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6" r:id="rId8"/>
    <p:sldId id="297" r:id="rId9"/>
    <p:sldId id="298" r:id="rId10"/>
    <p:sldId id="299" r:id="rId11"/>
    <p:sldId id="290" r:id="rId12"/>
    <p:sldId id="263" r:id="rId13"/>
    <p:sldId id="264" r:id="rId14"/>
    <p:sldId id="294" r:id="rId15"/>
    <p:sldId id="301" r:id="rId16"/>
    <p:sldId id="266" r:id="rId17"/>
    <p:sldId id="267" r:id="rId18"/>
    <p:sldId id="268" r:id="rId19"/>
    <p:sldId id="269" r:id="rId20"/>
    <p:sldId id="270" r:id="rId21"/>
    <p:sldId id="271" r:id="rId22"/>
    <p:sldId id="274" r:id="rId23"/>
    <p:sldId id="275" r:id="rId24"/>
    <p:sldId id="276" r:id="rId25"/>
    <p:sldId id="277" r:id="rId26"/>
    <p:sldId id="295" r:id="rId27"/>
    <p:sldId id="278" r:id="rId28"/>
    <p:sldId id="279" r:id="rId29"/>
    <p:sldId id="280" r:id="rId30"/>
    <p:sldId id="281" r:id="rId31"/>
    <p:sldId id="282" r:id="rId32"/>
    <p:sldId id="289"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3566"/>
  </p:normalViewPr>
  <p:slideViewPr>
    <p:cSldViewPr snapToGrid="0" snapToObjects="1">
      <p:cViewPr varScale="1">
        <p:scale>
          <a:sx n="65" d="100"/>
          <a:sy n="65" d="100"/>
        </p:scale>
        <p:origin x="102" y="30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0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Εκφράσεις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Εντολές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6283632"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35.0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 12.50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a:t>
            </a: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Εντολές Εκχώρησης Τιμής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Αναθέτουμε τιμή σε μια μεταβλητή χρησιμοποιώντας την εντολή εκχώρησης / ανάθεσης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Μια εντολή εκχώρησης αποτελείται από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έκφραση στο δεξί μέλος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στην οποία αποθηκεύεται το αποτέλεσμα</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164826"/>
            <a:ext cx="6583087" cy="230744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600" dirty="0">
                <a:solidFill>
                  <a:srgbClr val="FFFF00"/>
                </a:solidFill>
                <a:latin typeface="Arial" charset="0"/>
                <a:ea typeface="Arial" charset="0"/>
                <a:cs typeface="Arial" charset="0"/>
                <a:sym typeface="Cabin"/>
              </a:rPr>
              <a:t>Το δεξί μέλος είναι μια έκφραση</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u="none" strike="noStrike" cap="none" dirty="0">
                <a:solidFill>
                  <a:srgbClr val="FF9900"/>
                </a:solidFill>
                <a:latin typeface="Arial" charset="0"/>
                <a:ea typeface="Arial" charset="0"/>
                <a:cs typeface="Arial" charset="0"/>
                <a:sym typeface="Cabin"/>
              </a:rPr>
              <a:t>Μόλις η έκφραση αξιολογηθεί</a:t>
            </a:r>
            <a:r>
              <a:rPr lang="en-US" sz="3600" u="none" strike="noStrike" cap="none" dirty="0">
                <a:solidFill>
                  <a:srgbClr val="FF99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το αποτέλεσμα τοποθετείται </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εκχωρείται</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στο</a:t>
            </a:r>
            <a:r>
              <a:rPr lang="en-US" sz="3600" u="none" strike="noStrike" cap="none" dirty="0">
                <a:solidFill>
                  <a:srgbClr val="00FF00"/>
                </a:solidFill>
                <a:latin typeface="Arial" charset="0"/>
                <a:ea typeface="Arial" charset="0"/>
                <a:cs typeface="Arial" charset="0"/>
                <a:sym typeface="Cabin"/>
              </a:rPr>
              <a:t>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793169"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0.6</a:t>
            </a:r>
            <a:r>
              <a:rPr lang="en-US"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200" dirty="0">
                <a:solidFill>
                  <a:srgbClr val="FFFF00"/>
                </a:solidFill>
                <a:latin typeface="Arial" charset="0"/>
                <a:ea typeface="Arial" charset="0"/>
                <a:cs typeface="Arial" charset="0"/>
                <a:sym typeface="Cabin"/>
              </a:rPr>
              <a:t>Το δεξί μέλος είναι μια έκφραση</a:t>
            </a:r>
            <a:r>
              <a:rPr lang="en-US" sz="3200" u="none" strike="noStrike" cap="none" dirty="0">
                <a:solidFill>
                  <a:srgbClr val="FFFF00"/>
                </a:solidFill>
                <a:latin typeface="Arial" charset="0"/>
                <a:ea typeface="Arial" charset="0"/>
                <a:cs typeface="Arial" charset="0"/>
                <a:sym typeface="Cabin"/>
              </a:rPr>
              <a:t>. </a:t>
            </a:r>
            <a:br>
              <a:rPr lang="en-US" sz="3200" u="none" strike="noStrike" cap="none" dirty="0">
                <a:solidFill>
                  <a:srgbClr val="FFFF00"/>
                </a:solidFill>
                <a:latin typeface="Arial" charset="0"/>
                <a:ea typeface="Arial" charset="0"/>
                <a:cs typeface="Arial" charset="0"/>
                <a:sym typeface="Cabin"/>
              </a:rPr>
            </a:br>
            <a:r>
              <a:rPr lang="el-GR" sz="3200" u="none" strike="noStrike" cap="none" dirty="0">
                <a:solidFill>
                  <a:srgbClr val="FF9900"/>
                </a:solidFill>
                <a:latin typeface="Arial" charset="0"/>
                <a:ea typeface="Arial" charset="0"/>
                <a:cs typeface="Arial" charset="0"/>
                <a:sym typeface="Cabin"/>
              </a:rPr>
              <a:t>Μόλις η έκφραση αξιολογηθεί</a:t>
            </a:r>
            <a:r>
              <a:rPr lang="en-US" sz="3200" u="none" strike="noStrike" cap="none" dirty="0">
                <a:solidFill>
                  <a:srgbClr val="FF9900"/>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το αποτέλεσμα τοποθετείται </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εκχωρείται</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στη</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 του αριστερού μέλους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π</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χ</a:t>
            </a:r>
            <a:r>
              <a:rPr lang="en-US" sz="3200" u="none" strike="noStrike" cap="none" dirty="0">
                <a:solidFill>
                  <a:srgbClr val="00FF00"/>
                </a:solidFill>
                <a:latin typeface="Arial" charset="0"/>
                <a:ea typeface="Arial" charset="0"/>
                <a:cs typeface="Arial" charset="0"/>
                <a:sym typeface="Cabin"/>
              </a:rPr>
              <a:t>., x).</a:t>
            </a:r>
          </a:p>
        </p:txBody>
      </p:sp>
      <p:sp>
        <p:nvSpPr>
          <p:cNvPr id="21" name="Shape 346"/>
          <p:cNvSpPr txBox="1"/>
          <p:nvPr/>
        </p:nvSpPr>
        <p:spPr>
          <a:xfrm>
            <a:off x="581025" y="850900"/>
            <a:ext cx="7504111" cy="2747706"/>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Η αποθηκευμένη στη μεταβλητή τιμή μπορεί να ενημερωθεί αντικαθιστώντας την παλιά τιμή της</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 μια νέα τιμή</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0.936</a:t>
            </a:r>
            <a:r>
              <a:rPr lang="en-US"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Εκφράσεις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Λόγω της έλλειψης μαθηματικών συμβόλων στα πληκτρολόγια του υπολογιστή - χρησιμοποιούμε τη «μορφή του υπολογιστή" για να εκφράσουμε τις κλασικές μαθηματικές πράξεις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αστερίσκος είναι ο πολλαπλασιασμός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εκθέτης (ύψωση σε δύναμη) φαίνεται διαφορετικά από ότι στα μαθηματικά</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4190609524"/>
              </p:ext>
            </p:extLst>
          </p:nvPr>
        </p:nvGraphicFramePr>
        <p:xfrm>
          <a:off x="10013335" y="2367005"/>
          <a:ext cx="5767439"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3368864">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l-GR" sz="3200" b="0" i="0" u="none" dirty="0">
                          <a:solidFill>
                            <a:srgbClr val="00FFFF"/>
                          </a:solidFill>
                          <a:latin typeface="Arial" charset="0"/>
                          <a:ea typeface="Arial" charset="0"/>
                          <a:cs typeface="Arial" charset="0"/>
                          <a:sym typeface="Cabin"/>
                        </a:rPr>
                        <a:t>Τελεστής</a:t>
                      </a:r>
                      <a:endParaRPr lang="en-US" sz="3200" b="0" i="0" u="none"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200" b="0" i="0" u="none" dirty="0">
                          <a:solidFill>
                            <a:schemeClr val="lt1"/>
                          </a:solidFill>
                          <a:latin typeface="Arial" charset="0"/>
                          <a:ea typeface="Arial" charset="0"/>
                          <a:cs typeface="Arial" charset="0"/>
                          <a:sym typeface="Cabin"/>
                        </a:rPr>
                        <a:t>Πράξη</a:t>
                      </a:r>
                      <a:endParaRPr lang="en-US" sz="32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Πρόσθεση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Αφαίρεση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Πολλαπλασιασμός</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Διαίρεση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Δύναμη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Υπόλοιπο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graphicFrame>
        <p:nvGraphicFramePr>
          <p:cNvPr id="363" name="Shape 363"/>
          <p:cNvGraphicFramePr/>
          <p:nvPr>
            <p:extLst>
              <p:ext uri="{D42A27DB-BD31-4B8C-83A1-F6EECF244321}">
                <p14:modId xmlns:p14="http://schemas.microsoft.com/office/powerpoint/2010/main" val="1797474407"/>
              </p:ext>
            </p:extLst>
          </p:nvPr>
        </p:nvGraphicFramePr>
        <p:xfrm>
          <a:off x="11113197" y="2965450"/>
          <a:ext cx="4422677" cy="4556125"/>
        </p:xfrm>
        <a:graphic>
          <a:graphicData uri="http://schemas.openxmlformats.org/drawingml/2006/table">
            <a:tbl>
              <a:tblPr>
                <a:noFill/>
                <a:tableStyleId>{54014B03-8F40-49A2-A0EB-D18ED94CC971}</a:tableStyleId>
              </a:tblPr>
              <a:tblGrid>
                <a:gridCol w="1865384">
                  <a:extLst>
                    <a:ext uri="{9D8B030D-6E8A-4147-A177-3AD203B41FA5}">
                      <a16:colId xmlns:a16="http://schemas.microsoft.com/office/drawing/2014/main" val="20000"/>
                    </a:ext>
                  </a:extLst>
                </a:gridCol>
                <a:gridCol w="2557293">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l-GR" sz="2400" b="0" i="0" u="none" dirty="0">
                          <a:solidFill>
                            <a:srgbClr val="00FFFF"/>
                          </a:solidFill>
                          <a:latin typeface="Arial" charset="0"/>
                          <a:ea typeface="Arial" charset="0"/>
                          <a:cs typeface="Arial" charset="0"/>
                          <a:sym typeface="Cabin"/>
                        </a:rPr>
                        <a:t>Τελεστής</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2400" b="0" i="0" u="none" dirty="0">
                          <a:solidFill>
                            <a:schemeClr val="lt1"/>
                          </a:solidFill>
                          <a:latin typeface="Arial" charset="0"/>
                          <a:ea typeface="Arial" charset="0"/>
                          <a:cs typeface="Arial" charset="0"/>
                          <a:sym typeface="Cabin"/>
                        </a:rPr>
                        <a:t>Πράξη</a:t>
                      </a:r>
                      <a:endParaRPr lang="en-US" sz="24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Πρόσθεση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Αφαίρεση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Πολλαπλασιασμός</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Διαίρεση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Δύναμη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Υπόλοιπο</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a:cxnSpLocks/>
          </p:cNvCxnSpPr>
          <p:nvPr/>
        </p:nvCxnSpPr>
        <p:spPr>
          <a:xfrm>
            <a:off x="8766832" y="6012709"/>
            <a:ext cx="33432" cy="1801909"/>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a:cxnSpLocks/>
          </p:cNvCxnSpPr>
          <p:nvPr/>
        </p:nvCxnSpPr>
        <p:spPr>
          <a:xfrm>
            <a:off x="8801598" y="6600283"/>
            <a:ext cx="880009" cy="0"/>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8950956" y="596041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05721" y="596041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901387" y="6577907"/>
            <a:ext cx="50804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a:t>
            </a:r>
          </a:p>
        </p:txBody>
      </p:sp>
      <p:sp>
        <p:nvSpPr>
          <p:cNvPr id="369" name="Shape 369"/>
          <p:cNvSpPr txBox="1"/>
          <p:nvPr/>
        </p:nvSpPr>
        <p:spPr>
          <a:xfrm>
            <a:off x="8005721" y="656509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a:cxnSpLocks/>
          </p:cNvCxnSpPr>
          <p:nvPr/>
        </p:nvCxnSpPr>
        <p:spPr>
          <a:xfrm>
            <a:off x="7929521" y="7274710"/>
            <a:ext cx="837311"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234321" y="733979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Εκτέλεσης</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συνδέουμε τελεστές στην ίδια έκφραση -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πρέπει να ξέρει ποια πράξη να κάνει πρώτα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ονομάζεται «</a:t>
            </a:r>
            <a:r>
              <a:rPr lang="el-GR" sz="3600" dirty="0">
                <a:solidFill>
                  <a:srgbClr val="00FFFF"/>
                </a:solidFill>
                <a:latin typeface="Arial" charset="0"/>
                <a:cs typeface="Arial" charset="0"/>
                <a:sym typeface="Cabin"/>
              </a:rPr>
              <a:t>προτεραιότητα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τελεστή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Ποιος τελεστής «προηγείται» έναντι των άλλων;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29342" y="785812"/>
            <a:ext cx="15397316"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Προτεραιότητας Τελεστών</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200" u="none" strike="noStrike" cap="none" dirty="0">
                <a:solidFill>
                  <a:schemeClr val="lt1"/>
                </a:solidFill>
                <a:latin typeface="Arial" charset="0"/>
                <a:ea typeface="Arial" charset="0"/>
                <a:cs typeface="Arial" charset="0"/>
                <a:sym typeface="Cabin"/>
              </a:rPr>
              <a:t>Υψηλότερη προτεραιότητα προς Χαμηλότερη προτεραιότητα: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dirty="0">
                <a:solidFill>
                  <a:schemeClr val="lt1"/>
                </a:solidFill>
                <a:latin typeface="Arial" charset="0"/>
                <a:ea typeface="Arial" charset="0"/>
                <a:cs typeface="Arial" charset="0"/>
                <a:sym typeface="Cabin"/>
              </a:rPr>
              <a:t>Οι παρενθέσεις προηγούνται πάντα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Δύναμη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ύψωση σε δύναμη</a:t>
            </a:r>
            <a:r>
              <a:rPr lang="en-US" sz="3200" u="none" strike="noStrike" cap="none" dirty="0">
                <a:solidFill>
                  <a:schemeClr val="lt1"/>
                </a:solidFill>
                <a:latin typeface="Arial" charset="0"/>
                <a:ea typeface="Arial" charset="0"/>
                <a:cs typeface="Arial" charset="0"/>
                <a:sym typeface="Cabin"/>
              </a:rPr>
              <a:t>)</a:t>
            </a: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Πολλαπλασιασμός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Διαίρεση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Υπόλοιπο</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Πρόσθεση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Αφαίρεση</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Από αριστερά προς τα δεξιά</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061290" y="3989972"/>
            <a:ext cx="4765368" cy="3020428"/>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Σταθερές</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812800" y="1554956"/>
            <a:ext cx="14630400" cy="603408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l-GR" sz="3600" u="none" strike="noStrike" cap="none" dirty="0">
                <a:solidFill>
                  <a:srgbClr val="FF9900"/>
                </a:solidFill>
                <a:latin typeface="Arial" charset="0"/>
                <a:ea typeface="Arial" charset="0"/>
                <a:cs typeface="Arial" charset="0"/>
                <a:sym typeface="Cabin"/>
              </a:rPr>
              <a:t>Σταθερές τιμές </a:t>
            </a:r>
            <a:r>
              <a:rPr lang="el-GR" sz="3600" u="none" strike="noStrike" cap="none" dirty="0">
                <a:solidFill>
                  <a:srgbClr val="FFFFFF"/>
                </a:solidFill>
                <a:latin typeface="Arial" charset="0"/>
                <a:ea typeface="Arial" charset="0"/>
                <a:cs typeface="Arial" charset="0"/>
                <a:sym typeface="Cabin"/>
              </a:rPr>
              <a:t>όπως αριθμοί, γράμματα και συμβολοσειρές ονομάζονται</a:t>
            </a:r>
            <a:r>
              <a:rPr lang="en-US" sz="3600" u="none" strike="noStrike" cap="none" dirty="0">
                <a:solidFill>
                  <a:srgbClr val="FFFFFF"/>
                </a:solidFill>
                <a:latin typeface="Arial" charset="0"/>
                <a:ea typeface="Arial" charset="0"/>
                <a:cs typeface="Arial" charset="0"/>
                <a:sym typeface="Cabin"/>
              </a:rPr>
              <a:t> </a:t>
            </a:r>
            <a:r>
              <a:rPr lang="el-GR" sz="3600" b="0" i="0" u="none" strike="noStrike" cap="none" dirty="0">
                <a:solidFill>
                  <a:srgbClr val="FF9900"/>
                </a:solidFill>
                <a:latin typeface="Arial"/>
                <a:ea typeface="Arial"/>
                <a:cs typeface="Arial"/>
                <a:sym typeface="Arial"/>
              </a:rPr>
              <a:t>«</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διότι η τιμή τους δεν αλλάζει.</a:t>
            </a:r>
            <a:endParaRPr lang="en-US" sz="3600" u="none" strike="noStrike" cap="none" dirty="0">
              <a:solidFill>
                <a:srgbClr val="FFFFFF"/>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οι αναμενόμενες.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Οι </a:t>
            </a:r>
            <a:r>
              <a:rPr lang="el-GR" sz="3600" u="none" strike="noStrike" cap="none" dirty="0">
                <a:solidFill>
                  <a:schemeClr val="lt1"/>
                </a:solidFill>
                <a:latin typeface="Arial" charset="0"/>
                <a:ea typeface="Arial" charset="0"/>
                <a:cs typeface="Arial" charset="0"/>
                <a:sym typeface="Cabin"/>
              </a:rPr>
              <a:t>αλφαριθμητικές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περικλείονται σε μονά εισαγωγικά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r>
              <a:rPr lang="el-GR" sz="3600" u="none" strike="noStrike" cap="none" dirty="0">
                <a:solidFill>
                  <a:schemeClr val="lt1"/>
                </a:solidFill>
                <a:latin typeface="Arial" charset="0"/>
                <a:ea typeface="Arial" charset="0"/>
                <a:cs typeface="Arial" charset="0"/>
                <a:sym typeface="Cabin"/>
              </a:rPr>
              <a:t>ή σε διπλά εισαγωγ</a:t>
            </a:r>
            <a:r>
              <a:rPr lang="el-GR" sz="3600" dirty="0">
                <a:solidFill>
                  <a:schemeClr val="lt1"/>
                </a:solidFill>
                <a:latin typeface="Arial" charset="0"/>
                <a:ea typeface="Arial" charset="0"/>
                <a:cs typeface="Arial" charset="0"/>
                <a:sym typeface="Cabin"/>
              </a:rPr>
              <a:t>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454855"/>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15" name="Shape 386">
            <a:extLst>
              <a:ext uri="{FF2B5EF4-FFF2-40B4-BE49-F238E27FC236}">
                <a16:creationId xmlns:a16="http://schemas.microsoft.com/office/drawing/2014/main" id="{07A00EA1-A2C4-4CC9-ADA0-AC2D71A96BE1}"/>
              </a:ext>
            </a:extLst>
          </p:cNvPr>
          <p:cNvGrpSpPr/>
          <p:nvPr/>
        </p:nvGrpSpPr>
        <p:grpSpPr>
          <a:xfrm>
            <a:off x="2748938" y="4474180"/>
            <a:ext cx="4765368" cy="3020428"/>
            <a:chOff x="0" y="-349272"/>
            <a:chExt cx="2522536" cy="3020428"/>
          </a:xfrm>
        </p:grpSpPr>
        <p:sp>
          <p:nvSpPr>
            <p:cNvPr id="16" name="Shape 387">
              <a:extLst>
                <a:ext uri="{FF2B5EF4-FFF2-40B4-BE49-F238E27FC236}">
                  <a16:creationId xmlns:a16="http://schemas.microsoft.com/office/drawing/2014/main" id="{408E4EDA-A207-4EFF-AE0E-F0E9CE2F07B4}"/>
                </a:ext>
              </a:extLst>
            </p:cNvPr>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17" name="Shape 388">
              <a:extLst>
                <a:ext uri="{FF2B5EF4-FFF2-40B4-BE49-F238E27FC236}">
                  <a16:creationId xmlns:a16="http://schemas.microsoft.com/office/drawing/2014/main" id="{D34F2611-3320-4CDB-9A08-67271D150023}"/>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82367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Τελεστών</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Θυμηθείτε τους κανόνες από πάνω προς τα κάτω</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χρησιμοποιήστε παρενθέσεις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κρατήστε τις μαθηματικές εκφράσεις αρκετά απλές ώστε να είναι εύκολα κατανοητές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Σπάστε μακροσκελείς μαθηματικές πράξεις για να γίνουν πιο σαφείς</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2342530" y="88352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σημαίνει</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a:t>
            </a:r>
            <a:r>
              <a:rPr lang="el-GR" sz="7600" u="none" strike="noStrike" cap="none" dirty="0">
                <a:solidFill>
                  <a:srgbClr val="FFD966"/>
                </a:solidFill>
                <a:latin typeface="Arial" charset="0"/>
                <a:ea typeface="Arial" charset="0"/>
                <a:cs typeface="Arial" charset="0"/>
                <a:sym typeface="Cabin"/>
              </a:rPr>
              <a:t>Τύπος»;</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a:solidFill>
                  <a:schemeClr val="lt1"/>
                </a:solidFill>
                <a:latin typeface="Arial" charset="0"/>
                <a:ea typeface="Arial" charset="0"/>
                <a:cs typeface="Arial" charset="0"/>
                <a:sym typeface="Cabin"/>
              </a:rPr>
              <a:t>είσοδος</a:t>
            </a:r>
            <a:r>
              <a:rPr lang="en-US" sz="3600" u="none" strike="noStrike" cap="none">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σταθερές έχουν ένα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a:t>
            </a:r>
            <a:r>
              <a:rPr lang="el-GR" sz="3600" b="0" i="0" u="none" strike="noStrike" cap="none" dirty="0">
                <a:solidFill>
                  <a:schemeClr val="lt1"/>
                </a:solidFill>
                <a:latin typeface="Arial"/>
                <a:ea typeface="Arial"/>
                <a:cs typeface="Arial"/>
                <a:sym typeface="Arial"/>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τη </a:t>
            </a:r>
            <a:r>
              <a:rPr lang="el-GR" sz="3600" u="none" strike="noStrike" cap="none" dirty="0">
                <a:solidFill>
                  <a:srgbClr val="00FF00"/>
                </a:solidFill>
                <a:latin typeface="Arial" charset="0"/>
                <a:ea typeface="Arial" charset="0"/>
                <a:cs typeface="Arial" charset="0"/>
                <a:sym typeface="Cabin"/>
              </a:rPr>
              <a:t>διαφορά</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ανάμεσα σε έναν ακέραιο και μια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 παράδειγμα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 </a:t>
            </a:r>
            <a:r>
              <a:rPr lang="el-GR"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«πρόσθεση» αν πρόκειται για αριθμούς και «συνένωση»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αναφέρεται σε συμβολοσειρά.</a:t>
            </a:r>
            <a:r>
              <a:rPr lang="en-US" sz="3600" u="none" strike="noStrike" cap="none" dirty="0">
                <a:solidFill>
                  <a:schemeClr val="lt1"/>
                </a:solidFill>
                <a:latin typeface="Arial" charset="0"/>
                <a:ea typeface="Arial" charset="0"/>
                <a:cs typeface="Arial" charset="0"/>
                <a:sym typeface="Cabin"/>
              </a:rPr>
              <a:t>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A00"/>
                </a:solidFill>
                <a:latin typeface="Arial" charset="0"/>
                <a:ea typeface="Arial" charset="0"/>
                <a:cs typeface="Arial" charset="0"/>
                <a:sym typeface="Cabin"/>
              </a:rPr>
              <a:t>συνένωση</a:t>
            </a:r>
            <a:r>
              <a:rPr lang="en-US" sz="3600" u="none" strike="noStrike" cap="none" dirty="0">
                <a:solidFill>
                  <a:srgbClr val="00FA00"/>
                </a:solidFill>
                <a:latin typeface="Arial" charset="0"/>
                <a:ea typeface="Arial" charset="0"/>
                <a:cs typeface="Arial" charset="0"/>
                <a:sym typeface="Cabin"/>
              </a:rPr>
              <a:t> = </a:t>
            </a:r>
            <a:r>
              <a:rPr lang="el-GR" sz="3600" u="none" strike="noStrike" cap="none" dirty="0">
                <a:solidFill>
                  <a:srgbClr val="00FA00"/>
                </a:solidFill>
                <a:latin typeface="Arial" charset="0"/>
                <a:ea typeface="Arial" charset="0"/>
                <a:cs typeface="Arial" charset="0"/>
                <a:sym typeface="Cabin"/>
              </a:rPr>
              <a:t>τοποθέτηση μαζί</a:t>
            </a:r>
            <a:endParaRPr lang="en-US" sz="3600" u="none" strike="noStrike" cap="none" dirty="0">
              <a:solidFill>
                <a:srgbClr val="00FA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 Τύπος έχει </a:t>
            </a:r>
            <a:r>
              <a:rPr lang="el-GR" sz="7600" dirty="0">
                <a:solidFill>
                  <a:srgbClr val="FFD966"/>
                </a:solidFill>
                <a:latin typeface="Arial" charset="0"/>
                <a:ea typeface="Arial" charset="0"/>
                <a:cs typeface="Arial" charset="0"/>
                <a:sym typeface="Cabin"/>
              </a:rPr>
              <a:t>Σ</a:t>
            </a:r>
            <a:r>
              <a:rPr lang="el-GR" sz="7600" u="none" strike="noStrike" cap="none" dirty="0">
                <a:solidFill>
                  <a:srgbClr val="FFD966"/>
                </a:solidFill>
                <a:latin typeface="Arial" charset="0"/>
                <a:ea typeface="Arial" charset="0"/>
                <a:cs typeface="Arial" charset="0"/>
                <a:sym typeface="Cabin"/>
              </a:rPr>
              <a:t>ημασία</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799" y="2133600"/>
            <a:ext cx="7461045"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τύπου</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το κάθε τι.</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πράξεις απαγορεύονται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solidFill>
                  <a:srgbClr val="00FFFF"/>
                </a:solidFill>
                <a:latin typeface="Arial" charset="0"/>
                <a:ea typeface="Arial" charset="0"/>
                <a:cs typeface="Arial" charset="0"/>
                <a:sym typeface="Cabin"/>
              </a:rPr>
              <a:t>Δεν μπορείς να</a:t>
            </a:r>
            <a:r>
              <a:rPr lang="en-US" sz="3600" u="none" strike="noStrike" cap="none" dirty="0">
                <a:solidFill>
                  <a:srgbClr val="00FFFF"/>
                </a:solidFill>
                <a:latin typeface="Arial" charset="0"/>
                <a:ea typeface="Arial" charset="0"/>
                <a:cs typeface="Arial" charset="0"/>
                <a:sym typeface="Cabin"/>
              </a:rPr>
              <a:t> </a:t>
            </a:r>
            <a:r>
              <a:rPr lang="el-GR" sz="3600" b="0" i="0" u="none" strike="noStrike" cap="none" dirty="0">
                <a:solidFill>
                  <a:srgbClr val="00FFFF"/>
                </a:solidFill>
                <a:latin typeface="Arial"/>
                <a:ea typeface="Arial"/>
                <a:cs typeface="Arial"/>
                <a:sym typeface="Arial"/>
              </a:rPr>
              <a:t>«</a:t>
            </a:r>
            <a:r>
              <a:rPr lang="el-GR" sz="3600" u="none" strike="noStrike" cap="none" dirty="0">
                <a:solidFill>
                  <a:srgbClr val="00FFFF"/>
                </a:solidFill>
                <a:latin typeface="Arial" charset="0"/>
                <a:ea typeface="Arial" charset="0"/>
                <a:cs typeface="Arial" charset="0"/>
                <a:sym typeface="Cabin"/>
              </a:rPr>
              <a:t>προσθέσεις</a:t>
            </a:r>
            <a:r>
              <a:rPr lang="en-US" sz="3600" u="none" strike="noStrike" cap="none" dirty="0">
                <a:solidFill>
                  <a:srgbClr val="00FFFF"/>
                </a:solidFill>
                <a:latin typeface="Arial" charset="0"/>
                <a:ea typeface="Arial" charset="0"/>
                <a:cs typeface="Arial" charset="0"/>
                <a:sym typeface="Cabin"/>
              </a:rPr>
              <a:t> 1</a:t>
            </a:r>
            <a:r>
              <a:rPr lang="el-GR"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σε </a:t>
            </a:r>
            <a:r>
              <a:rPr lang="el-GR" sz="3600" dirty="0">
                <a:solidFill>
                  <a:srgbClr val="00FFFF"/>
                </a:solidFill>
                <a:latin typeface="Arial" charset="0"/>
                <a:ea typeface="Arial" charset="0"/>
                <a:cs typeface="Arial" charset="0"/>
                <a:sym typeface="Cabin"/>
              </a:rPr>
              <a:t>μια συμβολοσειρά</a:t>
            </a:r>
            <a:endParaRPr lang="en-US" sz="3600" u="none" strike="noStrike" cap="none" dirty="0">
              <a:solidFill>
                <a:srgbClr val="00FFFF"/>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Μπορείς να ρωτήσεις 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τι τύπου είναι κάτι χρησιμοποιώντας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Διαφορετικοί Τύποι Αριθμών</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9260348"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αριθμοί έχουν δύο κύριους τύπους</a:t>
            </a:r>
            <a:endParaRPr lang="en-US" sz="3600" u="none" strike="noStrike" cap="none" dirty="0">
              <a:solidFill>
                <a:schemeClr val="lt1"/>
              </a:solidFill>
              <a:latin typeface="Arial" charset="0"/>
              <a:ea typeface="Arial" charset="0"/>
              <a:cs typeface="Arial" charset="0"/>
              <a:sym typeface="Cabin"/>
            </a:endParaRP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Ακέραιοι - </a:t>
            </a:r>
            <a:r>
              <a:rPr lang="en-US" sz="3600" u="none" strike="noStrike" cap="none" dirty="0">
                <a:solidFill>
                  <a:srgbClr val="FFFF00"/>
                </a:solidFill>
                <a:latin typeface="Arial" charset="0"/>
                <a:ea typeface="Arial" charset="0"/>
                <a:cs typeface="Arial" charset="0"/>
                <a:sym typeface="Cabin"/>
              </a:rPr>
              <a:t>Integers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«στρογγυλοί» αριθμοί</a:t>
            </a:r>
            <a:r>
              <a:rPr lang="en-US" sz="3600" u="none" strike="noStrike" cap="none" dirty="0">
                <a:solidFill>
                  <a:schemeClr val="lt1"/>
                </a:solidFill>
                <a:latin typeface="Arial" charset="0"/>
                <a:ea typeface="Arial" charset="0"/>
                <a:cs typeface="Arial" charset="0"/>
                <a:sym typeface="Cabin"/>
              </a:rPr>
              <a:t>: -14, -2, 0, 1, 100, 401233</a:t>
            </a: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Αριθμοί Κινητής Υποδιαστολής - </a:t>
            </a:r>
            <a:r>
              <a:rPr lang="en-US" sz="3600" u="none" strike="noStrike" cap="none" dirty="0">
                <a:solidFill>
                  <a:srgbClr val="FFFF00"/>
                </a:solidFill>
                <a:latin typeface="Arial" charset="0"/>
                <a:ea typeface="Arial" charset="0"/>
                <a:cs typeface="Arial" charset="0"/>
                <a:sym typeface="Cabin"/>
              </a:rPr>
              <a:t>Floating Point Numbers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έχουν δεκαδικό μέρος</a:t>
            </a:r>
            <a:r>
              <a:rPr lang="en-US" sz="3600" u="none" strike="noStrike" cap="none" dirty="0">
                <a:solidFill>
                  <a:schemeClr val="lt1"/>
                </a:solidFill>
                <a:latin typeface="Arial" charset="0"/>
                <a:ea typeface="Arial" charset="0"/>
                <a:cs typeface="Arial" charset="0"/>
                <a:sym typeface="Cabin"/>
              </a:rPr>
              <a:t>:  -2.5 , 0.0, 98.6, 14.0</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a:t>
            </a:r>
            <a:r>
              <a:rPr lang="el-GR" sz="3600" dirty="0">
                <a:solidFill>
                  <a:schemeClr val="lt1"/>
                </a:solidFill>
                <a:latin typeface="Arial" charset="0"/>
                <a:ea typeface="Arial" charset="0"/>
                <a:cs typeface="Arial" charset="0"/>
                <a:sym typeface="Cabin"/>
              </a:rPr>
              <a:t>άρχουν κι άλλοι αριθμητικοί τύποι- </a:t>
            </a:r>
            <a:r>
              <a:rPr lang="el-GR" sz="3600" u="none" strike="noStrike" cap="none" dirty="0">
                <a:solidFill>
                  <a:schemeClr val="lt1"/>
                </a:solidFill>
                <a:latin typeface="Arial" charset="0"/>
                <a:ea typeface="Arial" charset="0"/>
                <a:cs typeface="Arial" charset="0"/>
                <a:sym typeface="Cabin"/>
              </a:rPr>
              <a:t>είναι παραλλαγές των </a:t>
            </a:r>
            <a:r>
              <a:rPr lang="en-US" sz="3600" dirty="0">
                <a:solidFill>
                  <a:schemeClr val="lt1"/>
                </a:solidFill>
                <a:latin typeface="Arial" charset="0"/>
                <a:ea typeface="Arial" charset="0"/>
                <a:cs typeface="Arial" charset="0"/>
                <a:sym typeface="Cabin"/>
              </a:rPr>
              <a:t>float </a:t>
            </a:r>
            <a:r>
              <a:rPr lang="el-GR" sz="3600" u="none" strike="noStrike" cap="none" dirty="0">
                <a:solidFill>
                  <a:schemeClr val="lt1"/>
                </a:solidFill>
                <a:latin typeface="Arial" charset="0"/>
                <a:ea typeface="Arial" charset="0"/>
                <a:cs typeface="Arial" charset="0"/>
                <a:sym typeface="Cabin"/>
              </a:rPr>
              <a:t>και </a:t>
            </a:r>
            <a:r>
              <a:rPr lang="en-US" sz="3600" u="none" strike="noStrike" cap="none" dirty="0">
                <a:solidFill>
                  <a:schemeClr val="lt1"/>
                </a:solidFill>
                <a:latin typeface="Arial" charset="0"/>
                <a:ea typeface="Arial" charset="0"/>
                <a:cs typeface="Arial" charset="0"/>
                <a:sym typeface="Cabin"/>
              </a:rPr>
              <a:t>integer</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σε μια έκφραση ακεραίους και κινητής υποδιαστολής, ο ακέραιος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σιωπηρά</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μετατρέπεται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Διαίρεση Ακεραίων</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Διαίρεση Ακεραίων παράγει αποτέλεσμα κινητής υποδιαστολής</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
        <p:nvSpPr>
          <p:cNvPr id="423" name="Shape 423"/>
          <p:cNvSpPr txBox="1"/>
          <p:nvPr/>
        </p:nvSpPr>
        <p:spPr>
          <a:xfrm>
            <a:off x="812800" y="7735989"/>
            <a:ext cx="977654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FF40FF"/>
                </a:solidFill>
                <a:latin typeface="Arial" charset="0"/>
                <a:ea typeface="Arial" charset="0"/>
                <a:cs typeface="Arial" charset="0"/>
                <a:sym typeface="Cabin"/>
              </a:rPr>
              <a:t>Αυτό λειτουργούσε διαφορετικά στην </a:t>
            </a:r>
            <a:r>
              <a:rPr lang="en-US" sz="3600" u="none" strike="noStrike" cap="none" dirty="0">
                <a:solidFill>
                  <a:srgbClr val="FF40FF"/>
                </a:solidFill>
                <a:latin typeface="Arial" charset="0"/>
                <a:ea typeface="Arial" charset="0"/>
                <a:cs typeface="Arial" charset="0"/>
                <a:sym typeface="Cabin"/>
              </a:rPr>
              <a:t>Python 2.x</a:t>
            </a:r>
          </a:p>
        </p:txBody>
      </p:sp>
    </p:spTree>
    <p:extLst>
      <p:ext uri="{BB962C8B-B14F-4D97-AF65-F5344CB8AC3E}">
        <p14:creationId xmlns:p14="http://schemas.microsoft.com/office/powerpoint/2010/main" val="5245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Είσοδος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407050"/>
            <a:ext cx="743154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Μπορούμε να δώσουμε εντολή στην </a:t>
            </a:r>
            <a:r>
              <a:rPr lang="en-US" sz="3800" u="none" strike="noStrike" cap="none" dirty="0">
                <a:solidFill>
                  <a:schemeClr val="lt1"/>
                </a:solidFill>
                <a:latin typeface="Arial" charset="0"/>
                <a:ea typeface="Arial" charset="0"/>
                <a:cs typeface="Arial" charset="0"/>
                <a:sym typeface="Cabin"/>
              </a:rPr>
              <a:t>Python </a:t>
            </a:r>
            <a:r>
              <a:rPr lang="el-GR" sz="3800" u="none" strike="noStrike" cap="none" dirty="0">
                <a:solidFill>
                  <a:schemeClr val="lt1"/>
                </a:solidFill>
                <a:latin typeface="Arial" charset="0"/>
                <a:ea typeface="Arial" charset="0"/>
                <a:cs typeface="Arial" charset="0"/>
                <a:sym typeface="Cabin"/>
              </a:rPr>
              <a:t>να σταματήσει και να διαβάσει δεδομένα από το χρήστη χρησιμοποιώντας τη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επιστέφει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Ποιος είσαι;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a:t>
            </a:r>
            <a:r>
              <a:rPr lang="el-GR" sz="3000" i="0" u="none" strike="noStrike" cap="none" dirty="0" err="1">
                <a:solidFill>
                  <a:schemeClr val="lt1"/>
                </a:solidFill>
                <a:latin typeface="Courier"/>
                <a:ea typeface="Courier"/>
                <a:cs typeface="Courier"/>
                <a:sym typeface="Courier New"/>
              </a:rPr>
              <a:t>Καλωσήρθες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όνομα</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Ποιος είσαι;</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err="1">
                <a:solidFill>
                  <a:schemeClr val="lt1"/>
                </a:solidFill>
                <a:latin typeface="Arial" charset="0"/>
                <a:ea typeface="Arial" charset="0"/>
                <a:cs typeface="Arial" charset="0"/>
                <a:sym typeface="Cabin"/>
              </a:rPr>
              <a:t>Καλωσήρθες</a:t>
            </a:r>
            <a:r>
              <a:rPr lang="en-US" sz="3800" u="none" strike="noStrike" cap="none" dirty="0">
                <a:solidFill>
                  <a:schemeClr val="lt1"/>
                </a:solidFill>
                <a:latin typeface="Arial" charset="0"/>
                <a:ea typeface="Arial" charset="0"/>
                <a:cs typeface="Arial" charset="0"/>
                <a:sym typeface="Cabin"/>
              </a:rPr>
              <a:t> Chuck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1133394"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Μετατροπή της Εισόδου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768092" y="2444056"/>
            <a:ext cx="7903497"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Αν επιθυμούμε να διαβάσουμε έναν αριθμό από το χρήστη, πρέπει να τον μετατρέψουμε από συμβολοσειρά σε αριθμό χρησιμοποιώντας μια συνάρτηση μετατροπής τύπου</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dirty="0">
                <a:solidFill>
                  <a:schemeClr val="lt1"/>
                </a:solidFill>
                <a:latin typeface="Arial" charset="0"/>
                <a:ea typeface="Arial" charset="0"/>
                <a:cs typeface="Arial" charset="0"/>
                <a:sym typeface="Cabin"/>
              </a:rPr>
              <a:t>Στη συνέχεια θα ασχοληθούμε με την περίπτωση εισαγωγής μη έγκυρων δεδομένων</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786549" y="4025900"/>
            <a:ext cx="7393001"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i="0" u="none" strike="noStrike" cap="none" dirty="0">
                <a:solidFill>
                  <a:schemeClr val="lt1"/>
                </a:solidFill>
                <a:latin typeface="Courier"/>
                <a:ea typeface="Courier"/>
                <a:cs typeface="Courier"/>
                <a:sym typeface="Courier New"/>
              </a:rPr>
              <a:t>'</a:t>
            </a:r>
            <a:r>
              <a:rPr lang="el-GR" sz="2800" dirty="0">
                <a:solidFill>
                  <a:schemeClr val="lt1"/>
                </a:solidFill>
                <a:latin typeface="Courier"/>
                <a:ea typeface="Courier"/>
                <a:cs typeface="Courier"/>
                <a:sym typeface="Courier New"/>
              </a:rPr>
              <a:t>Όροφος στην Ευρώπη;</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Όροφος στις ΗΠΑ</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008473" y="6700043"/>
            <a:ext cx="5479435"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στην Ευρώπη;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στις ΗΠΑ </a:t>
            </a:r>
            <a:r>
              <a:rPr lang="en-US" sz="3800" u="none" strike="noStrike" cap="none"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273446"/>
            <a:ext cx="14630400"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Σχόλια στην </a:t>
            </a:r>
            <a:r>
              <a:rPr lang="en-US" sz="7600" u="none" strike="noStrike" cap="none" dirty="0">
                <a:solidFill>
                  <a:srgbClr val="FFD966"/>
                </a:solidFill>
                <a:latin typeface="Arial" charset="0"/>
                <a:ea typeface="Arial" charset="0"/>
                <a:cs typeface="Arial" charset="0"/>
                <a:sym typeface="Cabin"/>
              </a:rPr>
              <a:t>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Οτιδήποτε μετά από το</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αγνοείται από την</a:t>
            </a:r>
            <a:r>
              <a:rPr lang="en-US" sz="3600" u="none" strike="noStrike" cap="none" dirty="0">
                <a:solidFill>
                  <a:schemeClr val="lt1"/>
                </a:solidFill>
                <a:latin typeface="Arial" charset="0"/>
                <a:ea typeface="Arial" charset="0"/>
                <a:cs typeface="Arial" charset="0"/>
                <a:sym typeface="Cabin"/>
              </a:rPr>
              <a:t> Python</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Γιατί Σχόλια;</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Περιγράφουν τι πρόκειται να συμβεί σε με μια ακολουθία κώδικα</a:t>
            </a:r>
            <a:endParaRPr lang="en-US" sz="3600" u="none" strike="noStrike" cap="none" dirty="0">
              <a:solidFill>
                <a:schemeClr val="lt1"/>
              </a:solidFill>
              <a:latin typeface="Arial" charset="0"/>
              <a:ea typeface="Arial" charset="0"/>
              <a:cs typeface="Arial" charset="0"/>
              <a:sym typeface="Cabin"/>
            </a:endParaRPr>
          </a:p>
          <a:p>
            <a:pPr marL="1165225" marR="0" lvl="1" indent="-49530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Τεκμηρίωση αυτού που έγραψε τον κώδικα ή άλλες βοηθητικές πληροφορίες</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Ακυρώνει μια γραμμή κώδικα – ίσως προσωρινά</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640189" y="685801"/>
            <a:ext cx="8975622"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Δέχεται το όνομα του αρχείου και το ανοίγει</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 input('</a:t>
            </a:r>
            <a:r>
              <a:rPr lang="el-GR" sz="2400" i="0" u="none" strike="noStrike" cap="none" dirty="0">
                <a:solidFill>
                  <a:schemeClr val="lt1"/>
                </a:solidFill>
                <a:latin typeface="Courier"/>
                <a:ea typeface="Courier"/>
                <a:cs typeface="Courier"/>
                <a:sym typeface="Courier New"/>
              </a:rPr>
              <a:t>Δώστε αρχείο</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a:t>
            </a: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Μετρά τη συχνότητα των λέξεων</a:t>
            </a:r>
            <a:endParaRPr lang="en-US" sz="2400" i="0" u="none" strike="noStrike" cap="none" dirty="0">
              <a:solidFill>
                <a:srgbClr val="FFFF00"/>
              </a:solidFill>
              <a:latin typeface="Courier"/>
              <a:ea typeface="Courier"/>
              <a:cs typeface="Courier"/>
              <a:sym typeface="Courier New"/>
            </a:endParaRPr>
          </a:p>
          <a:p>
            <a:pPr lvl="0">
              <a:buClr>
                <a:srgbClr val="FFFFFF"/>
              </a:buClr>
              <a:buSzPct val="25000"/>
            </a:pP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 in handle:</a:t>
            </a:r>
          </a:p>
          <a:p>
            <a:pPr lvl="0">
              <a:buClr>
                <a:srgbClr val="FFFFFF"/>
              </a:buClr>
              <a:buSzPct val="25000"/>
            </a:pPr>
            <a:r>
              <a:rPr lang="en-US" sz="2400" dirty="0">
                <a:solidFill>
                  <a:srgbClr val="FFFFFF"/>
                </a:solidFill>
                <a:latin typeface="Courier"/>
                <a:ea typeface="Courier"/>
                <a:cs typeface="Courier"/>
                <a:sym typeface="Courier New"/>
              </a:rPr>
              <a:t>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.split()</a:t>
            </a:r>
          </a:p>
          <a:p>
            <a:pPr lvl="0">
              <a:buClr>
                <a:srgbClr val="FFFFFF"/>
              </a:buClr>
              <a:buSzPct val="25000"/>
            </a:pPr>
            <a:r>
              <a:rPr lang="en-US" sz="2400" dirty="0">
                <a:solidFill>
                  <a:srgbClr val="FFFFFF"/>
                </a:solidFill>
                <a:latin typeface="Courier"/>
                <a:ea typeface="Courier"/>
                <a:cs typeface="Courier"/>
                <a:sym typeface="Courier New"/>
              </a:rPr>
              <a:t>    for </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a:t>
            </a:r>
          </a:p>
          <a:p>
            <a:pPr lvl="0">
              <a:buClr>
                <a:srgbClr val="FFFFFF"/>
              </a:buClr>
              <a:buSzPct val="25000"/>
            </a:pPr>
            <a:r>
              <a:rPr lang="el-GR" sz="2400" dirty="0">
                <a:solidFill>
                  <a:srgbClr val="FFFFFF"/>
                </a:solidFill>
                <a:latin typeface="Courier"/>
                <a:ea typeface="Courier"/>
                <a:cs typeface="Courier"/>
                <a:sym typeface="Courier New"/>
              </a:rPr>
              <a:t>	   πλήθη</a:t>
            </a:r>
            <a:r>
              <a:rPr lang="en-US" sz="2400" dirty="0">
                <a:solidFill>
                  <a:srgbClr val="FFFFFF"/>
                </a:solidFill>
                <a:latin typeface="Courier"/>
                <a:ea typeface="Courier"/>
                <a:cs typeface="Courier"/>
                <a:sym typeface="Courier New"/>
              </a:rPr>
              <a: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.get(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Βρίσκει την περισσότερο επαναλαμβανόμενη λέξη</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a:t>
            </a:r>
            <a:r>
              <a:rPr lang="el-GR" sz="2400" i="0" u="none" strike="noStrike" cap="none" dirty="0">
                <a:solidFill>
                  <a:srgbClr val="FFFFFF"/>
                </a:solidFill>
                <a:latin typeface="Courier"/>
                <a:ea typeface="Courier"/>
                <a:cs typeface="Courier"/>
                <a:sym typeface="Courier New"/>
              </a:rPr>
              <a:t> πλήθος</a:t>
            </a:r>
            <a:r>
              <a:rPr lang="en-US" sz="2400" i="0" u="none" strike="noStrike" cap="none"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πλήθη</a:t>
            </a:r>
            <a:r>
              <a:rPr lang="en-US" sz="2400" i="0" u="none" strike="noStrike" cap="none" dirty="0">
                <a:solidFill>
                  <a:srgbClr val="FFFFFF"/>
                </a:solidFill>
                <a:latin typeface="Courier"/>
                <a:ea typeface="Courier"/>
                <a:cs typeface="Courier"/>
                <a:sym typeface="Courier New"/>
              </a:rPr>
              <a:t>.items():</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is None or </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&gt; max</a:t>
            </a:r>
            <a:r>
              <a:rPr lang="el-GR" sz="2400" i="0" u="none" strike="noStrike" cap="none" dirty="0">
                <a:solidFill>
                  <a:srgbClr val="FFFFFF"/>
                </a:solidFill>
                <a:latin typeface="Courier"/>
                <a:ea typeface="Courier"/>
                <a:cs typeface="Courier"/>
                <a:sym typeface="Courier New"/>
              </a:rPr>
              <a:t>πλήθος </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λέξη</a:t>
            </a:r>
            <a:endParaRPr lang="en-US" sz="24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a:t>
            </a:r>
            <a:r>
              <a:rPr lang="el-GR" sz="2400" i="0" u="none" strike="noStrike" cap="none" dirty="0">
                <a:solidFill>
                  <a:srgbClr val="FFFFFF"/>
                </a:solidFill>
                <a:latin typeface="Courier"/>
                <a:ea typeface="Courier"/>
                <a:cs typeface="Courier"/>
                <a:sym typeface="Courier New"/>
              </a:rPr>
              <a:t>πλήθος</a:t>
            </a:r>
            <a:endParaRPr lang="en-US" sz="2400" i="0" u="none" strike="noStrike" cap="none" dirty="0">
              <a:solidFill>
                <a:srgbClr val="FFFF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dirty="0">
                <a:solidFill>
                  <a:srgbClr val="FFFF00"/>
                </a:solidFill>
                <a:latin typeface="Courier"/>
                <a:ea typeface="Courier"/>
                <a:cs typeface="Courier"/>
                <a:sym typeface="Courier New"/>
              </a:rPr>
              <a:t>Τ</a:t>
            </a:r>
            <a:r>
              <a:rPr lang="el-GR" sz="2400" i="0" u="none" strike="noStrike" cap="none" dirty="0">
                <a:solidFill>
                  <a:srgbClr val="FFFF00"/>
                </a:solidFill>
                <a:latin typeface="Courier"/>
                <a:ea typeface="Courier"/>
                <a:cs typeface="Courier"/>
                <a:sym typeface="Courier New"/>
              </a:rPr>
              <a:t>ελείωσαν όλα</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Δεσμευμένες λέξεις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μνημονικά</a:t>
            </a:r>
            <a:r>
              <a:rPr lang="en-US" sz="3600" u="none" strike="noStrike" cap="none" dirty="0">
                <a:solidFill>
                  <a:schemeClr val="lt1"/>
                </a:solidFill>
                <a:latin typeface="Arial" charset="0"/>
                <a:ea typeface="Arial" charset="0"/>
                <a:cs typeface="Arial" charset="0"/>
                <a:sym typeface="Cabin"/>
              </a:rPr>
              <a:t>)</a:t>
            </a: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Τελεστές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Προτεραιότητα τελεστών</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Διαίρεση ακεραίων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Μετατροπές μεταξύ τύπων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Είσοδος από το χρήστη</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Σχόλια</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259369" y="2413000"/>
            <a:ext cx="11825339"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Γράψτε ένα πρόγραμμα που θα ζητά από το χρήστη ώρες και ποσό ανά ώρα, για τον υπολογισμό του ακαθάριστου μισθού.</a:t>
            </a:r>
            <a:br>
              <a:rPr lang="en-US" sz="3800" u="none" strike="noStrike" cap="none" dirty="0">
                <a:solidFill>
                  <a:schemeClr val="lt1"/>
                </a:solidFill>
                <a:latin typeface="Arial" charset="0"/>
                <a:ea typeface="Arial" charset="0"/>
                <a:cs typeface="Arial" charset="0"/>
                <a:sym typeface="Cabin"/>
              </a:rPr>
            </a:br>
            <a:endParaRPr lang="en-US"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7703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67151"/>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086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1801"/>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6001964"/>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Shape 259"/>
          <p:cNvSpPr txBox="1"/>
          <p:nvPr/>
        </p:nvSpPr>
        <p:spPr>
          <a:xfrm>
            <a:off x="10388600" y="57763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73192"/>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146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7842"/>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6012880"/>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94938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6008005"/>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19" name="Shape 257">
            <a:extLst>
              <a:ext uri="{FF2B5EF4-FFF2-40B4-BE49-F238E27FC236}">
                <a16:creationId xmlns:a16="http://schemas.microsoft.com/office/drawing/2014/main" id="{80FBAC5D-0923-43BC-84B9-EE63F34F158D}"/>
              </a:ext>
            </a:extLst>
          </p:cNvPr>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0" name="Shape 258">
            <a:extLst>
              <a:ext uri="{FF2B5EF4-FFF2-40B4-BE49-F238E27FC236}">
                <a16:creationId xmlns:a16="http://schemas.microsoft.com/office/drawing/2014/main" id="{800BAD51-0066-4C46-9D03-4C260A13F2E9}"/>
              </a:ext>
            </a:extLst>
          </p:cNvPr>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Ονοματολογίας Μεταβλητών στην </a:t>
            </a:r>
            <a:r>
              <a:rPr lang="en-US" sz="7600" u="none" strike="noStrike" cap="none" dirty="0">
                <a:solidFill>
                  <a:srgbClr val="FFD966"/>
                </a:solidFill>
                <a:latin typeface="Arial" charset="0"/>
                <a:ea typeface="Arial" charset="0"/>
                <a:cs typeface="Arial" charset="0"/>
                <a:sym typeface="Cabin"/>
              </a:rPr>
              <a:t>Python</a:t>
            </a:r>
          </a:p>
        </p:txBody>
      </p:sp>
      <p:sp>
        <p:nvSpPr>
          <p:cNvPr id="286" name="Shape 286"/>
          <p:cNvSpPr txBox="1">
            <a:spLocks noGrp="1"/>
          </p:cNvSpPr>
          <p:nvPr>
            <p:ph type="body" idx="1"/>
          </p:nvPr>
        </p:nvSpPr>
        <p:spPr>
          <a:xfrm>
            <a:off x="812800" y="2913626"/>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l-GR" sz="3600" u="none" strike="noStrike" cap="none" dirty="0">
                <a:solidFill>
                  <a:schemeClr val="lt1"/>
                </a:solidFill>
                <a:latin typeface="Arial" charset="0"/>
                <a:ea typeface="Arial" charset="0"/>
                <a:cs typeface="Arial" charset="0"/>
                <a:sym typeface="Cabin"/>
              </a:rPr>
              <a:t>Πρέπει να αρχίζουν με γράμμα ή κάτω παύλα</a:t>
            </a:r>
            <a:r>
              <a:rPr lang="en-US" sz="3600" u="none" strike="noStrike" cap="none" dirty="0">
                <a:solidFill>
                  <a:schemeClr val="lt1"/>
                </a:solidFill>
                <a:latin typeface="Arial" charset="0"/>
                <a:ea typeface="Arial" charset="0"/>
                <a:cs typeface="Arial" charset="0"/>
                <a:sym typeface="Cabin"/>
              </a:rPr>
              <a:t> _ </a:t>
            </a:r>
          </a:p>
          <a:p>
            <a:pPr marL="949706" indent="-571500">
              <a:buSzPct val="100000"/>
            </a:pPr>
            <a:r>
              <a:rPr lang="el-GR" sz="3600" u="none" strike="noStrike" cap="none" dirty="0">
                <a:solidFill>
                  <a:schemeClr val="lt1"/>
                </a:solidFill>
                <a:latin typeface="Arial" charset="0"/>
                <a:ea typeface="Arial" charset="0"/>
                <a:cs typeface="Arial" charset="0"/>
                <a:sym typeface="Cabin"/>
              </a:rPr>
              <a:t>Πρέπει να αποτελούνται από γράμματα, ψηφία και/ή κάτω παύλες.</a:t>
            </a:r>
            <a:endParaRPr lang="en-US" sz="3600" u="none" strike="noStrike" cap="none" dirty="0">
              <a:solidFill>
                <a:schemeClr val="lt1"/>
              </a:solidFill>
              <a:latin typeface="Arial" charset="0"/>
              <a:ea typeface="Arial" charset="0"/>
              <a:cs typeface="Arial" charset="0"/>
              <a:sym typeface="Cabin"/>
            </a:endParaRPr>
          </a:p>
          <a:p>
            <a:pPr marL="949706" indent="-571500">
              <a:buSzPct val="100000"/>
            </a:pPr>
            <a:r>
              <a:rPr lang="el-GR" sz="3600" u="none" strike="noStrike" cap="none" dirty="0">
                <a:solidFill>
                  <a:schemeClr val="lt1"/>
                </a:solidFill>
                <a:latin typeface="Arial" charset="0"/>
                <a:ea typeface="Arial" charset="0"/>
                <a:cs typeface="Arial" charset="0"/>
                <a:sym typeface="Cabin"/>
              </a:rPr>
              <a:t>Με διάκριση </a:t>
            </a:r>
            <a:r>
              <a:rPr lang="el-GR" sz="3600" dirty="0">
                <a:solidFill>
                  <a:schemeClr val="lt1"/>
                </a:solidFill>
                <a:latin typeface="Arial" charset="0"/>
                <a:ea typeface="Arial" charset="0"/>
                <a:cs typeface="Arial" charset="0"/>
                <a:sym typeface="Cabin"/>
              </a:rPr>
              <a:t>Π</a:t>
            </a:r>
            <a:r>
              <a:rPr lang="el-GR" sz="3600" u="none" strike="noStrike" cap="none" dirty="0">
                <a:solidFill>
                  <a:schemeClr val="lt1"/>
                </a:solidFill>
                <a:latin typeface="Arial" charset="0"/>
                <a:ea typeface="Arial" charset="0"/>
                <a:cs typeface="Arial" charset="0"/>
                <a:sym typeface="Cabin"/>
              </a:rPr>
              <a:t>εζών – Κεφαλαίων.</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352220" y="6377854"/>
            <a:ext cx="11277446" cy="1754326"/>
          </a:xfrm>
          <a:prstGeom prst="rect">
            <a:avLst/>
          </a:prstGeom>
          <a:noFill/>
        </p:spPr>
        <p:txBody>
          <a:bodyPr wrap="none" rtlCol="0">
            <a:spAutoFit/>
          </a:bodyPr>
          <a:lstStyle/>
          <a:p>
            <a:r>
              <a:rPr lang="el-GR" sz="3600" dirty="0">
                <a:solidFill>
                  <a:srgbClr val="00FA00"/>
                </a:solidFill>
                <a:latin typeface="Courier" charset="0"/>
                <a:ea typeface="Courier" charset="0"/>
                <a:cs typeface="Courier" charset="0"/>
              </a:rPr>
              <a:t>Καλό</a:t>
            </a:r>
            <a:r>
              <a:rPr lang="en-US" sz="3600" dirty="0">
                <a:solidFill>
                  <a:srgbClr val="00FA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eggs   spam23    _speed</a:t>
            </a:r>
          </a:p>
          <a:p>
            <a:r>
              <a:rPr lang="el-GR" sz="3600" dirty="0">
                <a:solidFill>
                  <a:srgbClr val="FF545A"/>
                </a:solidFill>
                <a:latin typeface="Courier" charset="0"/>
                <a:ea typeface="Courier" charset="0"/>
                <a:cs typeface="Courier" charset="0"/>
              </a:rPr>
              <a:t>Κακό</a:t>
            </a:r>
            <a:r>
              <a:rPr lang="en-US" sz="3600" dirty="0">
                <a:solidFill>
                  <a:srgbClr val="FF545A"/>
                </a:solidFill>
                <a:latin typeface="Courier" charset="0"/>
                <a:ea typeface="Courier" charset="0"/>
                <a:cs typeface="Courier" charset="0"/>
              </a:rPr>
              <a:t>:</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l-GR" sz="3600" dirty="0">
                <a:solidFill>
                  <a:srgbClr val="00FDFF"/>
                </a:solidFill>
                <a:latin typeface="Courier" charset="0"/>
                <a:ea typeface="Courier" charset="0"/>
                <a:cs typeface="Courier" charset="0"/>
              </a:rPr>
              <a:t>Διαφορετικό</a:t>
            </a:r>
            <a:r>
              <a:rPr lang="en-US" sz="3600" dirty="0">
                <a:solidFill>
                  <a:srgbClr val="00FDFF"/>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80884" y="785812"/>
            <a:ext cx="14894232"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Μνημονικά Ονόματα Μεταβλητών</a:t>
            </a:r>
            <a:endParaRPr lang="en-US" sz="7800" u="none" strike="noStrike" cap="none" dirty="0">
              <a:solidFill>
                <a:srgbClr val="FFD966"/>
              </a:solidFill>
              <a:latin typeface="Arial" charset="0"/>
              <a:ea typeface="Arial" charset="0"/>
              <a:cs typeface="Arial" charset="0"/>
              <a:sym typeface="Cabin"/>
            </a:endParaRPr>
          </a:p>
        </p:txBody>
      </p:sp>
      <p:sp>
        <p:nvSpPr>
          <p:cNvPr id="507" name="Shape 507"/>
          <p:cNvSpPr txBox="1">
            <a:spLocks noGrp="1"/>
          </p:cNvSpPr>
          <p:nvPr>
            <p:ph type="body" idx="1"/>
          </p:nvPr>
        </p:nvSpPr>
        <p:spPr>
          <a:xfrm>
            <a:off x="812800" y="2394026"/>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Μιας και</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εμείς οι προγραμματιστές</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έχουμε τη δυνατότητα επιλογής των ονομάτων των μεταβλητών μας, υπάρχει η λεγόμενη </a:t>
            </a:r>
            <a:r>
              <a:rPr lang="en-US"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βέλτιστη εφαρμογή</a:t>
            </a:r>
            <a:r>
              <a:rPr lang="en-US" sz="3600" b="0" i="0" u="none" strike="noStrike" cap="none" dirty="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Ονομάζουμε μεταβλητές με τέτοιο τρόπο ώστε να θυμόμαστε τι σκοπεύουμε να αποθηκεύσουμε σε αυτές ("</a:t>
            </a:r>
            <a:r>
              <a:rPr lang="el-GR" sz="3600" dirty="0">
                <a:solidFill>
                  <a:srgbClr val="FFFF00"/>
                </a:solidFill>
                <a:latin typeface="Arial" charset="0"/>
                <a:cs typeface="Arial" charset="0"/>
                <a:sym typeface="Cabin"/>
              </a:rPr>
              <a:t>μνημονικό</a:t>
            </a:r>
            <a:r>
              <a:rPr lang="el-GR" sz="3600" u="none" strike="noStrike" cap="none" dirty="0">
                <a:solidFill>
                  <a:schemeClr val="lt1"/>
                </a:solidFill>
                <a:latin typeface="Arial" charset="0"/>
                <a:ea typeface="Arial" charset="0"/>
                <a:cs typeface="Arial" charset="0"/>
                <a:sym typeface="Cabin"/>
              </a:rPr>
              <a:t>" = "βοήθημα μνήμης")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μπορεί να μπερδέψει τους αρχάριους επειδή οι καλά ονομασμένες μεταβλητές συχνά «ακούγονται» τόσο καλά νομίζουν ότι είναι λέξεις-κλειδιά</a:t>
            </a:r>
            <a:endParaRPr lang="en-US" sz="360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7851725"/>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3509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2178</Words>
  <Application>Microsoft Office PowerPoint</Application>
  <PresentationFormat>Προσαρμογή</PresentationFormat>
  <Paragraphs>368</Paragraphs>
  <Slides>34</Slides>
  <Notes>33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34</vt:i4>
      </vt:variant>
    </vt:vector>
  </HeadingPairs>
  <TitlesOfParts>
    <vt:vector size="39" baseType="lpstr">
      <vt:lpstr>Arial</vt:lpstr>
      <vt:lpstr>Cabin</vt:lpstr>
      <vt:lpstr>Courier</vt:lpstr>
      <vt:lpstr>Gill Sans</vt:lpstr>
      <vt:lpstr>Title &amp; Subtitle</vt:lpstr>
      <vt:lpstr>Μεταβλητές, Εκφράσεις και Εντολές</vt:lpstr>
      <vt:lpstr>Σταθερές</vt:lpstr>
      <vt:lpstr>Δεσμευμένες Λέξεις</vt:lpstr>
      <vt:lpstr>Μεταβλητές</vt:lpstr>
      <vt:lpstr>Μεταβλητές</vt:lpstr>
      <vt:lpstr>Κανόνες Ονοματολογίας Μεταβλητών στην Python</vt:lpstr>
      <vt:lpstr>Μνημονικά Ονόματα Μεταβλητών</vt:lpstr>
      <vt:lpstr>Παρουσίαση του PowerPoint</vt:lpstr>
      <vt:lpstr>Παρουσίαση του PowerPoint</vt:lpstr>
      <vt:lpstr>Παρουσίαση του PowerPoint</vt:lpstr>
      <vt:lpstr>Προτάσεις ή Γραμμές</vt:lpstr>
      <vt:lpstr>Εντολές Εκχώρησης Τιμής</vt:lpstr>
      <vt:lpstr>Παρουσίαση του PowerPoint</vt:lpstr>
      <vt:lpstr>Παρουσίαση του PowerPoint</vt:lpstr>
      <vt:lpstr>Εκφράσεις…</vt:lpstr>
      <vt:lpstr>Αριθμητικές Εκφράσεις</vt:lpstr>
      <vt:lpstr>Αριθμητικές Εκφράσεις</vt:lpstr>
      <vt:lpstr>Προτεραιότητα Εκτέλεσης</vt:lpstr>
      <vt:lpstr>Κανόνες Προτεραιότητας Τελεστών</vt:lpstr>
      <vt:lpstr>Παρουσίαση του PowerPoint</vt:lpstr>
      <vt:lpstr>Προτεραιότητα Τελεστών</vt:lpstr>
      <vt:lpstr>Τι σημαίνει «Τύπος»;</vt:lpstr>
      <vt:lpstr>Ο Τύπος έχει Σημασία</vt:lpstr>
      <vt:lpstr>Διαφορετικοί Τύποι Αριθμών</vt:lpstr>
      <vt:lpstr>Μετατροπές Τύπου</vt:lpstr>
      <vt:lpstr>Διαίρεση Ακεραίων</vt:lpstr>
      <vt:lpstr>Μετατροπές Συμβολοσειρών </vt:lpstr>
      <vt:lpstr>Είσοδος από το Χρήστη</vt:lpstr>
      <vt:lpstr>Μετατροπή της Εισόδου από το Χρήστη</vt:lpstr>
      <vt:lpstr>Σχόλια στην Python</vt:lpstr>
      <vt:lpstr>Παρουσίαση του PowerPoint</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Konstantia Kiourtidou</cp:lastModifiedBy>
  <cp:revision>99</cp:revision>
  <cp:lastPrinted>2016-11-29T05:21:41Z</cp:lastPrinted>
  <dcterms:modified xsi:type="dcterms:W3CDTF">2021-08-18T18:54:59Z</dcterms:modified>
</cp:coreProperties>
</file>