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5"/>
  </p:notesMasterIdLst>
  <p:sldIdLst>
    <p:sldId id="256" r:id="rId2"/>
    <p:sldId id="300" r:id="rId3"/>
    <p:sldId id="258" r:id="rId4"/>
    <p:sldId id="259" r:id="rId5"/>
    <p:sldId id="260" r:id="rId6"/>
    <p:sldId id="261" r:id="rId7"/>
    <p:sldId id="262" r:id="rId8"/>
    <p:sldId id="263" r:id="rId9"/>
    <p:sldId id="264" r:id="rId10"/>
    <p:sldId id="289" r:id="rId11"/>
    <p:sldId id="266" r:id="rId12"/>
    <p:sldId id="267" r:id="rId13"/>
    <p:sldId id="290" r:id="rId14"/>
    <p:sldId id="291" r:id="rId15"/>
    <p:sldId id="299" r:id="rId16"/>
    <p:sldId id="270" r:id="rId17"/>
    <p:sldId id="292" r:id="rId18"/>
    <p:sldId id="293" r:id="rId19"/>
    <p:sldId id="294" r:id="rId20"/>
    <p:sldId id="274" r:id="rId21"/>
    <p:sldId id="275" r:id="rId22"/>
    <p:sldId id="276" r:id="rId23"/>
    <p:sldId id="277" r:id="rId24"/>
    <p:sldId id="295" r:id="rId25"/>
    <p:sldId id="279" r:id="rId26"/>
    <p:sldId id="296" r:id="rId27"/>
    <p:sldId id="280" r:id="rId28"/>
    <p:sldId id="281" r:id="rId29"/>
    <p:sldId id="282" r:id="rId30"/>
    <p:sldId id="285" r:id="rId31"/>
    <p:sldId id="283" r:id="rId32"/>
    <p:sldId id="284" r:id="rId33"/>
    <p:sldId id="320"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4"/>
    <p:restoredTop sz="93750"/>
  </p:normalViewPr>
  <p:slideViewPr>
    <p:cSldViewPr snapToGrid="0" snapToObjects="1">
      <p:cViewPr varScale="1">
        <p:scale>
          <a:sx n="63" d="100"/>
          <a:sy n="63" d="100"/>
        </p:scale>
        <p:origin x="120" y="3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609257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157908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4" name="Shape 234"/>
          <p:cNvSpPr txBox="1">
            <a:spLocks noGrp="1"/>
          </p:cNvSpPr>
          <p:nvPr>
            <p:ph type="body" idx="1"/>
          </p:nvPr>
        </p:nvSpPr>
        <p:spPr>
          <a:xfrm>
            <a:off x="1155700" y="2603501"/>
            <a:ext cx="13932000" cy="5640168"/>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2"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Υπό όρους Εκτέλεση</a:t>
            </a:r>
            <a:endParaRPr lang="en-US" sz="7600" u="none" strike="noStrike" cap="none" dirty="0">
              <a:solidFill>
                <a:srgbClr val="FFD966"/>
              </a:solidFill>
              <a:latin typeface="Arial" charset="0"/>
              <a:ea typeface="Arial" charset="0"/>
              <a:cs typeface="Arial" charset="0"/>
              <a:sym typeface="Cabin"/>
            </a:endParaRPr>
          </a:p>
        </p:txBody>
      </p:sp>
      <p:sp>
        <p:nvSpPr>
          <p:cNvPr id="243" name="Shape 243"/>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rgbClr val="FFFFFF"/>
                </a:solidFill>
                <a:latin typeface="Arial" charset="0"/>
                <a:ea typeface="Arial" charset="0"/>
                <a:cs typeface="Arial" charset="0"/>
                <a:sym typeface="Cabin"/>
              </a:rPr>
              <a:t>Κεφάλαιο</a:t>
            </a:r>
            <a:r>
              <a:rPr lang="en-US" sz="4800" u="none" strike="noStrike" cap="none" dirty="0">
                <a:solidFill>
                  <a:srgbClr val="FFFFFF"/>
                </a:solidFill>
                <a:latin typeface="Arial" charset="0"/>
                <a:ea typeface="Arial" charset="0"/>
                <a:cs typeface="Arial" charset="0"/>
                <a:sym typeface="Cabin"/>
              </a:rPr>
              <a:t> 3</a:t>
            </a:r>
          </a:p>
        </p:txBody>
      </p:sp>
      <p:sp>
        <p:nvSpPr>
          <p:cNvPr id="244" name="Shape 244"/>
          <p:cNvSpPr txBox="1"/>
          <p:nvPr/>
        </p:nvSpPr>
        <p:spPr>
          <a:xfrm>
            <a:off x="4081449" y="7179647"/>
            <a:ext cx="80322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a:t>
            </a:r>
            <a:r>
              <a:rPr lang="en-US" sz="3200" u="sng" dirty="0">
                <a:solidFill>
                  <a:srgbClr val="FFFF00"/>
                </a:solidFill>
                <a:latin typeface="Arial" charset="0"/>
                <a:ea typeface="Arial" charset="0"/>
                <a:cs typeface="Arial" charset="0"/>
                <a:sym typeface="Cabin"/>
                <a:hlinkClick r:id="rId3"/>
              </a:rPr>
              <a:t>py4e</a:t>
            </a:r>
            <a:r>
              <a:rPr lang="en-US" sz="3200" u="sng" strike="noStrike" cap="none" dirty="0">
                <a:solidFill>
                  <a:srgbClr val="FFFF00"/>
                </a:solidFill>
                <a:latin typeface="Arial" charset="0"/>
                <a:ea typeface="Arial" charset="0"/>
                <a:cs typeface="Arial" charset="0"/>
                <a:sym typeface="Cabin"/>
                <a:hlinkClick r:id="rId3"/>
              </a:rPr>
              <a:t>.com</a:t>
            </a:r>
          </a:p>
        </p:txBody>
      </p:sp>
      <p:pic>
        <p:nvPicPr>
          <p:cNvPr id="245" name="Shape 245"/>
          <p:cNvPicPr preferRelativeResize="0"/>
          <p:nvPr/>
        </p:nvPicPr>
        <p:blipFill rotWithShape="1">
          <a:blip r:embed="rId4">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43300" y="730574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869083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869083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7405560"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5" name="Shape 361"/>
          <p:cNvSpPr txBox="1"/>
          <p:nvPr/>
        </p:nvSpPr>
        <p:spPr>
          <a:xfrm>
            <a:off x="988061" y="524656"/>
            <a:ext cx="14279879"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dirty="0">
                <a:solidFill>
                  <a:srgbClr val="FFD966"/>
                </a:solidFill>
                <a:latin typeface="Arial" charset="0"/>
                <a:ea typeface="Arial" charset="0"/>
                <a:cs typeface="Arial" charset="0"/>
                <a:sym typeface="Cabin"/>
              </a:rPr>
              <a:t>Εξετάστε την</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αρχή</a:t>
            </a:r>
            <a:r>
              <a:rPr lang="en-US" sz="6600" dirty="0">
                <a:solidFill>
                  <a:srgbClr val="FFD966"/>
                </a:solidFill>
                <a:latin typeface="Arial" charset="0"/>
                <a:ea typeface="Arial" charset="0"/>
                <a:cs typeface="Arial" charset="0"/>
                <a:sym typeface="Cabin"/>
              </a:rPr>
              <a:t>/</a:t>
            </a:r>
            <a:r>
              <a:rPr lang="el-GR" sz="6600" dirty="0">
                <a:solidFill>
                  <a:srgbClr val="FFD966"/>
                </a:solidFill>
                <a:latin typeface="Arial" charset="0"/>
                <a:ea typeface="Arial" charset="0"/>
                <a:cs typeface="Arial" charset="0"/>
                <a:sym typeface="Cabin"/>
              </a:rPr>
              <a:t>τέλος των </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Μπλοκ</a:t>
            </a:r>
            <a:endParaRPr lang="en-US" sz="6600" dirty="0">
              <a:solidFill>
                <a:srgbClr val="FFD966"/>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
        <p:nvSpPr>
          <p:cNvPr id="343" name="Shape 343"/>
          <p:cNvSpPr txBox="1"/>
          <p:nvPr/>
        </p:nvSpPr>
        <p:spPr>
          <a:xfrm>
            <a:off x="4598449" y="2438400"/>
            <a:ext cx="8965151"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a:t>
            </a: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472404" y="3210450"/>
            <a:ext cx="7833414"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n-US" sz="3000" dirty="0">
                <a:solidFill>
                  <a:srgbClr val="00FF00"/>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Μεγαλύτερο από ένα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Μικρότερο από </a:t>
            </a:r>
            <a:r>
              <a:rPr lang="en-US" sz="3000" i="0" u="none" strike="noStrike" cap="none" dirty="0">
                <a:solidFill>
                  <a:srgbClr val="FF9900"/>
                </a:solidFill>
                <a:latin typeface="Courier"/>
                <a:ea typeface="Courier"/>
                <a:cs typeface="Courier"/>
                <a:sym typeface="Courier New"/>
              </a:rPr>
              <a:t>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t>
            </a:r>
            <a:r>
              <a:rPr lang="en-US" sz="3000"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Τέλος Όλα</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5329314"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Εμφωλευμένη</a:t>
            </a:r>
            <a:r>
              <a:rPr lang="el-GR" sz="6600" u="none" strike="noStrike" cap="none" dirty="0">
                <a:solidFill>
                  <a:srgbClr val="FFD966"/>
                </a:solidFill>
                <a:latin typeface="Arial" charset="0"/>
                <a:ea typeface="Arial" charset="0"/>
                <a:cs typeface="Arial" charset="0"/>
                <a:sym typeface="Cabin"/>
              </a:rPr>
              <a:t> Επιλογή</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9903737" y="2399916"/>
            <a:ext cx="4199589"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Μεγαλύτερο από ένα</a:t>
            </a:r>
            <a:r>
              <a:rPr lang="en-US" sz="2600" u="none" strike="noStrike" cap="none" dirty="0">
                <a:solidFill>
                  <a:schemeClr val="lt1"/>
                </a:solidFill>
                <a:latin typeface="Arial" charset="0"/>
                <a:ea typeface="Arial" charset="0"/>
                <a:cs typeface="Arial" charset="0"/>
                <a:sym typeface="Cabin"/>
              </a:rPr>
              <a:t>’)</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838838" y="5050180"/>
            <a:ext cx="2944758" cy="1229106"/>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Μικρότερο από </a:t>
            </a:r>
            <a:r>
              <a:rPr lang="en-US" sz="2600" u="none" strike="noStrike" cap="none" dirty="0">
                <a:solidFill>
                  <a:schemeClr val="lt1"/>
                </a:solidFill>
                <a:latin typeface="Arial" charset="0"/>
                <a:ea typeface="Arial" charset="0"/>
                <a:cs typeface="Arial" charset="0"/>
                <a:sym typeface="Cabin"/>
              </a:rPr>
              <a:t>100')</a:t>
            </a:r>
          </a:p>
        </p:txBody>
      </p:sp>
      <p:sp>
        <p:nvSpPr>
          <p:cNvPr id="373" name="Shape 373"/>
          <p:cNvSpPr txBox="1"/>
          <p:nvPr/>
        </p:nvSpPr>
        <p:spPr>
          <a:xfrm>
            <a:off x="7986419" y="7539193"/>
            <a:ext cx="3040981"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Τέλος Όλα</a:t>
            </a:r>
            <a:r>
              <a:rPr lang="en-US" sz="2600" u="none" strike="noStrike" cap="none" dirty="0">
                <a:solidFill>
                  <a:schemeClr val="lt1"/>
                </a:solidFill>
                <a:latin typeface="Arial" charset="0"/>
                <a:ea typeface="Arial" charset="0"/>
                <a:cs typeface="Arial" charset="0"/>
                <a:sym typeface="Cabin"/>
              </a:rPr>
              <a:t>')</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a:cxnSpLocks/>
            <a:stCxn id="373" idx="0"/>
          </p:cNvCxnSpPr>
          <p:nvPr/>
        </p:nvCxnSpPr>
        <p:spPr>
          <a:xfrm flipH="1" flipV="1">
            <a:off x="9464528" y="2399919"/>
            <a:ext cx="42382" cy="5139274"/>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7205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30547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cxnSpLocks/>
            <a:stCxn id="371" idx="0"/>
            <a:endCxn id="370" idx="2"/>
          </p:cNvCxnSpPr>
          <p:nvPr/>
        </p:nvCxnSpPr>
        <p:spPr>
          <a:xfrm flipV="1">
            <a:off x="11986315" y="3459491"/>
            <a:ext cx="17217" cy="403964"/>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a:cxnSpLocks/>
          </p:cNvCxnSpPr>
          <p:nvPr/>
        </p:nvCxnSpPr>
        <p:spPr>
          <a:xfrm>
            <a:off x="9496313" y="7197470"/>
            <a:ext cx="481517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a:cxnSpLocks/>
          </p:cNvCxnSpPr>
          <p:nvPr/>
        </p:nvCxnSpPr>
        <p:spPr>
          <a:xfrm flipV="1">
            <a:off x="12003532" y="5123024"/>
            <a:ext cx="0" cy="2074446"/>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168227" y="5066072"/>
            <a:ext cx="669745"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386" name="Shape 386"/>
          <p:cNvSpPr txBox="1"/>
          <p:nvPr/>
        </p:nvSpPr>
        <p:spPr>
          <a:xfrm>
            <a:off x="8564880" y="2544284"/>
            <a:ext cx="687841"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389" name="Shape 389"/>
          <p:cNvCxnSpPr>
            <a:cxnSpLocks/>
          </p:cNvCxnSpPr>
          <p:nvPr/>
        </p:nvCxnSpPr>
        <p:spPr>
          <a:xfrm flipV="1">
            <a:off x="14319970" y="6318093"/>
            <a:ext cx="6758" cy="879377"/>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890734" y="542526"/>
            <a:ext cx="8917478"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Αμφίδρομες αποφάσεις - Σύνθετη Επιλογή</a:t>
            </a:r>
            <a:endParaRPr lang="en-US" sz="6600" u="none" strike="noStrike" cap="none" dirty="0">
              <a:solidFill>
                <a:srgbClr val="FFD966"/>
              </a:solidFill>
              <a:latin typeface="Arial" charset="0"/>
              <a:ea typeface="Arial" charset="0"/>
              <a:cs typeface="Arial" charset="0"/>
              <a:sym typeface="Cabin"/>
            </a:endParaRPr>
          </a:p>
        </p:txBody>
      </p:sp>
      <p:sp>
        <p:nvSpPr>
          <p:cNvPr id="395" name="Shape 395"/>
          <p:cNvSpPr txBox="1">
            <a:spLocks noGrp="1"/>
          </p:cNvSpPr>
          <p:nvPr>
            <p:ph type="body" idx="1"/>
          </p:nvPr>
        </p:nvSpPr>
        <p:spPr>
          <a:xfrm>
            <a:off x="85127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θέλουμε να κάνουμε κάτι εάν μια λογική έκφραση είναι αληθής και κάτι άλλο εάν η έκφραση είναι ψευδής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σαν μια </a:t>
            </a:r>
            <a:r>
              <a:rPr lang="el-GR" sz="3600" u="none" strike="noStrike" cap="none" dirty="0" err="1">
                <a:solidFill>
                  <a:schemeClr val="lt1"/>
                </a:solidFill>
                <a:latin typeface="Arial" charset="0"/>
                <a:ea typeface="Arial" charset="0"/>
                <a:cs typeface="Arial" charset="0"/>
                <a:sym typeface="Cabin"/>
              </a:rPr>
              <a:t>διακλάδοση</a:t>
            </a:r>
            <a:r>
              <a:rPr lang="el-GR" sz="3600" u="none" strike="noStrike" cap="none" dirty="0">
                <a:solidFill>
                  <a:schemeClr val="lt1"/>
                </a:solidFill>
                <a:latin typeface="Arial" charset="0"/>
                <a:ea typeface="Arial" charset="0"/>
                <a:cs typeface="Arial" charset="0"/>
                <a:sym typeface="Cabin"/>
              </a:rPr>
              <a:t> στο δρόμο - πρέπει να επιλέξουμε </a:t>
            </a:r>
            <a:r>
              <a:rPr lang="el-GR" sz="3600" dirty="0">
                <a:solidFill>
                  <a:srgbClr val="FFFF00"/>
                </a:solidFill>
                <a:latin typeface="Arial" charset="0"/>
                <a:cs typeface="Arial" charset="0"/>
                <a:sym typeface="Cabin"/>
              </a:rPr>
              <a:t>το ένα ή το άλλο</a:t>
            </a:r>
            <a:r>
              <a:rPr lang="el-GR" sz="3600" u="none" strike="noStrike" cap="none" dirty="0">
                <a:solidFill>
                  <a:schemeClr val="lt1"/>
                </a:solidFill>
                <a:latin typeface="Arial" charset="0"/>
                <a:ea typeface="Arial" charset="0"/>
                <a:cs typeface="Arial" charset="0"/>
                <a:sym typeface="Cabin"/>
              </a:rPr>
              <a:t> μονοπάτι αλλά όχι και τα</a:t>
            </a:r>
            <a:endParaRPr lang="en-US"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89412" y="4613913"/>
            <a:ext cx="3570948"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318171" y="3293467"/>
            <a:ext cx="73798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4141747"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 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Σύνθετη Επιλογή με </a:t>
            </a:r>
            <a:r>
              <a:rPr lang="en-US" sz="6600" u="none" strike="noStrike" cap="none" dirty="0">
                <a:solidFill>
                  <a:srgbClr val="FFD966"/>
                </a:solidFill>
                <a:latin typeface="Arial" charset="0"/>
                <a:ea typeface="Arial" charset="0"/>
                <a:cs typeface="Arial" charset="0"/>
                <a:sym typeface="Cabin"/>
              </a:rPr>
              <a:t>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22" name="Shape 418"/>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
        <p:nvSpPr>
          <p:cNvPr id="21" name="Shape 408"/>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5490656"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Οπτικοποίηση</a:t>
            </a:r>
            <a:r>
              <a:rPr lang="el-GR" sz="6600" u="none" strike="noStrike" cap="none" dirty="0">
                <a:solidFill>
                  <a:srgbClr val="FFD966"/>
                </a:solidFill>
                <a:latin typeface="Arial" charset="0"/>
                <a:ea typeface="Arial" charset="0"/>
                <a:cs typeface="Arial" charset="0"/>
                <a:sym typeface="Cabin"/>
              </a:rPr>
              <a:t> των Μπλοκ</a:t>
            </a:r>
            <a:endParaRPr lang="en-US" sz="6600" u="none" strike="noStrike" cap="none" dirty="0">
              <a:solidFill>
                <a:srgbClr val="FFD966"/>
              </a:solidFill>
              <a:latin typeface="Arial" charset="0"/>
              <a:ea typeface="Arial" charset="0"/>
              <a:cs typeface="Arial" charset="0"/>
              <a:sym typeface="Cabin"/>
            </a:endParaRP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41" name="Shape 396">
            <a:extLst>
              <a:ext uri="{FF2B5EF4-FFF2-40B4-BE49-F238E27FC236}">
                <a16:creationId xmlns:a16="http://schemas.microsoft.com/office/drawing/2014/main" id="{742960EE-66E5-4F9C-98A4-6EB866804A28}"/>
              </a:ext>
            </a:extLst>
          </p:cNvPr>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42" name="Shape 397">
            <a:extLst>
              <a:ext uri="{FF2B5EF4-FFF2-40B4-BE49-F238E27FC236}">
                <a16:creationId xmlns:a16="http://schemas.microsoft.com/office/drawing/2014/main" id="{4358317C-85B7-4B8F-A192-A5880DE87248}"/>
              </a:ext>
            </a:extLst>
          </p:cNvPr>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3" name="Shape 398">
            <a:extLst>
              <a:ext uri="{FF2B5EF4-FFF2-40B4-BE49-F238E27FC236}">
                <a16:creationId xmlns:a16="http://schemas.microsoft.com/office/drawing/2014/main" id="{DA6D2BED-0955-4DF7-B6C2-B7835F7360A0}"/>
              </a:ext>
            </a:extLst>
          </p:cNvPr>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44" name="Shape 399">
            <a:extLst>
              <a:ext uri="{FF2B5EF4-FFF2-40B4-BE49-F238E27FC236}">
                <a16:creationId xmlns:a16="http://schemas.microsoft.com/office/drawing/2014/main" id="{CA26927D-B873-4FBD-A0D5-53DA054159F0}"/>
              </a:ext>
            </a:extLst>
          </p:cNvPr>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5" name="Shape 400">
            <a:extLst>
              <a:ext uri="{FF2B5EF4-FFF2-40B4-BE49-F238E27FC236}">
                <a16:creationId xmlns:a16="http://schemas.microsoft.com/office/drawing/2014/main" id="{3C44CF4A-7D91-4C35-B503-18E0D5C121AF}"/>
              </a:ext>
            </a:extLst>
          </p:cNvPr>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6" name="Shape 401">
            <a:extLst>
              <a:ext uri="{FF2B5EF4-FFF2-40B4-BE49-F238E27FC236}">
                <a16:creationId xmlns:a16="http://schemas.microsoft.com/office/drawing/2014/main" id="{1DD47B0C-F450-4FF6-9EB0-6F79A94B2284}"/>
              </a:ext>
            </a:extLst>
          </p:cNvPr>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 name="Shape 402">
            <a:extLst>
              <a:ext uri="{FF2B5EF4-FFF2-40B4-BE49-F238E27FC236}">
                <a16:creationId xmlns:a16="http://schemas.microsoft.com/office/drawing/2014/main" id="{DD85AD8C-3E47-4587-87B5-83CB878DC7C4}"/>
              </a:ext>
            </a:extLst>
          </p:cNvPr>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8" name="Shape 403">
            <a:extLst>
              <a:ext uri="{FF2B5EF4-FFF2-40B4-BE49-F238E27FC236}">
                <a16:creationId xmlns:a16="http://schemas.microsoft.com/office/drawing/2014/main" id="{54B802AA-4CF2-4BFF-BFDE-4CC4A79851EA}"/>
              </a:ext>
            </a:extLst>
          </p:cNvPr>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9" name="Shape 404">
            <a:extLst>
              <a:ext uri="{FF2B5EF4-FFF2-40B4-BE49-F238E27FC236}">
                <a16:creationId xmlns:a16="http://schemas.microsoft.com/office/drawing/2014/main" id="{86FCAD98-5AC3-4718-8B5D-F7F7AB1E1D9E}"/>
              </a:ext>
            </a:extLst>
          </p:cNvPr>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50" name="Shape 405">
            <a:extLst>
              <a:ext uri="{FF2B5EF4-FFF2-40B4-BE49-F238E27FC236}">
                <a16:creationId xmlns:a16="http://schemas.microsoft.com/office/drawing/2014/main" id="{3D1C9BCE-4170-462D-BC0B-685E7F2647AE}"/>
              </a:ext>
            </a:extLst>
          </p:cNvPr>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51" name="Shape 406">
            <a:extLst>
              <a:ext uri="{FF2B5EF4-FFF2-40B4-BE49-F238E27FC236}">
                <a16:creationId xmlns:a16="http://schemas.microsoft.com/office/drawing/2014/main" id="{5A911190-D260-46AB-9B08-0A33ACE2B61B}"/>
              </a:ext>
            </a:extLst>
          </p:cNvPr>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52" name="Shape 407">
            <a:extLst>
              <a:ext uri="{FF2B5EF4-FFF2-40B4-BE49-F238E27FC236}">
                <a16:creationId xmlns:a16="http://schemas.microsoft.com/office/drawing/2014/main" id="{AD623193-3F6C-4476-A44E-69FAA66188D2}"/>
              </a:ext>
            </a:extLst>
          </p:cNvPr>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53" name="Shape 409">
            <a:extLst>
              <a:ext uri="{FF2B5EF4-FFF2-40B4-BE49-F238E27FC236}">
                <a16:creationId xmlns:a16="http://schemas.microsoft.com/office/drawing/2014/main" id="{BB9CA29B-119B-42C8-B036-40629937EF00}"/>
              </a:ext>
            </a:extLst>
          </p:cNvPr>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54" name="Shape 410">
            <a:extLst>
              <a:ext uri="{FF2B5EF4-FFF2-40B4-BE49-F238E27FC236}">
                <a16:creationId xmlns:a16="http://schemas.microsoft.com/office/drawing/2014/main" id="{0DFACE14-62CB-4D3D-88C5-1598FE73824F}"/>
              </a:ext>
            </a:extLst>
          </p:cNvPr>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55" name="Shape 411">
            <a:extLst>
              <a:ext uri="{FF2B5EF4-FFF2-40B4-BE49-F238E27FC236}">
                <a16:creationId xmlns:a16="http://schemas.microsoft.com/office/drawing/2014/main" id="{E06B9BEC-DFF1-444F-BF6B-E21AF701C18E}"/>
              </a:ext>
            </a:extLst>
          </p:cNvPr>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56" name="Shape 412">
            <a:extLst>
              <a:ext uri="{FF2B5EF4-FFF2-40B4-BE49-F238E27FC236}">
                <a16:creationId xmlns:a16="http://schemas.microsoft.com/office/drawing/2014/main" id="{563D027E-5999-4F8C-876C-90F8CAA05B9A}"/>
              </a:ext>
            </a:extLst>
          </p:cNvPr>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57" name="Shape 408">
            <a:extLst>
              <a:ext uri="{FF2B5EF4-FFF2-40B4-BE49-F238E27FC236}">
                <a16:creationId xmlns:a16="http://schemas.microsoft.com/office/drawing/2014/main" id="{F5CA5305-6569-427E-8D77-115F8971E4DA}"/>
              </a:ext>
            </a:extLst>
          </p:cNvPr>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
        <p:nvSpPr>
          <p:cNvPr id="58" name="Shape 418">
            <a:extLst>
              <a:ext uri="{FF2B5EF4-FFF2-40B4-BE49-F238E27FC236}">
                <a16:creationId xmlns:a16="http://schemas.microsoft.com/office/drawing/2014/main" id="{A8796876-FBB1-402C-B754-A525A682A67C}"/>
              </a:ext>
            </a:extLst>
          </p:cNvPr>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Tree>
    <p:extLst>
      <p:ext uri="{BB962C8B-B14F-4D97-AF65-F5344CB8AC3E}">
        <p14:creationId xmlns:p14="http://schemas.microsoft.com/office/powerpoint/2010/main" val="89830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Δομές Επιλογής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87331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Τέλος</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8974" y="3503271"/>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3061023"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320923" y="5073027"/>
            <a:ext cx="635863"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μικρό</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6877" y="3499978"/>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33837" y="5069734"/>
            <a:ext cx="72085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6571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5 </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n-US" sz="3000" dirty="0">
                <a:solidFill>
                  <a:srgbClr val="FFC000"/>
                </a:solidFill>
                <a:latin typeface="Courier"/>
                <a:ea typeface="Courier"/>
                <a:cs typeface="Courier"/>
                <a:sym typeface="Courier New"/>
              </a:rPr>
              <a:t>'</a:t>
            </a:r>
            <a:r>
              <a:rPr lang="el-GR" sz="3000" dirty="0">
                <a:solidFill>
                  <a:srgbClr val="FFC000"/>
                </a:solidFill>
                <a:latin typeface="Courier"/>
                <a:ea typeface="Courier"/>
                <a:cs typeface="Courier"/>
                <a:sym typeface="Courier New"/>
              </a:rPr>
              <a:t>Μεσαίο</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52588" y="5063159"/>
            <a:ext cx="69582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Tree>
    <p:extLst>
      <p:ext uri="{BB962C8B-B14F-4D97-AF65-F5344CB8AC3E}">
        <p14:creationId xmlns:p14="http://schemas.microsoft.com/office/powerpoint/2010/main" val="6893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20</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else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i="0" u="none" strike="noStrike" cap="none" dirty="0">
                <a:solidFill>
                  <a:srgbClr val="FFC000"/>
                </a:solidFill>
                <a:latin typeface="Courier"/>
                <a:ea typeface="Courier"/>
                <a:cs typeface="Courier"/>
                <a:sym typeface="Courier New"/>
              </a:rPr>
              <a:t>ΜΕΓΑΛΟ</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b="1" dirty="0">
                <a:solidFill>
                  <a:srgbClr val="FFC000"/>
                </a:solidFill>
                <a:latin typeface="Courier"/>
                <a:ea typeface="Courier"/>
                <a:cs typeface="Courier"/>
                <a:sym typeface="Courier New"/>
              </a:rPr>
              <a:t>)</a:t>
            </a:r>
            <a:endParaRPr lang="en-US" sz="3000" b="1" i="0" u="none" strike="noStrike" cap="none" dirty="0">
              <a:solidFill>
                <a:srgbClr val="FFC000"/>
              </a:solidFill>
              <a:latin typeface="Courier"/>
              <a:ea typeface="Courier"/>
              <a:cs typeface="Courier"/>
              <a:sym typeface="Courier New"/>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600" u="none" strike="noStrike" cap="none" dirty="0">
                <a:solidFill>
                  <a:schemeClr val="lt1"/>
                </a:solidFill>
                <a:latin typeface="Arial" charset="0"/>
                <a:ea typeface="Arial" charset="0"/>
                <a:cs typeface="Arial" charset="0"/>
                <a:sym typeface="Cabin"/>
              </a:rPr>
              <a:t>'</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20</a:t>
            </a:r>
          </a:p>
        </p:txBody>
      </p:sp>
      <p:sp>
        <p:nvSpPr>
          <p:cNvPr id="25" name="Shape 472">
            <a:extLst>
              <a:ext uri="{FF2B5EF4-FFF2-40B4-BE49-F238E27FC236}">
                <a16:creationId xmlns:a16="http://schemas.microsoft.com/office/drawing/2014/main" id="{66E52553-C272-4BC3-BF44-D7263846012E}"/>
              </a:ext>
            </a:extLst>
          </p:cNvPr>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6" name="Shape 472">
            <a:extLst>
              <a:ext uri="{FF2B5EF4-FFF2-40B4-BE49-F238E27FC236}">
                <a16:creationId xmlns:a16="http://schemas.microsoft.com/office/drawing/2014/main" id="{E77E5ACD-07E9-4836-9E9F-C75EE919BF49}"/>
              </a:ext>
            </a:extLst>
          </p:cNvPr>
          <p:cNvSpPr txBox="1"/>
          <p:nvPr/>
        </p:nvSpPr>
        <p:spPr>
          <a:xfrm>
            <a:off x="8236858" y="5053694"/>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06996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060450" y="745588"/>
            <a:ext cx="593464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 </a:t>
            </a:r>
            <a:r>
              <a:rPr lang="el-GR" sz="3000" i="0" u="none" strike="noStrike" cap="none" dirty="0">
                <a:solidFill>
                  <a:srgbClr val="FFFFFF"/>
                </a:solidFill>
                <a:latin typeface="Courier"/>
                <a:ea typeface="Courier"/>
                <a:cs typeface="Courier"/>
                <a:sym typeface="Courier New"/>
              </a:rPr>
              <a:t>Χωρίς</a:t>
            </a:r>
            <a:r>
              <a:rPr lang="en-US" sz="3000" i="0" u="none" strike="noStrike" cap="none" dirty="0">
                <a:solidFill>
                  <a:srgbClr val="FFFFFF"/>
                </a:solidFill>
                <a:latin typeface="Courier"/>
                <a:ea typeface="Courier"/>
                <a:cs typeface="Courier"/>
                <a:sym typeface="Courier New"/>
              </a:rPr>
              <a:t> Else</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μικρό</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Μεσαίο</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print('</a:t>
            </a:r>
            <a:r>
              <a:rPr lang="el-GR" sz="3000" i="0" u="none" strike="noStrike" cap="none" dirty="0">
                <a:solidFill>
                  <a:srgbClr val="FF9900"/>
                </a:solidFill>
                <a:latin typeface="Courier"/>
                <a:ea typeface="Courier"/>
                <a:cs typeface="Courier"/>
                <a:sym typeface="Courier New"/>
              </a:rPr>
              <a:t>Τέλος</a:t>
            </a:r>
            <a:r>
              <a:rPr lang="en-US" sz="3000" i="0" u="none" strike="noStrike" cap="none" dirty="0">
                <a:solidFill>
                  <a:srgbClr val="FF9900"/>
                </a:solidFill>
                <a:latin typeface="Courier"/>
                <a:ea typeface="Courier"/>
                <a:cs typeface="Courier"/>
                <a:sym typeface="Courier New"/>
              </a:rPr>
              <a:t>')</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print('</a:t>
            </a:r>
            <a:r>
              <a:rPr lang="el-GR" sz="3000" dirty="0">
                <a:solidFill>
                  <a:srgbClr val="FFFF00"/>
                </a:solidFill>
                <a:latin typeface="Courier"/>
                <a:ea typeface="Courier"/>
                <a:cs typeface="Courier"/>
                <a:sym typeface="Courier New"/>
              </a:rPr>
              <a:t>μικρό</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Μεσαίο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20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Μεγάλο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40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Μεγαλύτερο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100:</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Τεράστιο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Μεγαλοπρεπές</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1332593" y="745588"/>
            <a:ext cx="1359081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err="1">
                <a:solidFill>
                  <a:srgbClr val="FFD966"/>
                </a:solidFill>
                <a:latin typeface="Arial" charset="0"/>
                <a:ea typeface="Arial" charset="0"/>
                <a:cs typeface="Arial" charset="0"/>
                <a:sym typeface="Cabin"/>
              </a:rPr>
              <a:t>Γρύφος</a:t>
            </a:r>
            <a:r>
              <a:rPr lang="el-GR" sz="7600" u="none" strike="noStrike" cap="none" dirty="0">
                <a:solidFill>
                  <a:srgbClr val="FFD966"/>
                </a:solidFill>
                <a:latin typeface="Arial" charset="0"/>
                <a:ea typeface="Arial" charset="0"/>
                <a:cs typeface="Arial" charset="0"/>
                <a:sym typeface="Cabin"/>
              </a:rPr>
              <a:t> 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82" name="Shape 582"/>
          <p:cNvSpPr txBox="1"/>
          <p:nvPr/>
        </p:nvSpPr>
        <p:spPr>
          <a:xfrm>
            <a:off x="8677001" y="3640379"/>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99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Κάτω από </a:t>
            </a:r>
            <a:r>
              <a:rPr lang="en-US" sz="3000" dirty="0">
                <a:solidFill>
                  <a:srgbClr val="FF9900"/>
                </a:solidFill>
                <a:latin typeface="Courier"/>
                <a:ea typeface="Courier"/>
                <a:cs typeface="Courier"/>
                <a:sym typeface="Courier New"/>
              </a:rPr>
              <a:t> 2')</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20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20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10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Κάτι άλλο</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p:txBody>
      </p:sp>
      <p:sp>
        <p:nvSpPr>
          <p:cNvPr id="583" name="Shape 583"/>
          <p:cNvSpPr txBox="1"/>
          <p:nvPr/>
        </p:nvSpPr>
        <p:spPr>
          <a:xfrm>
            <a:off x="925250" y="4496066"/>
            <a:ext cx="7034527"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dirty="0">
                <a:solidFill>
                  <a:srgbClr val="FFFF00"/>
                </a:solidFill>
                <a:latin typeface="Courier"/>
                <a:ea typeface="Courier"/>
                <a:cs typeface="Courier"/>
                <a:sym typeface="Courier New"/>
              </a:rPr>
              <a:t>Κάτω από</a:t>
            </a:r>
            <a:r>
              <a:rPr lang="en-US" sz="3000" i="0" u="none" strike="noStrike" cap="none" dirty="0">
                <a:solidFill>
                  <a:srgbClr val="FFFF00"/>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&gt;= 2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Δύο ή περισσότερο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Κάτι άλλο</a:t>
            </a:r>
            <a:r>
              <a:rPr lang="en-US" sz="3000" dirty="0">
                <a:solidFill>
                  <a:srgbClr val="FFFF00"/>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FF00"/>
              </a:solidFill>
              <a:latin typeface="Courier"/>
              <a:ea typeface="Courier"/>
              <a:cs typeface="Courier"/>
              <a:sym typeface="Courier New"/>
            </a:endParaRPr>
          </a:p>
        </p:txBody>
      </p:sp>
      <p:sp>
        <p:nvSpPr>
          <p:cNvPr id="584" name="Shape 584"/>
          <p:cNvSpPr txBox="1"/>
          <p:nvPr/>
        </p:nvSpPr>
        <p:spPr>
          <a:xfrm>
            <a:off x="925250" y="2981784"/>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F00"/>
                </a:solidFill>
                <a:latin typeface="Arial" charset="0"/>
                <a:ea typeface="Arial" charset="0"/>
                <a:cs typeface="Arial" charset="0"/>
                <a:sym typeface="Cabin"/>
              </a:rPr>
              <a:t>Ποιο δεν θα εκτυπωθεί ποτέ ανεξάρτητα από την τιμή του x;</a:t>
            </a:r>
            <a:endParaRPr lang="en-US" sz="3600" u="none" strike="noStrike" cap="none" dirty="0">
              <a:solidFill>
                <a:srgbClr val="00FF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δομή</a:t>
            </a:r>
            <a:r>
              <a:rPr lang="en-US" sz="7600" u="none" strike="noStrike" cap="none" dirty="0">
                <a:solidFill>
                  <a:srgbClr val="FFD966"/>
                </a:solidFill>
                <a:latin typeface="Arial" charset="0"/>
                <a:ea typeface="Arial" charset="0"/>
                <a:cs typeface="Arial" charset="0"/>
                <a:sym typeface="Cabin"/>
              </a:rPr>
              <a:t> try / except</a:t>
            </a: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Περικλείεται ένα επικίνδυνο τμήμα κώδικα σε</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λειτουργήσει - το </a:t>
            </a:r>
            <a:r>
              <a:rPr lang="en-US" sz="3600" u="none" strike="noStrike" cap="none" dirty="0">
                <a:solidFill>
                  <a:srgbClr val="FF9900"/>
                </a:solidFill>
                <a:latin typeface="Arial" charset="0"/>
                <a:ea typeface="Arial" charset="0"/>
                <a:cs typeface="Arial" charset="0"/>
                <a:sym typeface="Cabin"/>
              </a:rPr>
              <a:t>except</a:t>
            </a:r>
            <a:r>
              <a:rPr lang="el-GR" sz="3600" u="none" strike="noStrike" cap="none" dirty="0">
                <a:solidFill>
                  <a:schemeClr val="lt1"/>
                </a:solidFill>
                <a:latin typeface="Arial" charset="0"/>
                <a:ea typeface="Arial" charset="0"/>
                <a:cs typeface="Arial" charset="0"/>
                <a:sym typeface="Cabin"/>
              </a:rPr>
              <a:t> παραλείπεται</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αποτύχει - μεταβαίνει στην ενότητα </a:t>
            </a:r>
            <a:r>
              <a:rPr lang="en-US" sz="3600" u="none" strike="noStrike" cap="none" dirty="0">
                <a:solidFill>
                  <a:srgbClr val="FF9900"/>
                </a:solidFill>
                <a:latin typeface="Arial" charset="0"/>
                <a:ea typeface="Arial" charset="0"/>
                <a:cs typeface="Arial" charset="0"/>
                <a:sym typeface="Cabin"/>
              </a:rPr>
              <a:t>except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363400" y="2959897"/>
            <a:ext cx="2294169" cy="2475874"/>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200" u="none" strike="noStrike" cap="none" dirty="0">
                <a:solidFill>
                  <a:srgbClr val="E06666"/>
                </a:solidFill>
                <a:latin typeface="Arial" charset="0"/>
                <a:ea typeface="Arial" charset="0"/>
                <a:cs typeface="Arial" charset="0"/>
                <a:sym typeface="Cabin"/>
              </a:rPr>
              <a:t>Το πρόγραμμα σταματά εδώ</a:t>
            </a:r>
            <a:endParaRPr lang="en-US" sz="32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8" y="5934684"/>
            <a:ext cx="4819500"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54704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355">
            <a:extLst>
              <a:ext uri="{FF2B5EF4-FFF2-40B4-BE49-F238E27FC236}">
                <a16:creationId xmlns:a16="http://schemas.microsoft.com/office/drawing/2014/main" id="{5C53E7C9-A493-48FC-BC0C-EF1AADADE78A}"/>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56">
            <a:extLst>
              <a:ext uri="{FF2B5EF4-FFF2-40B4-BE49-F238E27FC236}">
                <a16:creationId xmlns:a16="http://schemas.microsoft.com/office/drawing/2014/main" id="{60A34D63-49C8-48B9-8A24-6BD453DFE160}"/>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57">
            <a:extLst>
              <a:ext uri="{FF2B5EF4-FFF2-40B4-BE49-F238E27FC236}">
                <a16:creationId xmlns:a16="http://schemas.microsoft.com/office/drawing/2014/main" id="{6DB82EE0-1A7D-41FF-8489-E5348EBB6D6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58">
            <a:extLst>
              <a:ext uri="{FF2B5EF4-FFF2-40B4-BE49-F238E27FC236}">
                <a16:creationId xmlns:a16="http://schemas.microsoft.com/office/drawing/2014/main" id="{42FEC5E1-5CCA-47BA-9DDF-075E578B4738}"/>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59">
            <a:extLst>
              <a:ext uri="{FF2B5EF4-FFF2-40B4-BE49-F238E27FC236}">
                <a16:creationId xmlns:a16="http://schemas.microsoft.com/office/drawing/2014/main" id="{ABC782FA-36A1-46D5-92F4-8C30EC679023}"/>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60">
            <a:extLst>
              <a:ext uri="{FF2B5EF4-FFF2-40B4-BE49-F238E27FC236}">
                <a16:creationId xmlns:a16="http://schemas.microsoft.com/office/drawing/2014/main" id="{17560C78-CFDC-4DD2-9324-2D51D12DBDA1}"/>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61">
            <a:extLst>
              <a:ext uri="{FF2B5EF4-FFF2-40B4-BE49-F238E27FC236}">
                <a16:creationId xmlns:a16="http://schemas.microsoft.com/office/drawing/2014/main" id="{778094DC-C94F-4876-8C6F-3F94A1E774F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62">
            <a:extLst>
              <a:ext uri="{FF2B5EF4-FFF2-40B4-BE49-F238E27FC236}">
                <a16:creationId xmlns:a16="http://schemas.microsoft.com/office/drawing/2014/main" id="{4B2334DE-976B-403A-9278-F04DAD52E5FE}"/>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63">
            <a:extLst>
              <a:ext uri="{FF2B5EF4-FFF2-40B4-BE49-F238E27FC236}">
                <a16:creationId xmlns:a16="http://schemas.microsoft.com/office/drawing/2014/main" id="{BF7D0521-B998-4145-9A90-60BC1BE40AF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64">
            <a:extLst>
              <a:ext uri="{FF2B5EF4-FFF2-40B4-BE49-F238E27FC236}">
                <a16:creationId xmlns:a16="http://schemas.microsoft.com/office/drawing/2014/main" id="{ED16EBA9-954A-466A-BB98-427E36883A85}"/>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65">
            <a:extLst>
              <a:ext uri="{FF2B5EF4-FFF2-40B4-BE49-F238E27FC236}">
                <a16:creationId xmlns:a16="http://schemas.microsoft.com/office/drawing/2014/main" id="{0F97B5C7-2268-45DF-BA5E-F395D31050CF}"/>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21" name="Shape 627">
            <a:extLst>
              <a:ext uri="{FF2B5EF4-FFF2-40B4-BE49-F238E27FC236}">
                <a16:creationId xmlns:a16="http://schemas.microsoft.com/office/drawing/2014/main" id="{85DBCC6B-4F37-42A1-97D2-A4BA97EAF8E8}"/>
              </a:ext>
            </a:extLst>
          </p:cNvPr>
          <p:cNvGrpSpPr/>
          <p:nvPr/>
        </p:nvGrpSpPr>
        <p:grpSpPr>
          <a:xfrm>
            <a:off x="8556625" y="3745196"/>
            <a:ext cx="814387" cy="1300161"/>
            <a:chOff x="0" y="0"/>
            <a:chExt cx="812800" cy="1300161"/>
          </a:xfrm>
        </p:grpSpPr>
        <p:pic>
          <p:nvPicPr>
            <p:cNvPr id="22" name="Shape 628">
              <a:extLst>
                <a:ext uri="{FF2B5EF4-FFF2-40B4-BE49-F238E27FC236}">
                  <a16:creationId xmlns:a16="http://schemas.microsoft.com/office/drawing/2014/main" id="{762E57A9-BC0D-4A5F-9389-537D11B4984C}"/>
                </a:ext>
              </a:extLst>
            </p:cNvPr>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23" name="Shape 629">
              <a:extLst>
                <a:ext uri="{FF2B5EF4-FFF2-40B4-BE49-F238E27FC236}">
                  <a16:creationId xmlns:a16="http://schemas.microsoft.com/office/drawing/2014/main" id="{446B0E40-24AE-4435-ADE4-807F7B86778B}"/>
                </a:ext>
              </a:extLst>
            </p:cNvPr>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24" name="Shape 355">
            <a:extLst>
              <a:ext uri="{FF2B5EF4-FFF2-40B4-BE49-F238E27FC236}">
                <a16:creationId xmlns:a16="http://schemas.microsoft.com/office/drawing/2014/main" id="{ED10A094-8B5F-4AE3-B1F9-44E01752D6BD}"/>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
        <p:nvSpPr>
          <p:cNvPr id="19" name="Shape 618">
            <a:extLst>
              <a:ext uri="{FF2B5EF4-FFF2-40B4-BE49-F238E27FC236}">
                <a16:creationId xmlns:a16="http://schemas.microsoft.com/office/drawing/2014/main" id="{260CEB0A-57CA-41DB-B6E6-057EFD313D57}"/>
              </a:ext>
            </a:extLst>
          </p:cNvPr>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20" name="Shape 623">
            <a:extLst>
              <a:ext uri="{FF2B5EF4-FFF2-40B4-BE49-F238E27FC236}">
                <a16:creationId xmlns:a16="http://schemas.microsoft.com/office/drawing/2014/main" id="{3C3B451D-5CFD-4CBA-B75C-E940176ECBBE}"/>
              </a:ext>
            </a:extLst>
          </p:cNvPr>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sp>
        <p:nvSpPr>
          <p:cNvPr id="25" name="Shape 356">
            <a:extLst>
              <a:ext uri="{FF2B5EF4-FFF2-40B4-BE49-F238E27FC236}">
                <a16:creationId xmlns:a16="http://schemas.microsoft.com/office/drawing/2014/main" id="{19DEE59E-785B-41B6-A685-1337FEEFF689}"/>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6" name="Shape 357">
            <a:extLst>
              <a:ext uri="{FF2B5EF4-FFF2-40B4-BE49-F238E27FC236}">
                <a16:creationId xmlns:a16="http://schemas.microsoft.com/office/drawing/2014/main" id="{ADD017C7-A9BD-4DD8-BDD8-620BA66C895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7" name="Shape 358">
            <a:extLst>
              <a:ext uri="{FF2B5EF4-FFF2-40B4-BE49-F238E27FC236}">
                <a16:creationId xmlns:a16="http://schemas.microsoft.com/office/drawing/2014/main" id="{A9CC1441-2B84-4902-84C3-6A60BA32FEC5}"/>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8" name="Shape 359">
            <a:extLst>
              <a:ext uri="{FF2B5EF4-FFF2-40B4-BE49-F238E27FC236}">
                <a16:creationId xmlns:a16="http://schemas.microsoft.com/office/drawing/2014/main" id="{8A361BDF-03AE-49CF-A2C2-978793779C31}"/>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9" name="Shape 360">
            <a:extLst>
              <a:ext uri="{FF2B5EF4-FFF2-40B4-BE49-F238E27FC236}">
                <a16:creationId xmlns:a16="http://schemas.microsoft.com/office/drawing/2014/main" id="{18F1F884-1341-43DD-9786-71682714B335}"/>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0" name="Shape 361">
            <a:extLst>
              <a:ext uri="{FF2B5EF4-FFF2-40B4-BE49-F238E27FC236}">
                <a16:creationId xmlns:a16="http://schemas.microsoft.com/office/drawing/2014/main" id="{FC5EF73B-E1C6-4006-BEEF-FF3DF79B153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1" name="Shape 362">
            <a:extLst>
              <a:ext uri="{FF2B5EF4-FFF2-40B4-BE49-F238E27FC236}">
                <a16:creationId xmlns:a16="http://schemas.microsoft.com/office/drawing/2014/main" id="{D20C3E01-7EB7-440D-B288-7511A4BC45CC}"/>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2" name="Shape 363">
            <a:extLst>
              <a:ext uri="{FF2B5EF4-FFF2-40B4-BE49-F238E27FC236}">
                <a16:creationId xmlns:a16="http://schemas.microsoft.com/office/drawing/2014/main" id="{A7300A3F-1BE2-430D-9C83-D8C57BDE694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3" name="Shape 364">
            <a:extLst>
              <a:ext uri="{FF2B5EF4-FFF2-40B4-BE49-F238E27FC236}">
                <a16:creationId xmlns:a16="http://schemas.microsoft.com/office/drawing/2014/main" id="{2172A48B-C54B-42FF-A676-4407623B5694}"/>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4" name="Shape 365">
            <a:extLst>
              <a:ext uri="{FF2B5EF4-FFF2-40B4-BE49-F238E27FC236}">
                <a16:creationId xmlns:a16="http://schemas.microsoft.com/office/drawing/2014/main" id="{40288DB4-8B93-455F-8110-B657FB720B65}"/>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89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882900" y="1130300"/>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istr</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astr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
        <p:nvSpPr>
          <p:cNvPr id="635" name="Shape 635"/>
          <p:cNvSpPr txBox="1"/>
          <p:nvPr/>
        </p:nvSpPr>
        <p:spPr>
          <a:xfrm>
            <a:off x="9926612" y="3460549"/>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python </a:t>
            </a:r>
            <a:r>
              <a:rPr lang="en-US" sz="3000" i="0" u="none" strike="noStrike" cap="none" dirty="0" err="1">
                <a:solidFill>
                  <a:schemeClr val="lt1"/>
                </a:solidFill>
                <a:latin typeface="Courier"/>
                <a:ea typeface="Courier"/>
                <a:cs typeface="Courier"/>
                <a:sym typeface="Courier New"/>
              </a:rPr>
              <a:t>tryexcept.py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Πρώτο</a:t>
            </a:r>
            <a:r>
              <a:rPr lang="en-US" sz="30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Δεύτερο</a:t>
            </a:r>
            <a:r>
              <a:rPr lang="en-US" sz="3000" i="0" u="none" strike="noStrike" cap="none" dirty="0">
                <a:solidFill>
                  <a:schemeClr val="lt1"/>
                </a:solidFill>
                <a:latin typeface="Courier"/>
                <a:ea typeface="Courier"/>
                <a:cs typeface="Courier"/>
                <a:sym typeface="Courier New"/>
              </a:rPr>
              <a:t> 123</a:t>
            </a:r>
          </a:p>
        </p:txBody>
      </p:sp>
      <p:sp>
        <p:nvSpPr>
          <p:cNvPr id="636" name="Shape 636"/>
          <p:cNvSpPr txBox="1"/>
          <p:nvPr/>
        </p:nvSpPr>
        <p:spPr>
          <a:xfrm>
            <a:off x="8836025" y="1130299"/>
            <a:ext cx="6505575" cy="183072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000" u="none" strike="noStrike" cap="none" dirty="0">
                <a:solidFill>
                  <a:srgbClr val="FF9900"/>
                </a:solidFill>
                <a:latin typeface="Arial" charset="0"/>
                <a:ea typeface="Arial" charset="0"/>
                <a:cs typeface="Arial" charset="0"/>
                <a:sym typeface="Cabin"/>
              </a:rPr>
              <a:t>Όταν η πρώτη μετατροπή αποτύχει - απλώς μεταβαίνει στην περίπτωση </a:t>
            </a:r>
            <a:r>
              <a:rPr lang="en-US" sz="3000" u="none" strike="noStrike" cap="none" dirty="0">
                <a:solidFill>
                  <a:srgbClr val="FF9900"/>
                </a:solidFill>
                <a:latin typeface="Arial" charset="0"/>
                <a:ea typeface="Arial" charset="0"/>
                <a:cs typeface="Arial" charset="0"/>
                <a:sym typeface="Cabin"/>
              </a:rPr>
              <a:t>except</a:t>
            </a:r>
            <a:r>
              <a:rPr lang="el-GR" sz="3000" u="none" strike="noStrike" cap="none" dirty="0">
                <a:solidFill>
                  <a:srgbClr val="FF9900"/>
                </a:solidFill>
                <a:latin typeface="Arial" charset="0"/>
                <a:ea typeface="Arial" charset="0"/>
                <a:cs typeface="Arial" charset="0"/>
                <a:sym typeface="Cabin"/>
              </a:rPr>
              <a:t>: και το πρόγραμμα συνεχίζεται.</a:t>
            </a:r>
            <a:endParaRPr lang="en-US"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469169" y="2565411"/>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582411" y="6533509"/>
            <a:ext cx="5892799" cy="1689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000" u="none" strike="noStrike" cap="none" dirty="0">
                <a:solidFill>
                  <a:srgbClr val="00FF00"/>
                </a:solidFill>
                <a:latin typeface="Arial" charset="0"/>
                <a:ea typeface="Arial" charset="0"/>
                <a:cs typeface="Arial" charset="0"/>
                <a:sym typeface="Cabin"/>
              </a:rPr>
              <a:t>Όταν η δεύτερη μετατροπή επιτύχει - απλώς παραλείπει την περίπτωση </a:t>
            </a:r>
            <a:r>
              <a:rPr lang="en-US" sz="3000" u="none" strike="noStrike" cap="none" dirty="0">
                <a:solidFill>
                  <a:srgbClr val="00FF00"/>
                </a:solidFill>
                <a:latin typeface="Arial" charset="0"/>
                <a:ea typeface="Arial" charset="0"/>
                <a:cs typeface="Arial" charset="0"/>
                <a:sym typeface="Cabin"/>
              </a:rPr>
              <a:t>except</a:t>
            </a:r>
            <a:r>
              <a:rPr lang="el-GR" sz="3000" u="none" strike="noStrike" cap="none" dirty="0">
                <a:solidFill>
                  <a:srgbClr val="00FF00"/>
                </a:solidFill>
                <a:latin typeface="Arial" charset="0"/>
                <a:ea typeface="Arial" charset="0"/>
                <a:cs typeface="Arial" charset="0"/>
                <a:sym typeface="Cabin"/>
              </a:rPr>
              <a:t>: και το πρόγραμμα συνεχίζεται</a:t>
            </a:r>
            <a:r>
              <a:rPr lang="en-US" sz="3000" u="none" strike="noStrike" cap="none" dirty="0">
                <a:solidFill>
                  <a:srgbClr val="00FF00"/>
                </a:solidFill>
                <a:latin typeface="Arial" charset="0"/>
                <a:ea typeface="Arial" charset="0"/>
                <a:cs typeface="Arial" charset="0"/>
                <a:sym typeface="Cabin"/>
              </a:rPr>
              <a:t>.</a:t>
            </a:r>
          </a:p>
        </p:txBody>
      </p:sp>
      <p:cxnSp>
        <p:nvCxnSpPr>
          <p:cNvPr id="639" name="Shape 639"/>
          <p:cNvCxnSpPr/>
          <p:nvPr/>
        </p:nvCxnSpPr>
        <p:spPr>
          <a:xfrm>
            <a:off x="6301625" y="3443150"/>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390096" y="6179937"/>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866125" y="7987829"/>
            <a:ext cx="969900" cy="144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745588"/>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8205107" y="942182"/>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 = 'Bob'</a:t>
            </a:r>
          </a:p>
        </p:txBody>
      </p:sp>
      <p:cxnSp>
        <p:nvCxnSpPr>
          <p:cNvPr id="648" name="Shape 648"/>
          <p:cNvCxnSpPr/>
          <p:nvPr/>
        </p:nvCxnSpPr>
        <p:spPr>
          <a:xfrm rot="10800000">
            <a:off x="11690350" y="2797174"/>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328126" y="2840245"/>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Γειά</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σου</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Τέλος</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 </a:t>
            </a:r>
            <a:endParaRPr lang="en-US" sz="3000" i="0" u="none" strike="noStrike" cap="none" dirty="0">
              <a:solidFill>
                <a:srgbClr val="FFFF00"/>
              </a:solidFill>
              <a:latin typeface="Courier"/>
              <a:ea typeface="Courier"/>
              <a:cs typeface="Courier"/>
              <a:sym typeface="Courier New"/>
            </a:endParaRPr>
          </a:p>
        </p:txBody>
      </p:sp>
      <p:sp>
        <p:nvSpPr>
          <p:cNvPr id="650" name="Shape 650"/>
          <p:cNvSpPr txBox="1"/>
          <p:nvPr/>
        </p:nvSpPr>
        <p:spPr>
          <a:xfrm>
            <a:off x="8205107" y="2401773"/>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Γειά</a:t>
            </a:r>
            <a:r>
              <a:rPr lang="en-US" sz="3200" u="none" strike="noStrike" cap="none" dirty="0">
                <a:solidFill>
                  <a:schemeClr val="lt1"/>
                </a:solidFill>
                <a:latin typeface="Arial" charset="0"/>
                <a:ea typeface="Arial" charset="0"/>
                <a:cs typeface="Arial" charset="0"/>
                <a:sym typeface="Cabin"/>
              </a:rPr>
              <a:t>')</a:t>
            </a:r>
          </a:p>
        </p:txBody>
      </p:sp>
      <p:sp>
        <p:nvSpPr>
          <p:cNvPr id="651" name="Shape 651"/>
          <p:cNvSpPr txBox="1"/>
          <p:nvPr/>
        </p:nvSpPr>
        <p:spPr>
          <a:xfrm>
            <a:off x="8205107" y="50800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σου</a:t>
            </a:r>
            <a:r>
              <a:rPr lang="en-US" sz="3200" u="none" strike="noStrike" cap="none" dirty="0">
                <a:solidFill>
                  <a:schemeClr val="lt1"/>
                </a:solidFill>
                <a:latin typeface="Arial" charset="0"/>
                <a:ea typeface="Arial" charset="0"/>
                <a:cs typeface="Arial" charset="0"/>
                <a:sym typeface="Cabin"/>
              </a:rPr>
              <a:t>')</a:t>
            </a:r>
          </a:p>
        </p:txBody>
      </p:sp>
      <p:sp>
        <p:nvSpPr>
          <p:cNvPr id="652" name="Shape 652"/>
          <p:cNvSpPr txBox="1"/>
          <p:nvPr/>
        </p:nvSpPr>
        <p:spPr>
          <a:xfrm>
            <a:off x="8205107" y="37719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a:t>
            </a:r>
            <a:r>
              <a:rPr lang="en-US" sz="3200" u="none" strike="noStrike" cap="none" dirty="0" err="1">
                <a:solidFill>
                  <a:schemeClr val="lt1"/>
                </a:solidFill>
                <a:latin typeface="Arial" charset="0"/>
                <a:ea typeface="Arial" charset="0"/>
                <a:cs typeface="Arial" charset="0"/>
                <a:sym typeface="Cabin"/>
              </a:rPr>
              <a:t>int</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a:t>
            </a:r>
          </a:p>
        </p:txBody>
      </p:sp>
      <p:sp>
        <p:nvSpPr>
          <p:cNvPr id="653" name="Shape 653"/>
          <p:cNvSpPr txBox="1"/>
          <p:nvPr/>
        </p:nvSpPr>
        <p:spPr>
          <a:xfrm>
            <a:off x="8205107" y="74422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a:t>
            </a:r>
          </a:p>
        </p:txBody>
      </p:sp>
      <p:cxnSp>
        <p:nvCxnSpPr>
          <p:cNvPr id="654" name="Shape 654"/>
          <p:cNvCxnSpPr>
            <a:cxnSpLocks/>
          </p:cNvCxnSpPr>
          <p:nvPr/>
        </p:nvCxnSpPr>
        <p:spPr>
          <a:xfrm flipV="1">
            <a:off x="9935481" y="3239972"/>
            <a:ext cx="0" cy="531928"/>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a:cxnSpLocks/>
          </p:cNvCxnSpPr>
          <p:nvPr/>
        </p:nvCxnSpPr>
        <p:spPr>
          <a:xfrm rot="10800000" flipH="1">
            <a:off x="9927544" y="4618036"/>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369800" y="6324600"/>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-1</a:t>
            </a:r>
          </a:p>
        </p:txBody>
      </p:sp>
      <p:cxnSp>
        <p:nvCxnSpPr>
          <p:cNvPr id="657" name="Shape 657"/>
          <p:cNvCxnSpPr>
            <a:cxnSpLocks/>
          </p:cNvCxnSpPr>
          <p:nvPr/>
        </p:nvCxnSpPr>
        <p:spPr>
          <a:xfrm rot="10800000" flipH="1">
            <a:off x="9936257" y="5940375"/>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a:cxnSpLocks/>
          </p:cNvCxnSpPr>
          <p:nvPr/>
        </p:nvCxnSpPr>
        <p:spPr>
          <a:xfrm flipV="1">
            <a:off x="9928225" y="1780381"/>
            <a:ext cx="0" cy="621392"/>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690349" y="4181475"/>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690349" y="5489575"/>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4150600" y="2753249"/>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927550" y="6737349"/>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369800" y="7340600"/>
            <a:ext cx="3467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Δίχτυ ασφαλείας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Παράδειγμα</a:t>
            </a:r>
            <a:r>
              <a:rPr lang="en-US" sz="7600" u="none" strike="noStrike" cap="none" dirty="0">
                <a:solidFill>
                  <a:srgbClr val="FFD966"/>
                </a:solidFill>
                <a:latin typeface="Arial" charset="0"/>
                <a:ea typeface="Arial" charset="0"/>
                <a:cs typeface="Arial" charset="0"/>
                <a:sym typeface="Cabin"/>
              </a:rPr>
              <a:t> try / except</a:t>
            </a:r>
          </a:p>
        </p:txBody>
      </p:sp>
      <p:sp>
        <p:nvSpPr>
          <p:cNvPr id="669" name="Shape 669"/>
          <p:cNvSpPr txBox="1"/>
          <p:nvPr/>
        </p:nvSpPr>
        <p:spPr>
          <a:xfrm>
            <a:off x="9550401" y="3585854"/>
            <a:ext cx="6622478"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Ωραία</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forty-two</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Δεν είναι αριθμός</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input('</a:t>
            </a:r>
            <a:r>
              <a:rPr lang="el-GR" sz="3000" i="0" u="none" strike="noStrike" cap="none" dirty="0">
                <a:solidFill>
                  <a:srgbClr val="00FF00"/>
                </a:solidFill>
                <a:latin typeface="Courier"/>
                <a:ea typeface="Courier"/>
                <a:cs typeface="Courier"/>
                <a:sym typeface="Courier New"/>
              </a:rPr>
              <a:t>Δώστε έναν αριθμό</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Ωραία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Δεν είναι αριθμός</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82" name="Shape 282"/>
          <p:cNvSpPr txBox="1">
            <a:spLocks noGrp="1"/>
          </p:cNvSpPr>
          <p:nvPr>
            <p:ph type="body" idx="1"/>
          </p:nvPr>
        </p:nvSpPr>
        <p:spPr>
          <a:xfrm>
            <a:off x="502920" y="2603501"/>
            <a:ext cx="7312638" cy="5158685"/>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rgbClr val="FFFFFF"/>
                </a:solidFill>
                <a:latin typeface="Arial" charset="0"/>
                <a:ea typeface="Arial" charset="0"/>
                <a:cs typeface="Arial" charset="0"/>
                <a:sym typeface="Cabin"/>
              </a:rPr>
              <a:t>θέτουν μια ερώτηση και παράγουν ως αποτέλεσμα ένα Ναι ή Όχι, το οποίο χρησιμοποιούμε για να ελέγξουμε τη ροή του προγράμματος</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a:t>
            </a: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chemeClr val="bg1"/>
                </a:solidFill>
                <a:latin typeface="Arial" charset="0"/>
                <a:ea typeface="Arial" charset="0"/>
                <a:cs typeface="Arial" charset="0"/>
                <a:sym typeface="Cabin"/>
              </a:rPr>
              <a:t>με </a:t>
            </a:r>
            <a:r>
              <a:rPr lang="el-GR" sz="2800" dirty="0">
                <a:solidFill>
                  <a:srgbClr val="FFFFFF"/>
                </a:solidFill>
                <a:latin typeface="Arial" charset="0"/>
                <a:ea typeface="Arial" charset="0"/>
                <a:cs typeface="Arial" charset="0"/>
                <a:sym typeface="Cabin"/>
              </a:rPr>
              <a:t>χρήση</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00FFFF"/>
                </a:solidFill>
                <a:latin typeface="Arial" charset="0"/>
                <a:ea typeface="Arial" charset="0"/>
                <a:cs typeface="Arial" charset="0"/>
                <a:sym typeface="Cabin"/>
              </a:rPr>
              <a:t>συγκριτικών τελεστών</a:t>
            </a:r>
            <a:r>
              <a:rPr lang="en-US" sz="2800" u="none" strike="noStrike" cap="none" dirty="0">
                <a:solidFill>
                  <a:srgbClr val="FFFFFF"/>
                </a:solidFill>
                <a:latin typeface="Arial" charset="0"/>
                <a:ea typeface="Arial" charset="0"/>
                <a:cs typeface="Arial" charset="0"/>
                <a:sym typeface="Cabin"/>
              </a:rPr>
              <a:t> </a:t>
            </a:r>
            <a:r>
              <a:rPr lang="el-GR" sz="2800" dirty="0">
                <a:solidFill>
                  <a:srgbClr val="FFFFFF"/>
                </a:solidFill>
                <a:latin typeface="Arial" charset="0"/>
                <a:ea typeface="Arial" charset="0"/>
                <a:cs typeface="Arial" charset="0"/>
                <a:sym typeface="Cabin"/>
              </a:rPr>
              <a:t>έχουν ως αποτέλεσμα</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Αληθής</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Ψευδής</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ή</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Ναι</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Όχι</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FF"/>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συγκριτικοί τελεστ</a:t>
            </a:r>
            <a:r>
              <a:rPr lang="el-GR" sz="2800" dirty="0">
                <a:solidFill>
                  <a:srgbClr val="FFFFFF"/>
                </a:solidFill>
                <a:latin typeface="Arial" charset="0"/>
                <a:ea typeface="Arial" charset="0"/>
                <a:cs typeface="Arial" charset="0"/>
                <a:sym typeface="Cabin"/>
              </a:rPr>
              <a:t>ές κοιτούν τις μεταβλητές αλλά δεν αλλάζουν τις μεταβλητές</a:t>
            </a:r>
            <a:endParaRPr lang="en-US" sz="2800" u="none" strike="noStrike" cap="none" dirty="0">
              <a:solidFill>
                <a:srgbClr val="FFFFFF"/>
              </a:solidFill>
              <a:latin typeface="Arial" charset="0"/>
              <a:ea typeface="Arial" charset="0"/>
              <a:cs typeface="Arial" charset="0"/>
              <a:sym typeface="Cabin"/>
            </a:endParaRP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647563" y="6721189"/>
            <a:ext cx="6744837" cy="781148"/>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Να θυμάστε</a:t>
            </a:r>
            <a:r>
              <a:rPr lang="en-US" sz="3000" u="none" strike="noStrike" cap="none" dirty="0">
                <a:solidFill>
                  <a:schemeClr val="lt1"/>
                </a:solidFill>
                <a:latin typeface="Arial" charset="0"/>
                <a:ea typeface="Arial" charset="0"/>
                <a:cs typeface="Arial" charset="0"/>
                <a:sym typeface="Cabin"/>
              </a:rPr>
              <a:t>: </a:t>
            </a:r>
            <a:endParaRPr lang="el-GR" sz="30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το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χρησιμοποιείται για εκχώρηση</a:t>
            </a:r>
            <a:r>
              <a:rPr lang="en-US" sz="3000" u="none" strike="noStrike" cap="none" dirty="0">
                <a:solidFill>
                  <a:schemeClr val="lt1"/>
                </a:solidFill>
                <a:latin typeface="Arial" charset="0"/>
                <a:ea typeface="Arial" charset="0"/>
                <a:cs typeface="Arial" charset="0"/>
                <a:sym typeface="Cabin"/>
              </a:rPr>
              <a:t>.</a:t>
            </a:r>
          </a:p>
        </p:txBody>
      </p:sp>
      <p:graphicFrame>
        <p:nvGraphicFramePr>
          <p:cNvPr id="285" name="Shape 285"/>
          <p:cNvGraphicFramePr/>
          <p:nvPr>
            <p:extLst>
              <p:ext uri="{D42A27DB-BD31-4B8C-83A1-F6EECF244321}">
                <p14:modId xmlns:p14="http://schemas.microsoft.com/office/powerpoint/2010/main" val="3735299036"/>
              </p:ext>
            </p:extLst>
          </p:nvPr>
        </p:nvGraphicFramePr>
        <p:xfrm>
          <a:off x="8647564"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300" b="0" i="0" u="none" dirty="0">
                          <a:solidFill>
                            <a:srgbClr val="FFFF00"/>
                          </a:solidFill>
                          <a:latin typeface="Arial" charset="0"/>
                          <a:ea typeface="Arial" charset="0"/>
                          <a:cs typeface="Arial" charset="0"/>
                          <a:sym typeface="Cabin"/>
                        </a:rPr>
                        <a:t>Σημασία</a:t>
                      </a:r>
                      <a:endParaRPr lang="en-US" sz="3300" b="0" i="0" u="none" dirty="0">
                        <a:solidFill>
                          <a:srgbClr val="FFFF00"/>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Όχι ίσο / Διάφορο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745588"/>
            <a:ext cx="13258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a:spLocks noGrp="1"/>
          </p:cNvSpPr>
          <p:nvPr>
            <p:ph type="body" idx="1"/>
          </p:nvPr>
        </p:nvSpPr>
        <p:spPr>
          <a:xfrm>
            <a:off x="1155700" y="2945058"/>
            <a:ext cx="13932000" cy="4705644"/>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Συγκριτικοί τελεστές</a:t>
            </a:r>
            <a:r>
              <a:rPr lang="en-US" sz="3600" u="none" strike="noStrike" cap="none" dirty="0">
                <a:solidFill>
                  <a:schemeClr val="lt1"/>
                </a:solidFill>
                <a:latin typeface="Arial" charset="0"/>
                <a:ea typeface="Arial" charset="0"/>
                <a:cs typeface="Arial" charset="0"/>
                <a:sym typeface="Cabin"/>
              </a:rPr>
              <a:t>  </a:t>
            </a:r>
            <a:br>
              <a:rPr lang="en-US" sz="3600" u="none" strike="noStrike" cap="none" dirty="0">
                <a:solidFill>
                  <a:schemeClr val="lt1"/>
                </a:solidFill>
                <a:latin typeface="Arial" charset="0"/>
                <a:ea typeface="Arial" charset="0"/>
                <a:cs typeface="Arial" charset="0"/>
                <a:sym typeface="Cabin"/>
              </a:rPr>
            </a:br>
            <a:r>
              <a:rPr lang="en-US" sz="3600" u="none" strike="noStrike" cap="none" dirty="0">
                <a:solidFill>
                  <a:srgbClr val="00FFFF"/>
                </a:solidFill>
                <a:latin typeface="Arial" charset="0"/>
                <a:ea typeface="Arial" charset="0"/>
                <a:cs typeface="Arial" charset="0"/>
                <a:sym typeface="Cabin"/>
              </a:rPr>
              <a:t>==   &lt;=   &gt;=   &gt;   &lt;   !=</a:t>
            </a: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Εσοχή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Απλή Επιλογή</a:t>
            </a:r>
            <a:endParaRPr lang="en-US" sz="3600"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Σύνθετη Επιλογή</a:t>
            </a:r>
            <a:r>
              <a:rPr lang="en-US" sz="3600" dirty="0">
                <a:solidFill>
                  <a:schemeClr val="lt1"/>
                </a:solidFill>
                <a:latin typeface="Arial" charset="0"/>
                <a:ea typeface="Arial" charset="0"/>
                <a:cs typeface="Arial" charset="0"/>
                <a:sym typeface="Cabin"/>
              </a:rPr>
              <a:t>:</a:t>
            </a:r>
            <a:br>
              <a:rPr lang="en-US" sz="3600" dirty="0">
                <a:solidFill>
                  <a:schemeClr val="lt1"/>
                </a:solidFill>
                <a:latin typeface="Arial" charset="0"/>
                <a:ea typeface="Arial" charset="0"/>
                <a:cs typeface="Arial" charset="0"/>
                <a:sym typeface="Cabin"/>
              </a:rPr>
            </a:br>
            <a:r>
              <a:rPr lang="en-US" sz="3600" dirty="0">
                <a:solidFill>
                  <a:srgbClr val="00FF00"/>
                </a:solidFill>
                <a:latin typeface="Arial" charset="0"/>
                <a:ea typeface="Arial" charset="0"/>
                <a:cs typeface="Arial" charset="0"/>
                <a:sym typeface="Cabin"/>
              </a:rPr>
              <a:t>if:</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else:</a:t>
            </a:r>
          </a:p>
        </p:txBody>
      </p:sp>
      <p:sp>
        <p:nvSpPr>
          <p:cNvPr id="690" name="Shape 690"/>
          <p:cNvSpPr txBox="1">
            <a:spLocks noGrp="1"/>
          </p:cNvSpPr>
          <p:nvPr>
            <p:ph type="body" idx="4294967295"/>
          </p:nvPr>
        </p:nvSpPr>
        <p:spPr>
          <a:xfrm>
            <a:off x="7967691" y="2945058"/>
            <a:ext cx="7000406" cy="478286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Εμφωλευμένη</a:t>
            </a:r>
            <a:r>
              <a:rPr lang="el-GR" sz="3600" u="none" strike="noStrike" cap="none" dirty="0">
                <a:solidFill>
                  <a:schemeClr val="lt1"/>
                </a:solidFill>
                <a:latin typeface="Arial" charset="0"/>
                <a:ea typeface="Arial" charset="0"/>
                <a:cs typeface="Arial" charset="0"/>
                <a:sym typeface="Cabin"/>
              </a:rPr>
              <a:t> Επιλογή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Πολλαπλή Επιλογή με χρήση </a:t>
            </a:r>
            <a:r>
              <a:rPr lang="en-US" sz="3600" u="none" strike="noStrike" cap="none" dirty="0" err="1">
                <a:solidFill>
                  <a:srgbClr val="00FF00"/>
                </a:solidFill>
                <a:latin typeface="Arial" charset="0"/>
                <a:ea typeface="Arial" charset="0"/>
                <a:cs typeface="Arial" charset="0"/>
                <a:sym typeface="Cabin"/>
              </a:rPr>
              <a:t>elif</a:t>
            </a:r>
            <a:endParaRPr lang="en-US" sz="3600" u="none" strike="noStrike" cap="none" dirty="0">
              <a:solidFill>
                <a:srgbClr val="00FF00"/>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dirty="0">
                <a:solidFill>
                  <a:srgbClr val="00FF00"/>
                </a:solidFill>
                <a:latin typeface="Arial" charset="0"/>
                <a:ea typeface="Arial" charset="0"/>
                <a:cs typeface="Arial" charset="0"/>
                <a:sym typeface="Cabin"/>
              </a:rPr>
              <a:t>t</a:t>
            </a:r>
            <a:r>
              <a:rPr lang="en-US" sz="3600" u="none" strike="noStrike" cap="none" dirty="0">
                <a:solidFill>
                  <a:srgbClr val="00FF00"/>
                </a:solidFill>
                <a:latin typeface="Arial" charset="0"/>
                <a:ea typeface="Arial" charset="0"/>
                <a:cs typeface="Arial" charset="0"/>
                <a:sym typeface="Cabin"/>
              </a:rPr>
              <a:t>ry</a:t>
            </a:r>
            <a:r>
              <a:rPr lang="en-US" sz="3600" u="none" strike="noStrike" cap="none" dirty="0">
                <a:solidFill>
                  <a:schemeClr val="lt1"/>
                </a:solidFill>
                <a:latin typeface="Arial" charset="0"/>
                <a:ea typeface="Arial" charset="0"/>
                <a:cs typeface="Arial" charset="0"/>
                <a:sym typeface="Cabin"/>
              </a:rPr>
              <a:t> / </a:t>
            </a:r>
            <a:r>
              <a:rPr lang="en-US" sz="3600" dirty="0">
                <a:solidFill>
                  <a:srgbClr val="FF9900"/>
                </a:solidFill>
                <a:latin typeface="Arial" charset="0"/>
                <a:ea typeface="Arial" charset="0"/>
                <a:cs typeface="Arial" charset="0"/>
                <a:sym typeface="Cabin"/>
              </a:rPr>
              <a:t>e</a:t>
            </a:r>
            <a:r>
              <a:rPr lang="en-US" sz="3600" u="none" strike="noStrike" cap="none" dirty="0">
                <a:solidFill>
                  <a:srgbClr val="FF9900"/>
                </a:solidFill>
                <a:latin typeface="Arial" charset="0"/>
                <a:ea typeface="Arial" charset="0"/>
                <a:cs typeface="Arial" charset="0"/>
                <a:sym typeface="Cabin"/>
              </a:rPr>
              <a:t>xcept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για την αποφυγή λαθών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p:nvPr/>
        </p:nvSpPr>
        <p:spPr>
          <a:xfrm>
            <a:off x="734310" y="828150"/>
            <a:ext cx="2068851"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76" name="Shape 676"/>
          <p:cNvSpPr txBox="1"/>
          <p:nvPr/>
        </p:nvSpPr>
        <p:spPr>
          <a:xfrm>
            <a:off x="2476499" y="1752600"/>
            <a:ext cx="11166929" cy="513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ώστε να δώσετε στον υπάλληλο 1,5 φορές την ωριαία χρέωση για τις ώρες εργασίας πέραν των 40 ωρών</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10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475.0</a:t>
            </a:r>
          </a:p>
        </p:txBody>
      </p:sp>
      <p:sp>
        <p:nvSpPr>
          <p:cNvPr id="677" name="Shape 677"/>
          <p:cNvSpPr txBox="1"/>
          <p:nvPr/>
        </p:nvSpPr>
        <p:spPr>
          <a:xfrm>
            <a:off x="9896474" y="6731000"/>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837575"/>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3136900" y="1916225"/>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χρησιμοποιώντας το </a:t>
            </a:r>
            <a:r>
              <a:rPr lang="en-US" sz="3800" u="none" strike="noStrike" cap="none" dirty="0">
                <a:solidFill>
                  <a:schemeClr val="lt1"/>
                </a:solidFill>
                <a:latin typeface="Arial" charset="0"/>
                <a:ea typeface="Arial" charset="0"/>
                <a:cs typeface="Arial" charset="0"/>
                <a:sym typeface="Cabin"/>
              </a:rPr>
              <a:t>try </a:t>
            </a:r>
            <a:r>
              <a:rPr lang="el-GR" sz="3800" u="none" strike="noStrike" cap="none" dirty="0">
                <a:solidFill>
                  <a:schemeClr val="lt1"/>
                </a:solidFill>
                <a:latin typeface="Arial" charset="0"/>
                <a:ea typeface="Arial" charset="0"/>
                <a:cs typeface="Arial" charset="0"/>
                <a:sym typeface="Cabin"/>
              </a:rPr>
              <a:t>και</a:t>
            </a:r>
            <a:r>
              <a:rPr lang="en-US" sz="3800" u="none" strike="noStrike" cap="none" dirty="0">
                <a:solidFill>
                  <a:schemeClr val="lt1"/>
                </a:solidFill>
                <a:latin typeface="Arial" charset="0"/>
                <a:ea typeface="Arial" charset="0"/>
                <a:cs typeface="Arial" charset="0"/>
                <a:sym typeface="Cabin"/>
              </a:rPr>
              <a:t> except </a:t>
            </a:r>
            <a:r>
              <a:rPr lang="el-GR" sz="3800" u="none" strike="noStrike" cap="none" dirty="0">
                <a:solidFill>
                  <a:schemeClr val="lt1"/>
                </a:solidFill>
                <a:latin typeface="Arial" charset="0"/>
                <a:ea typeface="Arial" charset="0"/>
                <a:cs typeface="Arial" charset="0"/>
                <a:sym typeface="Cabin"/>
              </a:rPr>
              <a:t>ώστε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το πρόγραμμά σας να χειρίζεται μη-αριθμητικά δεδομένα εισόδου χαριτωμένα</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nine</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forty</a:t>
            </a:r>
            <a:r>
              <a:rPr lang="en-US" sz="3800" u="none" strike="noStrike" cap="none" dirty="0">
                <a:solidFill>
                  <a:schemeClr val="lt1"/>
                </a:solidFill>
                <a:latin typeface="Courier" charset="0"/>
                <a:ea typeface="Courier" charset="0"/>
                <a:cs typeface="Courier" charset="0"/>
                <a:sym typeface="Cabin"/>
              </a:rPr>
              <a:t>  </a:t>
            </a:r>
          </a:p>
          <a:p>
            <a:pPr>
              <a:buClr>
                <a:schemeClr val="lt1"/>
              </a:buClr>
              <a:buSzPct val="25000"/>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n-US" sz="3000" dirty="0">
                <a:solidFill>
                  <a:srgbClr val="00FF00"/>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Ισούται με</a:t>
            </a:r>
            <a:r>
              <a:rPr lang="en-US" sz="3000" i="0" u="none" strike="noStrike" cap="none" dirty="0">
                <a:solidFill>
                  <a:srgbClr val="00FF00"/>
                </a:solidFill>
                <a:latin typeface="Courier"/>
                <a:ea typeface="Courier"/>
                <a:cs typeface="Courier"/>
                <a:sym typeface="Courier New"/>
              </a:rPr>
              <a:t> 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print(</a:t>
            </a:r>
            <a:r>
              <a:rPr lang="en-US" sz="3000" dirty="0">
                <a:solidFill>
                  <a:srgbClr val="FF00FF"/>
                </a:solidFill>
                <a:latin typeface="Courier"/>
                <a:ea typeface="Courier"/>
                <a:cs typeface="Courier"/>
                <a:sym typeface="Courier New"/>
              </a:rPr>
              <a:t>'</a:t>
            </a:r>
            <a:r>
              <a:rPr lang="el-GR" sz="3000" i="0" u="none" strike="noStrike" cap="none" dirty="0">
                <a:solidFill>
                  <a:srgbClr val="FF00FF"/>
                </a:solidFill>
                <a:latin typeface="Courier"/>
                <a:ea typeface="Courier"/>
                <a:cs typeface="Courier"/>
                <a:sym typeface="Courier New"/>
              </a:rPr>
              <a:t>Μεγαλύτερο από </a:t>
            </a:r>
            <a:r>
              <a:rPr lang="en-US" sz="3000" i="0" u="none" strike="noStrike" cap="none" dirty="0">
                <a:solidFill>
                  <a:srgbClr val="FF00FF"/>
                </a:solidFill>
                <a:latin typeface="Courier"/>
                <a:ea typeface="Courier"/>
                <a:cs typeface="Courier"/>
                <a:sym typeface="Courier New"/>
              </a:rPr>
              <a:t>4</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Μεγαλύτερο ή ίσο από </a:t>
            </a:r>
            <a:r>
              <a:rPr lang="en-US" sz="3000" i="0" u="none" strike="noStrike" cap="none" dirty="0">
                <a:solidFill>
                  <a:srgbClr val="FF9900"/>
                </a:solidFill>
                <a:latin typeface="Courier"/>
                <a:ea typeface="Courier"/>
                <a:cs typeface="Courier"/>
                <a:sym typeface="Courier New"/>
              </a:rPr>
              <a:t>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print(</a:t>
            </a:r>
            <a:r>
              <a:rPr lang="en-US" sz="3000" dirty="0">
                <a:solidFill>
                  <a:srgbClr val="D9D9D9"/>
                </a:solidFill>
                <a:latin typeface="Courier"/>
                <a:ea typeface="Courier"/>
                <a:cs typeface="Courier"/>
                <a:sym typeface="Courier New"/>
              </a:rPr>
              <a:t>'</a:t>
            </a:r>
            <a:r>
              <a:rPr lang="el-GR" sz="3000" i="0" u="none" strike="noStrike" cap="none" dirty="0">
                <a:solidFill>
                  <a:srgbClr val="D9D9D9"/>
                </a:solidFill>
                <a:latin typeface="Courier"/>
                <a:ea typeface="Courier"/>
                <a:cs typeface="Courier"/>
                <a:sym typeface="Courier New"/>
              </a:rPr>
              <a:t>Μικρότερο από</a:t>
            </a:r>
            <a:r>
              <a:rPr lang="en-US" sz="3000" i="0" u="none" strike="noStrike" cap="none" dirty="0">
                <a:solidFill>
                  <a:srgbClr val="D9D9D9"/>
                </a:solidFill>
                <a:latin typeface="Courier"/>
                <a:ea typeface="Courier"/>
                <a:cs typeface="Courier"/>
                <a:sym typeface="Courier New"/>
              </a:rPr>
              <a:t>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Μικρότερο ή ίσο από</a:t>
            </a:r>
            <a:r>
              <a:rPr lang="en-US" sz="3000" i="0" u="none" strike="noStrike" cap="none" dirty="0">
                <a:solidFill>
                  <a:srgbClr val="FFFF00"/>
                </a:solidFill>
                <a:latin typeface="Courier"/>
                <a:ea typeface="Courier"/>
                <a:cs typeface="Courier"/>
                <a:sym typeface="Courier New"/>
              </a:rPr>
              <a:t> 5</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print(</a:t>
            </a:r>
            <a:r>
              <a:rPr lang="en-US" sz="3000"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Διάφορο του </a:t>
            </a:r>
            <a:r>
              <a:rPr lang="en-US" sz="3000" i="0" u="none" strike="noStrike" cap="none" dirty="0">
                <a:solidFill>
                  <a:srgbClr val="00FFFF"/>
                </a:solidFill>
                <a:latin typeface="Courier"/>
                <a:ea typeface="Courier"/>
                <a:cs typeface="Courier"/>
                <a:sym typeface="Courier New"/>
              </a:rPr>
              <a:t>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Ισούται με </a:t>
            </a:r>
            <a:r>
              <a:rPr lang="en-US" sz="3600" u="none" strike="noStrike" cap="none" dirty="0">
                <a:solidFill>
                  <a:srgbClr val="00FF00"/>
                </a:solidFill>
                <a:latin typeface="Arial" charset="0"/>
                <a:ea typeface="Arial" charset="0"/>
                <a:cs typeface="Arial" charset="0"/>
                <a:sym typeface="Cabin"/>
              </a:rPr>
              <a:t> 5</a:t>
            </a:r>
          </a:p>
          <a:p>
            <a:pPr marL="0" marR="0" lvl="0" indent="0" algn="l" rtl="0">
              <a:lnSpc>
                <a:spcPct val="15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Μεγαλύτερο από </a:t>
            </a:r>
            <a:r>
              <a:rPr lang="en-US" sz="3600" u="none" strike="noStrike" cap="none" dirty="0">
                <a:solidFill>
                  <a:srgbClr val="FF00FF"/>
                </a:solidFill>
                <a:latin typeface="Arial" charset="0"/>
                <a:ea typeface="Arial" charset="0"/>
                <a:cs typeface="Arial" charset="0"/>
                <a:sym typeface="Cabin"/>
              </a:rPr>
              <a:t>4</a:t>
            </a:r>
          </a:p>
          <a:p>
            <a:pPr marL="0" marR="0" lvl="0" indent="0" algn="l" rtl="0">
              <a:lnSpc>
                <a:spcPct val="15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Μεγαλύτερο ή ίσο από </a:t>
            </a:r>
            <a:r>
              <a:rPr lang="en-US" sz="3600" u="none" strike="noStrike" cap="none" dirty="0">
                <a:solidFill>
                  <a:srgbClr val="FF99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FF0000"/>
              </a:buClr>
              <a:buSzPct val="25000"/>
              <a:buFont typeface="Cabin"/>
              <a:buNone/>
            </a:pPr>
            <a:r>
              <a:rPr lang="el-GR" sz="3600" u="none" strike="noStrike" cap="none" dirty="0">
                <a:solidFill>
                  <a:srgbClr val="CCCCCC"/>
                </a:solidFill>
                <a:latin typeface="Arial" charset="0"/>
                <a:ea typeface="Arial" charset="0"/>
                <a:cs typeface="Arial" charset="0"/>
                <a:sym typeface="Cabin"/>
              </a:rPr>
              <a:t>Μικρότερο από </a:t>
            </a:r>
            <a:r>
              <a:rPr lang="en-US" sz="3600" u="none" strike="noStrike" cap="none" dirty="0">
                <a:solidFill>
                  <a:srgbClr val="CCCCCC"/>
                </a:solidFill>
                <a:latin typeface="Arial" charset="0"/>
                <a:ea typeface="Arial" charset="0"/>
                <a:cs typeface="Arial" charset="0"/>
                <a:sym typeface="Cabin"/>
              </a:rPr>
              <a:t>6</a:t>
            </a:r>
          </a:p>
          <a:p>
            <a:pPr marL="0" marR="0" lvl="0" indent="0" algn="l" rtl="0">
              <a:lnSpc>
                <a:spcPct val="15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Μικρότερο ή ίσο από </a:t>
            </a: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Διάφορο του </a:t>
            </a:r>
            <a:r>
              <a:rPr lang="en-US" sz="3600" u="none" strike="noStrike" cap="none" dirty="0">
                <a:solidFill>
                  <a:srgbClr val="00FFFF"/>
                </a:solidFill>
                <a:latin typeface="Arial" charset="0"/>
                <a:ea typeface="Arial" charset="0"/>
                <a:cs typeface="Arial" charset="0"/>
                <a:sym typeface="Cabin"/>
              </a:rPr>
              <a:t>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Μονόδρομες</a:t>
            </a:r>
            <a:r>
              <a:rPr lang="el-GR" sz="6600" u="none" strike="noStrike" cap="none" dirty="0">
                <a:solidFill>
                  <a:srgbClr val="FFD966"/>
                </a:solidFill>
                <a:latin typeface="Arial" charset="0"/>
                <a:ea typeface="Arial" charset="0"/>
                <a:cs typeface="Arial" charset="0"/>
                <a:sym typeface="Cabin"/>
              </a:rPr>
              <a:t> Αποφάσεις</a:t>
            </a:r>
            <a:endParaRPr lang="en-US" sz="6600" u="none" strike="noStrike" cap="none" dirty="0">
              <a:solidFill>
                <a:srgbClr val="FFD966"/>
              </a:solidFill>
              <a:latin typeface="Arial" charset="0"/>
              <a:ea typeface="Arial" charset="0"/>
              <a:cs typeface="Arial" charset="0"/>
              <a:sym typeface="Cabin"/>
            </a:endParaRPr>
          </a:p>
        </p:txBody>
      </p:sp>
      <p:sp>
        <p:nvSpPr>
          <p:cNvPr id="299" name="Shape 299"/>
          <p:cNvSpPr txBox="1"/>
          <p:nvPr/>
        </p:nvSpPr>
        <p:spPr>
          <a:xfrm>
            <a:off x="320039" y="1543987"/>
            <a:ext cx="6458816"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Αρχικά</a:t>
            </a:r>
            <a:r>
              <a:rPr lang="en-US" sz="3200" i="0" u="none" strike="noStrike" cap="none" dirty="0">
                <a:solidFill>
                  <a:srgbClr val="FF9900"/>
                </a:solidFill>
                <a:latin typeface="Courier"/>
                <a:ea typeface="Courier"/>
                <a:cs typeface="Courier"/>
                <a:sym typeface="Courier New"/>
              </a:rPr>
              <a:t> 5</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n-US" sz="3200" dirty="0">
                <a:solidFill>
                  <a:srgbClr val="00FFFF"/>
                </a:solidFill>
                <a:latin typeface="Courier"/>
                <a:ea typeface="Courier"/>
                <a:cs typeface="Courier"/>
                <a:sym typeface="Courier New"/>
              </a:rPr>
              <a:t>'</a:t>
            </a:r>
            <a:r>
              <a:rPr lang="el-GR" sz="3200" i="0" u="none" strike="noStrike" cap="none" dirty="0">
                <a:solidFill>
                  <a:srgbClr val="00FFFF"/>
                </a:solidFill>
                <a:latin typeface="Courier"/>
                <a:ea typeface="Courier"/>
                <a:cs typeface="Courier"/>
                <a:sym typeface="Courier New"/>
              </a:rPr>
              <a:t>Είναι</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 ακόμα </a:t>
            </a:r>
            <a:r>
              <a:rPr lang="en-US" sz="3200" i="0" u="none" strike="noStrike" cap="none" dirty="0">
                <a:solidFill>
                  <a:srgbClr val="00FFFF"/>
                </a:solidFill>
                <a:latin typeface="Courier"/>
                <a:ea typeface="Courier"/>
                <a:cs typeface="Courier"/>
                <a:sym typeface="Courier New"/>
              </a:rPr>
              <a:t>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n-US" sz="3200" dirty="0">
                <a:solidFill>
                  <a:srgbClr val="00FFFF"/>
                </a:solidFill>
                <a:latin typeface="Courier"/>
                <a:ea typeface="Courier"/>
                <a:cs typeface="Courier"/>
                <a:sym typeface="Courier New"/>
              </a:rPr>
              <a:t>'</a:t>
            </a:r>
            <a:r>
              <a:rPr lang="el-GR" sz="3200" i="0" u="none" strike="noStrike" cap="none" dirty="0">
                <a:solidFill>
                  <a:srgbClr val="00FFFF"/>
                </a:solidFill>
                <a:latin typeface="Courier"/>
                <a:ea typeface="Courier"/>
                <a:cs typeface="Courier"/>
                <a:sym typeface="Courier New"/>
              </a:rPr>
              <a:t>Τρίτο</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n-US" sz="3200" dirty="0">
                <a:solidFill>
                  <a:srgbClr val="FF9900"/>
                </a:solidFill>
                <a:latin typeface="Courier"/>
                <a:ea typeface="Courier"/>
                <a:cs typeface="Courier"/>
                <a:sym typeface="Courier New"/>
              </a:rPr>
              <a:t>'</a:t>
            </a:r>
            <a:r>
              <a:rPr lang="el-GR" sz="3200" i="0" u="none" strike="noStrike" cap="none" dirty="0">
                <a:solidFill>
                  <a:srgbClr val="FF9900"/>
                </a:solidFill>
                <a:latin typeface="Courier"/>
                <a:ea typeface="Courier"/>
                <a:cs typeface="Courier"/>
                <a:sym typeface="Courier New"/>
              </a:rPr>
              <a:t>Κατόπιν</a:t>
            </a:r>
            <a:r>
              <a:rPr lang="en-US" sz="3200" i="0" u="none" strike="noStrike" cap="none" dirty="0">
                <a:solidFill>
                  <a:srgbClr val="FF9900"/>
                </a:solidFill>
                <a:latin typeface="Courier"/>
                <a:ea typeface="Courier"/>
                <a:cs typeface="Courier"/>
                <a:sym typeface="Courier New"/>
              </a:rPr>
              <a:t> </a:t>
            </a:r>
            <a:r>
              <a:rPr lang="el-GR" sz="3200" i="0" u="none" strike="noStrike" cap="none" dirty="0">
                <a:solidFill>
                  <a:srgbClr val="FF9900"/>
                </a:solidFill>
                <a:latin typeface="Courier"/>
                <a:ea typeface="Courier"/>
                <a:cs typeface="Courier"/>
                <a:sym typeface="Courier New"/>
              </a:rPr>
              <a:t>του </a:t>
            </a:r>
            <a:r>
              <a:rPr lang="en-US" sz="3200" dirty="0">
                <a:solidFill>
                  <a:srgbClr val="FF9900"/>
                </a:solidFill>
                <a:latin typeface="Courier"/>
                <a:ea typeface="Courier"/>
                <a:cs typeface="Courier"/>
                <a:sym typeface="Courier New"/>
              </a:rPr>
              <a:t>5')</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n-US" sz="3200" dirty="0">
                <a:solidFill>
                  <a:srgbClr val="FF9900"/>
                </a:solidFill>
                <a:latin typeface="Courier"/>
                <a:ea typeface="Courier"/>
                <a:cs typeface="Courier"/>
                <a:sym typeface="Courier New"/>
              </a:rPr>
              <a:t>'</a:t>
            </a:r>
            <a:r>
              <a:rPr lang="el-GR" sz="3200" i="0" u="none" strike="noStrike" cap="none" dirty="0">
                <a:solidFill>
                  <a:srgbClr val="FF9900"/>
                </a:solidFill>
                <a:latin typeface="Courier"/>
                <a:ea typeface="Courier"/>
                <a:cs typeface="Courier"/>
                <a:sym typeface="Courier New"/>
              </a:rPr>
              <a:t>Πριν το</a:t>
            </a:r>
            <a:r>
              <a:rPr lang="en-US" sz="3200" i="0" u="none" strike="noStrike" cap="none" dirty="0">
                <a:solidFill>
                  <a:srgbClr val="FF9900"/>
                </a:solidFill>
                <a:latin typeface="Courier"/>
                <a:ea typeface="Courier"/>
                <a:cs typeface="Courier"/>
                <a:sym typeface="Courier New"/>
              </a:rPr>
              <a:t> </a:t>
            </a:r>
            <a:r>
              <a:rPr lang="en-US" sz="3200" dirty="0">
                <a:solidFill>
                  <a:srgbClr val="FF9900"/>
                </a:solidFill>
                <a:latin typeface="Courier"/>
                <a:ea typeface="Courier"/>
                <a:cs typeface="Courier"/>
                <a:sym typeface="Courier New"/>
              </a:rPr>
              <a:t>6')</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 ακόμα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Τρίτο</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Κατόπιν του</a:t>
            </a:r>
            <a:r>
              <a:rPr lang="en-US" sz="3200" i="0" u="none" strike="noStrike" cap="none" dirty="0">
                <a:solidFill>
                  <a:srgbClr val="FF9900"/>
                </a:solidFill>
                <a:latin typeface="Courier"/>
                <a:ea typeface="Courier"/>
                <a:cs typeface="Courier"/>
                <a:sym typeface="Courier New"/>
              </a:rPr>
              <a:t> 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5" y="2088625"/>
            <a:ext cx="2986127"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Αρχικά</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 ακόμα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Τρίτο</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Πριν το</a:t>
            </a:r>
            <a:r>
              <a:rPr lang="en-US" sz="3600" u="none" strike="noStrike" cap="none" dirty="0">
                <a:solidFill>
                  <a:srgbClr val="FF9900"/>
                </a:solidFill>
                <a:latin typeface="Arial" charset="0"/>
                <a:ea typeface="Arial" charset="0"/>
                <a:cs typeface="Arial" charset="0"/>
                <a:sym typeface="Cabin"/>
              </a:rPr>
              <a:t> 6</a:t>
            </a: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 ακόμα 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Τρίτο</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 </a:t>
            </a:r>
            <a:r>
              <a:rPr lang="en-US" sz="3600" u="none" strike="noStrike" cap="none" dirty="0">
                <a:solidFill>
                  <a:srgbClr val="FF9900"/>
                </a:solidFill>
                <a:latin typeface="Arial" charset="0"/>
                <a:ea typeface="Arial" charset="0"/>
                <a:cs typeface="Arial" charset="0"/>
                <a:sym typeface="Cabin"/>
              </a:rPr>
              <a:t> 6</a:t>
            </a:r>
          </a:p>
        </p:txBody>
      </p:sp>
      <p:cxnSp>
        <p:nvCxnSpPr>
          <p:cNvPr id="301" name="Shape 301"/>
          <p:cNvCxnSpPr>
            <a:cxnSpLocks/>
          </p:cNvCxnSpPr>
          <p:nvPr/>
        </p:nvCxnSpPr>
        <p:spPr>
          <a:xfrm flipH="1" flipV="1">
            <a:off x="6778855" y="3857360"/>
            <a:ext cx="399609" cy="65260"/>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1657535" y="1667311"/>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241599" y="2227662"/>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r>
              <a:rPr lang="el-GR" sz="3000" u="none" strike="noStrike" cap="none"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305" name="Shape 305"/>
          <p:cNvCxnSpPr/>
          <p:nvPr/>
        </p:nvCxnSpPr>
        <p:spPr>
          <a:xfrm rot="10800000">
            <a:off x="11657660" y="3445299"/>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099223" y="2856311"/>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3843636" y="2856436"/>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1730420" y="7115073"/>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2936211" y="2018912"/>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12387899" y="4564462"/>
            <a:ext cx="3009301" cy="11286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 ακόμα </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403634" y="6087098"/>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l-GR" sz="3500" u="none" strike="noStrike" cap="none" dirty="0">
                <a:solidFill>
                  <a:schemeClr val="lt1"/>
                </a:solidFill>
                <a:latin typeface="Arial" charset="0"/>
                <a:ea typeface="Arial" charset="0"/>
                <a:cs typeface="Arial" charset="0"/>
                <a:sym typeface="Cabin"/>
              </a:rPr>
              <a:t>Τρίτο</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819551" y="35421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13" name="Shape 313"/>
          <p:cNvSpPr txBox="1"/>
          <p:nvPr/>
        </p:nvSpPr>
        <p:spPr>
          <a:xfrm>
            <a:off x="12387899" y="345956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3838248" y="4208961"/>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3853984" y="5769335"/>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3862221" y="6835772"/>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75" y="745588"/>
            <a:ext cx="13512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Εσοχή</a:t>
            </a:r>
            <a:endParaRPr lang="en-US" sz="7600" u="none" strike="noStrike" cap="none" dirty="0">
              <a:solidFill>
                <a:srgbClr val="FFD966"/>
              </a:solidFill>
              <a:latin typeface="Arial" charset="0"/>
              <a:ea typeface="Arial" charset="0"/>
              <a:cs typeface="Arial" charset="0"/>
              <a:sym typeface="Cabin"/>
            </a:endParaRPr>
          </a:p>
        </p:txBody>
      </p:sp>
      <p:sp>
        <p:nvSpPr>
          <p:cNvPr id="322" name="Shape 322"/>
          <p:cNvSpPr txBox="1">
            <a:spLocks noGrp="1"/>
          </p:cNvSpPr>
          <p:nvPr>
            <p:ph type="body" idx="1"/>
          </p:nvPr>
        </p:nvSpPr>
        <p:spPr>
          <a:xfrm>
            <a:off x="946523" y="2592296"/>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l-GR" sz="3200" dirty="0">
                <a:solidFill>
                  <a:srgbClr val="FF9900"/>
                </a:solidFill>
                <a:latin typeface="Arial" charset="0"/>
                <a:cs typeface="Arial" charset="0"/>
                <a:sym typeface="Cabin"/>
              </a:rPr>
              <a:t>Αύξηση</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μετά από μια εντολή </a:t>
            </a:r>
            <a:r>
              <a:rPr lang="el-GR" sz="3200" dirty="0" err="1">
                <a:solidFill>
                  <a:srgbClr val="FFFF00"/>
                </a:solidFill>
                <a:latin typeface="Arial" charset="0"/>
                <a:cs typeface="Arial" charset="0"/>
                <a:sym typeface="Cabin"/>
              </a:rPr>
              <a:t>if</a:t>
            </a:r>
            <a:r>
              <a:rPr lang="el-GR" sz="3200" u="none" strike="noStrike" cap="none" dirty="0">
                <a:solidFill>
                  <a:schemeClr val="lt1"/>
                </a:solidFill>
                <a:latin typeface="Arial" charset="0"/>
                <a:ea typeface="Arial" charset="0"/>
                <a:cs typeface="Arial" charset="0"/>
                <a:sym typeface="Cabin"/>
              </a:rPr>
              <a:t> ή </a:t>
            </a:r>
            <a:r>
              <a:rPr lang="en-US" sz="3200" u="none" strike="noStrike" cap="none" dirty="0">
                <a:solidFill>
                  <a:srgbClr val="FFFF00"/>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(μετά το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Διατήρηση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υποδείξουμε το</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πεδίο εφαρμογής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του μπλοκ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ποιες γραμμές επηρεάζονται από το</a:t>
            </a:r>
            <a:r>
              <a:rPr lang="en-US" sz="3200" u="none" strike="noStrike" cap="none" dirty="0">
                <a:solidFill>
                  <a:srgbClr val="FFFF00"/>
                </a:solidFill>
                <a:latin typeface="Arial" charset="0"/>
                <a:ea typeface="Arial" charset="0"/>
                <a:cs typeface="Arial" charset="0"/>
                <a:sym typeface="Cabin"/>
              </a:rPr>
              <a:t> if</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Μείωση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πίσω στο επίπεδο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if</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ή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υποδηλώσουμε το τέλος του μπλοκ</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Κενές γραμμές</a:t>
            </a:r>
            <a:r>
              <a:rPr lang="en-US" sz="3200" u="none" strike="noStrike" cap="none" dirty="0">
                <a:solidFill>
                  <a:srgbClr val="FFFF00"/>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αγνοούνται</a:t>
            </a:r>
            <a:r>
              <a:rPr lang="en-US" sz="3200" u="none" strike="noStrike" cap="none" dirty="0">
                <a:solidFill>
                  <a:srgbClr val="FFFFFF"/>
                </a:solidFill>
                <a:latin typeface="Arial" charset="0"/>
                <a:ea typeface="Arial" charset="0"/>
                <a:cs typeface="Arial" charset="0"/>
                <a:sym typeface="Cabin"/>
              </a:rPr>
              <a:t> – </a:t>
            </a:r>
            <a:r>
              <a:rPr lang="el-GR" sz="3200" u="none" strike="noStrike" cap="none" dirty="0">
                <a:solidFill>
                  <a:srgbClr val="FFFFFF"/>
                </a:solidFill>
                <a:latin typeface="Arial" charset="0"/>
                <a:ea typeface="Arial" charset="0"/>
                <a:cs typeface="Arial" charset="0"/>
                <a:sym typeface="Cabin"/>
              </a:rPr>
              <a:t>δεν επηρεάζουν τις</a:t>
            </a:r>
            <a:r>
              <a:rPr lang="en-US" sz="3200" u="none" strike="noStrike" cap="none" dirty="0">
                <a:solidFill>
                  <a:srgbClr val="FFFFFF"/>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εσοχές</a:t>
            </a:r>
            <a:endParaRPr lang="en-US" sz="3200" u="none" strike="noStrike" cap="none" dirty="0">
              <a:solidFill>
                <a:srgbClr val="FF9900"/>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Σχόλια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μια γραμμή, ούτω ή άλλως αγνοούνται σε σχέση με την </a:t>
            </a:r>
            <a:r>
              <a:rPr lang="el-GR" sz="3200" dirty="0">
                <a:solidFill>
                  <a:srgbClr val="FF9900"/>
                </a:solidFill>
                <a:latin typeface="Arial" charset="0"/>
                <a:cs typeface="Arial" charset="0"/>
                <a:sym typeface="Cabin"/>
              </a:rPr>
              <a:t>εσοχή</a:t>
            </a:r>
            <a:endParaRPr lang="en-US" sz="3200" dirty="0">
              <a:solidFill>
                <a:srgbClr val="FF9900"/>
              </a:solidFill>
              <a:latin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81000" y="608428"/>
            <a:ext cx="1543812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200" u="none" strike="noStrike" cap="none" dirty="0">
                <a:solidFill>
                  <a:srgbClr val="FFD966"/>
                </a:solidFill>
                <a:latin typeface="Arial" charset="0"/>
                <a:ea typeface="Arial" charset="0"/>
                <a:cs typeface="Arial" charset="0"/>
                <a:sym typeface="Cabin"/>
              </a:rPr>
              <a:t>Προσοχή</a:t>
            </a:r>
            <a:r>
              <a:rPr lang="en-US" sz="7200" u="none" strike="noStrike" cap="none" dirty="0">
                <a:solidFill>
                  <a:srgbClr val="FFD966"/>
                </a:solidFill>
                <a:latin typeface="Arial" charset="0"/>
                <a:ea typeface="Arial" charset="0"/>
                <a:cs typeface="Arial" charset="0"/>
                <a:sym typeface="Cabin"/>
              </a:rPr>
              <a:t>:</a:t>
            </a:r>
            <a:r>
              <a:rPr lang="en-US" sz="7200" u="none" strike="noStrike" cap="none" dirty="0">
                <a:solidFill>
                  <a:srgbClr val="FFFF00"/>
                </a:solidFill>
                <a:latin typeface="Arial" charset="0"/>
                <a:ea typeface="Arial" charset="0"/>
                <a:cs typeface="Arial" charset="0"/>
                <a:sym typeface="Cabin"/>
              </a:rPr>
              <a:t> </a:t>
            </a:r>
            <a:r>
              <a:rPr lang="el-GR" sz="7200" u="sng" strike="noStrike" cap="none" dirty="0">
                <a:solidFill>
                  <a:srgbClr val="E06666"/>
                </a:solidFill>
                <a:latin typeface="Arial" charset="0"/>
                <a:ea typeface="Arial" charset="0"/>
                <a:cs typeface="Arial" charset="0"/>
                <a:sym typeface="Cabin"/>
              </a:rPr>
              <a:t>Απενεργοποιήστε</a:t>
            </a:r>
            <a:r>
              <a:rPr lang="en-US" sz="7200" u="none" strike="noStrike" cap="none" dirty="0">
                <a:solidFill>
                  <a:srgbClr val="E06666"/>
                </a:solidFill>
                <a:latin typeface="Arial" charset="0"/>
                <a:ea typeface="Arial" charset="0"/>
                <a:cs typeface="Arial" charset="0"/>
                <a:sym typeface="Cabin"/>
              </a:rPr>
              <a:t> </a:t>
            </a:r>
            <a:r>
              <a:rPr lang="el-GR" sz="7200" u="none" strike="noStrike" cap="none" dirty="0">
                <a:solidFill>
                  <a:srgbClr val="E06666"/>
                </a:solidFill>
                <a:latin typeface="Arial" charset="0"/>
                <a:ea typeface="Arial" charset="0"/>
                <a:cs typeface="Arial" charset="0"/>
                <a:sym typeface="Cabin"/>
              </a:rPr>
              <a:t>τα </a:t>
            </a:r>
            <a:r>
              <a:rPr lang="en-US" sz="7200" u="none" strike="noStrike" cap="none" dirty="0">
                <a:solidFill>
                  <a:srgbClr val="E06666"/>
                </a:solidFill>
                <a:latin typeface="Arial" charset="0"/>
                <a:ea typeface="Arial" charset="0"/>
                <a:cs typeface="Arial" charset="0"/>
                <a:sym typeface="Cabin"/>
              </a:rPr>
              <a:t>Tab!!</a:t>
            </a:r>
          </a:p>
        </p:txBody>
      </p:sp>
      <p:sp>
        <p:nvSpPr>
          <p:cNvPr id="328" name="Shape 328"/>
          <p:cNvSpPr txBox="1">
            <a:spLocks noGrp="1"/>
          </p:cNvSpPr>
          <p:nvPr>
            <p:ph type="body" idx="1"/>
          </p:nvPr>
        </p:nvSpPr>
        <p:spPr>
          <a:xfrm>
            <a:off x="707166" y="2603501"/>
            <a:ext cx="14841668" cy="5640168"/>
          </a:xfrm>
          <a:prstGeom prst="rect">
            <a:avLst/>
          </a:prstGeom>
          <a:noFill/>
          <a:ln>
            <a:noFill/>
          </a:ln>
        </p:spPr>
        <p:txBody>
          <a:bodyPr lIns="38100" tIns="38100" rIns="38100" bIns="38100" anchor="ctr" anchorCtr="0">
            <a:noAutofit/>
          </a:bodyPr>
          <a:lstStyle/>
          <a:p>
            <a:pPr marL="749300" lvl="0" indent="-345694">
              <a:spcBef>
                <a:spcPts val="0"/>
              </a:spcBef>
              <a:buSzPct val="100000"/>
            </a:pPr>
            <a:r>
              <a:rPr lang="el-GR" sz="3200" dirty="0">
                <a:solidFill>
                  <a:schemeClr val="lt1"/>
                </a:solidFill>
                <a:latin typeface="Arial" charset="0"/>
                <a:ea typeface="Arial" charset="0"/>
                <a:cs typeface="Arial" charset="0"/>
                <a:sym typeface="Cabin"/>
              </a:rPr>
              <a:t>Το </a:t>
            </a:r>
            <a:r>
              <a:rPr lang="en-US" sz="3200" dirty="0">
                <a:solidFill>
                  <a:schemeClr val="lt1"/>
                </a:solidFill>
                <a:latin typeface="Arial" charset="0"/>
                <a:ea typeface="Arial" charset="0"/>
                <a:cs typeface="Arial" charset="0"/>
                <a:sym typeface="Cabin"/>
              </a:rPr>
              <a:t>Atom </a:t>
            </a:r>
            <a:r>
              <a:rPr lang="el-GR" sz="3200" dirty="0">
                <a:solidFill>
                  <a:schemeClr val="lt1"/>
                </a:solidFill>
                <a:latin typeface="Arial" charset="0"/>
                <a:ea typeface="Arial" charset="0"/>
                <a:cs typeface="Arial" charset="0"/>
                <a:sym typeface="Cabin"/>
              </a:rPr>
              <a:t>αυτόματα χρησιμοποιεί το κενό</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για αρχεία με επίθεμα </a:t>
            </a:r>
            <a:r>
              <a:rPr lang="en-US" sz="3200" dirty="0">
                <a:solidFill>
                  <a:schemeClr val="lt1"/>
                </a:solidFill>
                <a:latin typeface="Arial" charset="0"/>
                <a:ea typeface="Arial" charset="0"/>
                <a:cs typeface="Arial" charset="0"/>
                <a:sym typeface="Cabin"/>
              </a:rPr>
              <a:t>".</a:t>
            </a:r>
            <a:r>
              <a:rPr lang="en-US" sz="3200" dirty="0" err="1">
                <a:solidFill>
                  <a:schemeClr val="lt1"/>
                </a:solidFill>
                <a:latin typeface="Arial" charset="0"/>
                <a:ea typeface="Arial" charset="0"/>
                <a:cs typeface="Arial" charset="0"/>
                <a:sym typeface="Cabin"/>
              </a:rPr>
              <a:t>py</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ωραία</a:t>
            </a:r>
            <a:r>
              <a:rPr lang="en-US" sz="3200" dirty="0">
                <a:solidFill>
                  <a:schemeClr val="lt1"/>
                </a:solidFill>
                <a:latin typeface="Arial" charset="0"/>
                <a:ea typeface="Arial" charset="0"/>
                <a:cs typeface="Arial" charset="0"/>
                <a:sym typeface="Cabin"/>
              </a:rPr>
              <a:t>!)</a:t>
            </a:r>
          </a:p>
          <a:p>
            <a:pPr marL="749300" lvl="0" indent="-345694">
              <a:spcBef>
                <a:spcPts val="0"/>
              </a:spcBef>
              <a:buSzPct val="100000"/>
            </a:pPr>
            <a:endParaRPr lang="en-US" sz="3200" dirty="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περισσότεροι επεξεργαστές κειμένου μπορεί να μετατρέψουν τα </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κενά</a:t>
            </a:r>
            <a:r>
              <a:rPr lang="en-US" sz="3200" u="none" strike="noStrike" cap="none" dirty="0">
                <a:solidFill>
                  <a:schemeClr val="lt1"/>
                </a:solidFill>
                <a:latin typeface="Arial" charset="0"/>
                <a:ea typeface="Arial" charset="0"/>
                <a:cs typeface="Arial" charset="0"/>
                <a:sym typeface="Cabin"/>
              </a:rPr>
              <a:t> - </a:t>
            </a:r>
            <a:r>
              <a:rPr lang="el-GR" sz="3200" u="none" strike="noStrike" cap="none" dirty="0">
                <a:solidFill>
                  <a:schemeClr val="lt1"/>
                </a:solidFill>
                <a:latin typeface="Arial" charset="0"/>
                <a:ea typeface="Arial" charset="0"/>
                <a:cs typeface="Arial" charset="0"/>
                <a:sym typeface="Cabin"/>
              </a:rPr>
              <a:t>βεβαιωθείτε ότι έχετε ενεργοποιήσει αυτήν τη λειτουργία</a:t>
            </a:r>
            <a:endParaRPr lang="en-US" sz="3200" u="none" strike="noStrike" cap="none" dirty="0">
              <a:solidFill>
                <a:schemeClr val="lt1"/>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NotePad</a:t>
            </a:r>
            <a:r>
              <a:rPr lang="en-US" sz="3200" u="none" strike="noStrike" cap="none" dirty="0">
                <a:solidFill>
                  <a:schemeClr val="lt1"/>
                </a:solidFill>
                <a:latin typeface="Arial" charset="0"/>
                <a:ea typeface="Arial" charset="0"/>
                <a:cs typeface="Arial" charset="0"/>
                <a:sym typeface="Cabin"/>
              </a:rPr>
              <a:t>++:  Settings -&gt; Preferences -&gt; Language Menu/</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Settings</a:t>
            </a: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TextWrangler</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TextWrangler</a:t>
            </a:r>
            <a:r>
              <a:rPr lang="en-US" sz="3200" u="none" strike="noStrike" cap="none" dirty="0">
                <a:solidFill>
                  <a:schemeClr val="lt1"/>
                </a:solidFill>
                <a:latin typeface="Arial" charset="0"/>
                <a:ea typeface="Arial" charset="0"/>
                <a:cs typeface="Arial" charset="0"/>
                <a:sym typeface="Cabin"/>
              </a:rPr>
              <a:t> -&gt; Preferences -&gt; Editor Defaults</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Η </a:t>
            </a:r>
            <a:r>
              <a:rPr lang="en-US" sz="3200" u="none" strike="noStrike" cap="none" dirty="0">
                <a:solidFill>
                  <a:schemeClr val="lt1"/>
                </a:solidFill>
                <a:latin typeface="Arial" charset="0"/>
                <a:ea typeface="Arial" charset="0"/>
                <a:cs typeface="Arial" charset="0"/>
                <a:sym typeface="Cabin"/>
              </a:rPr>
              <a:t>Python </a:t>
            </a:r>
            <a:r>
              <a:rPr lang="el-GR" sz="3200" u="none" strike="noStrike" cap="none" dirty="0">
                <a:solidFill>
                  <a:schemeClr val="lt1"/>
                </a:solidFill>
                <a:latin typeface="Arial" charset="0"/>
                <a:ea typeface="Arial" charset="0"/>
                <a:cs typeface="Arial" charset="0"/>
                <a:sym typeface="Cabin"/>
              </a:rPr>
              <a:t>νοιάζεται *πολύ* για το μέγεθος εσοχής μια γραμμή. Αν αναμίξετε </a:t>
            </a:r>
            <a:r>
              <a:rPr lang="en-US" sz="3200" u="none" strike="noStrike" cap="none" dirty="0">
                <a:solidFill>
                  <a:srgbClr val="FF9900"/>
                </a:solidFill>
                <a:latin typeface="Arial" charset="0"/>
                <a:ea typeface="Arial" charset="0"/>
                <a:cs typeface="Arial" charset="0"/>
                <a:sym typeface="Cabin"/>
              </a:rPr>
              <a:t>tabs</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κενά</a:t>
            </a:r>
            <a:r>
              <a:rPr lang="el-GR" sz="3200" u="none" strike="noStrike" cap="none" dirty="0">
                <a:solidFill>
                  <a:schemeClr val="lt1"/>
                </a:solidFill>
                <a:latin typeface="Arial" charset="0"/>
                <a:ea typeface="Arial" charset="0"/>
                <a:cs typeface="Arial" charset="0"/>
                <a:sym typeface="Cabin"/>
              </a:rPr>
              <a:t>, ενδέχεται να προκύψουν "</a:t>
            </a:r>
            <a:r>
              <a:rPr lang="el-GR" sz="3200" dirty="0">
                <a:solidFill>
                  <a:srgbClr val="FF9900"/>
                </a:solidFill>
                <a:latin typeface="Arial" charset="0"/>
                <a:cs typeface="Arial" charset="0"/>
                <a:sym typeface="Cabin"/>
              </a:rPr>
              <a:t>σφάλματα</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ακόμη και αν όλα φαίνονται σωστά</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1107240" y="830184"/>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8164436" y="3624290"/>
            <a:ext cx="7755120" cy="4483596"/>
          </a:xfrm>
          <a:prstGeom prst="rect">
            <a:avLst/>
          </a:prstGeom>
          <a:noFill/>
          <a:ln>
            <a:noFill/>
          </a:ln>
        </p:spPr>
      </p:pic>
      <p:sp>
        <p:nvSpPr>
          <p:cNvPr id="336" name="Shape 336"/>
          <p:cNvSpPr/>
          <p:nvPr/>
        </p:nvSpPr>
        <p:spPr>
          <a:xfrm>
            <a:off x="1923738" y="1809750"/>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7" name="Shape 337"/>
          <p:cNvSpPr/>
          <p:nvPr/>
        </p:nvSpPr>
        <p:spPr>
          <a:xfrm>
            <a:off x="11986930" y="6513643"/>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8" name="Shape 338"/>
          <p:cNvSpPr txBox="1"/>
          <p:nvPr/>
        </p:nvSpPr>
        <p:spPr>
          <a:xfrm>
            <a:off x="10556875" y="977900"/>
            <a:ext cx="42799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D966"/>
                </a:solidFill>
                <a:latin typeface="Arial" charset="0"/>
                <a:ea typeface="Arial" charset="0"/>
                <a:cs typeface="Arial" charset="0"/>
                <a:sym typeface="Cabin"/>
              </a:rPr>
              <a:t>Αυτό θα σας γλυτώσει από πολύ περιττό πόνο.</a:t>
            </a:r>
            <a:endParaRPr lang="en-US" sz="3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8701012"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Τέλος με το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 </a:t>
            </a:r>
          </a:p>
        </p:txBody>
      </p:sp>
      <p:sp>
        <p:nvSpPr>
          <p:cNvPr id="344" name="Shape 344"/>
          <p:cNvSpPr txBox="1"/>
          <p:nvPr/>
        </p:nvSpPr>
        <p:spPr>
          <a:xfrm>
            <a:off x="3319621" y="957300"/>
            <a:ext cx="96167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αύξηση</a:t>
            </a:r>
            <a:r>
              <a:rPr lang="en-US" sz="3600" u="none" strike="noStrike" cap="none" dirty="0">
                <a:solidFill>
                  <a:srgbClr val="00FF00"/>
                </a:solidFill>
                <a:latin typeface="Arial" charset="0"/>
                <a:ea typeface="Arial" charset="0"/>
                <a:cs typeface="Arial" charset="0"/>
                <a:sym typeface="Cabin"/>
              </a:rPr>
              <a:t> / </a:t>
            </a:r>
            <a:r>
              <a:rPr lang="el-GR" sz="3600" u="none" strike="noStrike" cap="none" dirty="0">
                <a:solidFill>
                  <a:srgbClr val="FFFF00"/>
                </a:solidFill>
                <a:latin typeface="Arial" charset="0"/>
                <a:ea typeface="Arial" charset="0"/>
                <a:cs typeface="Arial" charset="0"/>
                <a:sym typeface="Cabin"/>
              </a:rPr>
              <a:t>διατήρηση</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μετά από</a:t>
            </a:r>
            <a:r>
              <a:rPr lang="en-US" sz="3600" u="none" strike="noStrike" cap="none" dirty="0">
                <a:solidFill>
                  <a:srgbClr val="FFFFFF"/>
                </a:solidFill>
                <a:latin typeface="Arial" charset="0"/>
                <a:ea typeface="Arial" charset="0"/>
                <a:cs typeface="Arial" charset="0"/>
                <a:sym typeface="Cabin"/>
              </a:rPr>
              <a:t> if </a:t>
            </a:r>
            <a:r>
              <a:rPr lang="el-GR" sz="3600" u="none" strike="noStrike" cap="none" dirty="0">
                <a:solidFill>
                  <a:srgbClr val="FFFFFF"/>
                </a:solidFill>
                <a:latin typeface="Arial" charset="0"/>
                <a:ea typeface="Arial" charset="0"/>
                <a:cs typeface="Arial" charset="0"/>
                <a:sym typeface="Cabin"/>
              </a:rPr>
              <a:t>ή</a:t>
            </a:r>
            <a:r>
              <a:rPr lang="en-US" sz="3600" u="none" strike="noStrike" cap="none" dirty="0">
                <a:solidFill>
                  <a:srgbClr val="FFFFFF"/>
                </a:solidFill>
                <a:latin typeface="Arial" charset="0"/>
                <a:ea typeface="Arial" charset="0"/>
                <a:cs typeface="Arial" charset="0"/>
                <a:sym typeface="Cabin"/>
              </a:rPr>
              <a:t> for</a:t>
            </a:r>
          </a:p>
          <a:p>
            <a:pPr marL="0" marR="0" lvl="0" indent="0" algn="ctr" rtl="0">
              <a:lnSpc>
                <a:spcPct val="100000"/>
              </a:lnSpc>
              <a:spcBef>
                <a:spcPts val="0"/>
              </a:spcBef>
              <a:spcAft>
                <a:spcPts val="0"/>
              </a:spcAft>
              <a:buClr>
                <a:srgbClr val="00FF00"/>
              </a:buClr>
              <a:buFont typeface="Cabin"/>
              <a:buNone/>
            </a:pPr>
            <a:endParaRP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9900"/>
                </a:solidFill>
                <a:latin typeface="Arial" charset="0"/>
                <a:ea typeface="Arial" charset="0"/>
                <a:cs typeface="Arial" charset="0"/>
                <a:sym typeface="Cabin"/>
              </a:rPr>
              <a:t>μείωση</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3F3F3"/>
                </a:solidFill>
                <a:latin typeface="Arial" charset="0"/>
                <a:ea typeface="Arial" charset="0"/>
                <a:cs typeface="Arial" charset="0"/>
                <a:sym typeface="Cabin"/>
              </a:rPr>
              <a:t>για να υποδηλώσει το τέλος του μπλοκ</a:t>
            </a:r>
            <a:endParaRPr lang="en-US" sz="3600" u="none" strike="noStrike" cap="none" dirty="0">
              <a:solidFill>
                <a:srgbClr val="F3F3F3"/>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2335</Words>
  <Application>Microsoft Office PowerPoint</Application>
  <PresentationFormat>Προσαρμογή</PresentationFormat>
  <Paragraphs>445</Paragraphs>
  <Slides>33</Slides>
  <Notes>32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33</vt:i4>
      </vt:variant>
    </vt:vector>
  </HeadingPairs>
  <TitlesOfParts>
    <vt:vector size="39" baseType="lpstr">
      <vt:lpstr>Arial</vt:lpstr>
      <vt:lpstr>Cabin</vt:lpstr>
      <vt:lpstr>Courier</vt:lpstr>
      <vt:lpstr>Gill Sans</vt:lpstr>
      <vt:lpstr>Merriweather Sans</vt:lpstr>
      <vt:lpstr>Title &amp; Subtitle</vt:lpstr>
      <vt:lpstr>Υπό όρους Εκτέλεση</vt:lpstr>
      <vt:lpstr>Βήματα Υπό Όρους – Δομή Επιλογής</vt:lpstr>
      <vt:lpstr>Συγκριτικοί Τελεστές</vt:lpstr>
      <vt:lpstr>Συγκριτικοί Τελεστές</vt:lpstr>
      <vt:lpstr>Μονόδρομες Αποφάσεις</vt:lpstr>
      <vt:lpstr>Εσοχή</vt:lpstr>
      <vt:lpstr>Προσοχή: Απενεργοποιήστε τα Tab!!</vt:lpstr>
      <vt:lpstr>Παρουσίαση του PowerPoint</vt:lpstr>
      <vt:lpstr>Παρουσίαση του PowerPoint</vt:lpstr>
      <vt:lpstr>Παρουσίαση του PowerPoint</vt:lpstr>
      <vt:lpstr>Παρουσίαση του PowerPoint</vt:lpstr>
      <vt:lpstr>Αμφίδρομες αποφάσεις - Σύνθετη Επιλογή</vt:lpstr>
      <vt:lpstr>Σύνθετη Επιλογή με else:</vt:lpstr>
      <vt:lpstr>Οπτικοποίηση των Μπλοκ</vt:lpstr>
      <vt:lpstr>Περισσότερες Δομές Επιλογής…</vt:lpstr>
      <vt:lpstr>Πολλαπλών Επιλογών</vt:lpstr>
      <vt:lpstr>Πολλαπλών Επιλογών</vt:lpstr>
      <vt:lpstr>Πολλαπλών Επιλογών</vt:lpstr>
      <vt:lpstr>Πολλαπλών Επιλογών</vt:lpstr>
      <vt:lpstr>Πολλαπλών Επιλογών</vt:lpstr>
      <vt:lpstr>Γρύφος Πολλαπλών Επιλογών</vt:lpstr>
      <vt:lpstr>Η δομή try / except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try / except</vt:lpstr>
      <vt:lpstr>Παράδειγμα try / except</vt:lpstr>
      <vt:lpstr>Σύνοψη</vt:lpstr>
      <vt:lpstr>Παρουσίαση του PowerPoint</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cp:lastModifiedBy>Konstantia Kiourtidou</cp:lastModifiedBy>
  <cp:revision>97</cp:revision>
  <dcterms:modified xsi:type="dcterms:W3CDTF">2021-08-18T20:38:39Z</dcterms:modified>
</cp:coreProperties>
</file>