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Lst>
  <p:notesMasterIdLst>
    <p:notesMasterId r:id="rId27"/>
  </p:notesMasterIdLst>
  <p:sldIdLst>
    <p:sldId id="256" r:id="rId2"/>
    <p:sldId id="257" r:id="rId3"/>
    <p:sldId id="258" r:id="rId4"/>
    <p:sldId id="259" r:id="rId5"/>
    <p:sldId id="260" r:id="rId6"/>
    <p:sldId id="261" r:id="rId7"/>
    <p:sldId id="304" r:id="rId8"/>
    <p:sldId id="263" r:id="rId9"/>
    <p:sldId id="305" r:id="rId10"/>
    <p:sldId id="281"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8" r:id="rId24"/>
    <p:sldId id="277" r:id="rId25"/>
    <p:sldId id="320" r:id="rId2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FDFF"/>
    <a:srgbClr val="00FF0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12"/>
    <p:restoredTop sz="94485"/>
  </p:normalViewPr>
  <p:slideViewPr>
    <p:cSldViewPr snapToGrid="0" snapToObjects="1">
      <p:cViewPr varScale="1">
        <p:scale>
          <a:sx n="59" d="100"/>
          <a:sy n="59" d="100"/>
        </p:scale>
        <p:origin x="84" y="504"/>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00041769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0744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3741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1506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8469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0" name="Shape 3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5317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7" name="Shape 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9218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6" name="Shape 3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7975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3" name="Shape 3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0152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51" name="Shape 3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4148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85974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5" name="Shape 3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7642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4120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2" name="Shape 3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1634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Shape 3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8" name="Shape 3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96977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61464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4" name="Shape 3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37136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5387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7912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2315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7551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9087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6364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8182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lvl="0" algn="ctr" rtl="0">
              <a:spcBef>
                <a:spcPts val="0"/>
              </a:spcBef>
              <a:spcAft>
                <a:spcPts val="0"/>
              </a:spcAft>
              <a:defRPr sz="4000"/>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803564"/>
            <a:ext cx="13932000" cy="1736336"/>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196" name="Shape 196"/>
          <p:cNvSpPr txBox="1">
            <a:spLocks noGrp="1"/>
          </p:cNvSpPr>
          <p:nvPr>
            <p:ph type="body" idx="1"/>
          </p:nvPr>
        </p:nvSpPr>
        <p:spPr>
          <a:xfrm>
            <a:off x="1155700" y="2603500"/>
            <a:ext cx="13932000" cy="5702399"/>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sz="4000"/>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803564"/>
            <a:ext cx="13932000" cy="1736336"/>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969016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644301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812800" y="785812"/>
            <a:ext cx="14630400" cy="1104899"/>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5074266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5"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8"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cSld>
  <p:clrMap bg1="lt1" tx1="dk1" bg2="dk2" tx2="lt2" accent1="accent1" accent2="accent2" accent3="accent3" accent4="accent4" accent5="accent5" accent6="accent6" hlink="hlink" folHlink="folHlink"/>
  <p:sldLayoutIdLst>
    <p:sldLayoutId id="2147483657" r:id="rId1"/>
    <p:sldLayoutId id="2147483701" r:id="rId2"/>
    <p:sldLayoutId id="2147483704" r:id="rId3"/>
    <p:sldLayoutId id="2147483705" r:id="rId4"/>
    <p:sldLayoutId id="214748370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72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openxmlformats.org/officeDocument/2006/relationships/image" Target="../media/image2.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Συναρτήσεις</a:t>
            </a:r>
            <a:endParaRPr lang="en-US" sz="7600" u="none" strike="noStrike" cap="none" dirty="0">
              <a:solidFill>
                <a:srgbClr val="FFD966"/>
              </a:solidFill>
              <a:latin typeface="Arial" charset="0"/>
              <a:ea typeface="Arial" charset="0"/>
              <a:cs typeface="Arial" charset="0"/>
              <a:sym typeface="Cabin"/>
            </a:endParaRPr>
          </a:p>
        </p:txBody>
      </p:sp>
      <p:sp>
        <p:nvSpPr>
          <p:cNvPr id="205" name="Shape 205"/>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800" u="none" strike="noStrike" cap="none" dirty="0">
                <a:solidFill>
                  <a:schemeClr val="lt1"/>
                </a:solidFill>
                <a:latin typeface="Arial" charset="0"/>
                <a:ea typeface="Arial" charset="0"/>
                <a:cs typeface="Arial" charset="0"/>
                <a:sym typeface="Cabin"/>
              </a:rPr>
              <a:t>Κεφάλαιο</a:t>
            </a:r>
            <a:r>
              <a:rPr lang="en-US" sz="4800" u="none" strike="noStrike" cap="none" dirty="0">
                <a:solidFill>
                  <a:schemeClr val="lt1"/>
                </a:solidFill>
                <a:latin typeface="Arial" charset="0"/>
                <a:ea typeface="Arial" charset="0"/>
                <a:cs typeface="Arial" charset="0"/>
                <a:sym typeface="Cabin"/>
              </a:rPr>
              <a:t> 4</a:t>
            </a:r>
          </a:p>
        </p:txBody>
      </p:sp>
      <p:sp>
        <p:nvSpPr>
          <p:cNvPr id="206" name="Shape 206"/>
          <p:cNvSpPr txBox="1"/>
          <p:nvPr/>
        </p:nvSpPr>
        <p:spPr>
          <a:xfrm>
            <a:off x="3930675" y="7016745"/>
            <a:ext cx="82367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a:t>
            </a:r>
            <a:r>
              <a:rPr lang="el-GR" sz="3200" u="none" strike="noStrike" cap="none" dirty="0">
                <a:solidFill>
                  <a:srgbClr val="FFFF00"/>
                </a:solidFill>
                <a:latin typeface="Arial" charset="0"/>
                <a:ea typeface="Arial" charset="0"/>
                <a:cs typeface="Arial" charset="0"/>
                <a:sym typeface="Cabin"/>
              </a:rPr>
              <a:t>για Όλους</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a:solidFill>
                  <a:srgbClr val="FFFF00"/>
                </a:solidFill>
                <a:latin typeface="Arial" charset="0"/>
                <a:ea typeface="Arial" charset="0"/>
                <a:cs typeface="Arial" charset="0"/>
                <a:sym typeface="Cabin"/>
                <a:hlinkClick r:id="rId3"/>
              </a:rPr>
              <a:t>www.py4e.com</a:t>
            </a:r>
          </a:p>
        </p:txBody>
      </p:sp>
      <p:pic>
        <p:nvPicPr>
          <p:cNvPr id="207" name="Shape 207"/>
          <p:cNvPicPr preferRelativeResize="0"/>
          <p:nvPr/>
        </p:nvPicPr>
        <p:blipFill rotWithShape="1">
          <a:blip r:embed="rId4">
            <a:alphaModFix/>
          </a:blip>
          <a:srcRect/>
          <a:stretch/>
        </p:blipFill>
        <p:spPr>
          <a:xfrm>
            <a:off x="13957824" y="7425500"/>
            <a:ext cx="1968599" cy="668400"/>
          </a:xfrm>
          <a:prstGeom prst="rect">
            <a:avLst/>
          </a:prstGeom>
          <a:noFill/>
          <a:ln>
            <a:noFill/>
          </a:ln>
        </p:spPr>
      </p:pic>
      <p:pic>
        <p:nvPicPr>
          <p:cNvPr id="6" name="Shape 208"/>
          <p:cNvPicPr preferRelativeResize="0"/>
          <p:nvPr/>
        </p:nvPicPr>
        <p:blipFill rotWithShape="1">
          <a:blip r:embed="rId5">
            <a:alphaModFix/>
          </a:blip>
          <a:srcRect/>
          <a:stretch/>
        </p:blipFill>
        <p:spPr>
          <a:xfrm>
            <a:off x="635250" y="6947585"/>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l-GR" sz="7200" dirty="0">
                <a:solidFill>
                  <a:srgbClr val="FFD966"/>
                </a:solidFill>
                <a:latin typeface="Arial" charset="0"/>
                <a:ea typeface="Arial" charset="0"/>
                <a:cs typeface="Arial" charset="0"/>
                <a:sym typeface="Cabin"/>
              </a:rPr>
              <a:t>Δικές μας Συναρτήσεις</a:t>
            </a:r>
            <a:r>
              <a:rPr lang="is-IS" sz="7200" dirty="0">
                <a:solidFill>
                  <a:srgbClr val="FFD966"/>
                </a:solidFill>
                <a:latin typeface="Arial" charset="0"/>
                <a:ea typeface="Arial" charset="0"/>
                <a:cs typeface="Arial" charset="0"/>
                <a:sym typeface="Cabin"/>
              </a:rPr>
              <a:t>…</a:t>
            </a:r>
            <a:endParaRPr lang="en-US" sz="7200" dirty="0">
              <a:solidFill>
                <a:srgbClr val="FFD966"/>
              </a:solidFill>
            </a:endParaRPr>
          </a:p>
        </p:txBody>
      </p:sp>
    </p:spTree>
    <p:extLst>
      <p:ext uri="{BB962C8B-B14F-4D97-AF65-F5344CB8AC3E}">
        <p14:creationId xmlns:p14="http://schemas.microsoft.com/office/powerpoint/2010/main" val="1963290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1155700" y="770906"/>
            <a:ext cx="13932000"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Κατασκευάζοντας τις Δικές μας Συναρτήσεις</a:t>
            </a:r>
            <a:endParaRPr lang="en-US" sz="7600" u="none" strike="noStrike" cap="none" dirty="0">
              <a:solidFill>
                <a:srgbClr val="FFD966"/>
              </a:solidFill>
              <a:latin typeface="Arial" charset="0"/>
              <a:ea typeface="Arial" charset="0"/>
              <a:cs typeface="Arial" charset="0"/>
              <a:sym typeface="Cabin"/>
            </a:endParaRPr>
          </a:p>
        </p:txBody>
      </p:sp>
      <p:sp>
        <p:nvSpPr>
          <p:cNvPr id="302" name="Shape 302"/>
          <p:cNvSpPr txBox="1">
            <a:spLocks noGrp="1"/>
          </p:cNvSpPr>
          <p:nvPr>
            <p:ph type="body" idx="1"/>
          </p:nvPr>
        </p:nvSpPr>
        <p:spPr>
          <a:xfrm>
            <a:off x="1155700" y="3136641"/>
            <a:ext cx="13932000" cy="3725863"/>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Δημιουργούμε μια νέα συνάρτηση χρησιμοποιώντας τη λέξη -κλειδί </a:t>
            </a:r>
            <a:r>
              <a:rPr lang="el-GR" sz="3600" dirty="0" err="1">
                <a:solidFill>
                  <a:srgbClr val="FFFF00"/>
                </a:solidFill>
                <a:latin typeface="Arial" charset="0"/>
                <a:cs typeface="Arial" charset="0"/>
                <a:sym typeface="Cabin"/>
              </a:rPr>
              <a:t>def</a:t>
            </a:r>
            <a:r>
              <a:rPr lang="el-GR" sz="3600" u="none" strike="noStrike" cap="none" dirty="0">
                <a:solidFill>
                  <a:schemeClr val="lt1"/>
                </a:solidFill>
                <a:latin typeface="Arial" charset="0"/>
                <a:ea typeface="Arial" charset="0"/>
                <a:cs typeface="Arial" charset="0"/>
                <a:sym typeface="Cabin"/>
              </a:rPr>
              <a:t> ακολουθούμενη προαιρετικά από παραμέτρους σε παρένθεση</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Εισάγουμε εσοχή στο σώμα της συνάρτησης</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Αυτό </a:t>
            </a:r>
            <a:r>
              <a:rPr lang="el-GR" sz="3600" dirty="0">
                <a:solidFill>
                  <a:srgbClr val="FFFF00"/>
                </a:solidFill>
                <a:latin typeface="Arial" charset="0"/>
                <a:cs typeface="Arial" charset="0"/>
                <a:sym typeface="Cabin"/>
              </a:rPr>
              <a:t>ορίζει</a:t>
            </a:r>
            <a:r>
              <a:rPr lang="el-GR" sz="3600" u="none" strike="noStrike" cap="none" dirty="0">
                <a:solidFill>
                  <a:schemeClr val="lt1"/>
                </a:solidFill>
                <a:latin typeface="Arial" charset="0"/>
                <a:ea typeface="Arial" charset="0"/>
                <a:cs typeface="Arial" charset="0"/>
                <a:sym typeface="Cabin"/>
              </a:rPr>
              <a:t> τη συνάρτηση αλλά </a:t>
            </a:r>
            <a:r>
              <a:rPr lang="el-GR" sz="3600" dirty="0">
                <a:solidFill>
                  <a:srgbClr val="FF7F00"/>
                </a:solidFill>
                <a:latin typeface="Arial" charset="0"/>
                <a:cs typeface="Arial" charset="0"/>
                <a:sym typeface="Cabin"/>
              </a:rPr>
              <a:t>δεν</a:t>
            </a:r>
            <a:r>
              <a:rPr lang="el-GR" sz="3600" u="none" strike="noStrike" cap="none" dirty="0">
                <a:solidFill>
                  <a:schemeClr val="lt1"/>
                </a:solidFill>
                <a:latin typeface="Arial" charset="0"/>
                <a:ea typeface="Arial" charset="0"/>
                <a:cs typeface="Arial" charset="0"/>
                <a:sym typeface="Cabin"/>
              </a:rPr>
              <a:t> εκτελεί το σώμα της συνάρτησης</a:t>
            </a:r>
            <a:endParaRPr lang="en-US" sz="3600" u="none" strike="noStrike" cap="none" dirty="0">
              <a:solidFill>
                <a:schemeClr val="lt1"/>
              </a:solidFill>
              <a:latin typeface="Arial" charset="0"/>
              <a:ea typeface="Arial" charset="0"/>
              <a:cs typeface="Arial" charset="0"/>
              <a:sym typeface="Cabin"/>
            </a:endParaRPr>
          </a:p>
        </p:txBody>
      </p:sp>
      <p:sp>
        <p:nvSpPr>
          <p:cNvPr id="303" name="Shape 303"/>
          <p:cNvSpPr txBox="1"/>
          <p:nvPr/>
        </p:nvSpPr>
        <p:spPr>
          <a:xfrm>
            <a:off x="3080478" y="7091102"/>
            <a:ext cx="11270700" cy="1660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err="1">
                <a:solidFill>
                  <a:srgbClr val="FFFF00"/>
                </a:solidFill>
                <a:latin typeface="Courier"/>
                <a:ea typeface="Courier"/>
                <a:cs typeface="Courier"/>
                <a:sym typeface="Courier New"/>
              </a:rPr>
              <a:t>def</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rgbClr val="00FF00"/>
                </a:solidFill>
                <a:latin typeface="Courier"/>
                <a:ea typeface="Courier"/>
                <a:cs typeface="Courier"/>
                <a:sym typeface="Courier New"/>
              </a:rPr>
              <a:t>print_lyrics</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a:t>
            </a:r>
            <a:r>
              <a:rPr lang="el-GR" sz="2600" i="0" u="none" strike="noStrike" cap="none" dirty="0">
                <a:solidFill>
                  <a:schemeClr val="lt1"/>
                </a:solidFill>
                <a:latin typeface="Courier"/>
                <a:ea typeface="Courier"/>
                <a:cs typeface="Courier"/>
                <a:sym typeface="Courier New"/>
              </a:rPr>
              <a:t>Είμαι ξυλοκόπος και είμαι εντάξει</a:t>
            </a:r>
            <a:r>
              <a:rPr lang="en-US" sz="2600" i="0" u="none" strike="noStrike" cap="none" dirty="0">
                <a:solidFill>
                  <a:schemeClr val="lt1"/>
                </a:solidFill>
                <a:latin typeface="Courier"/>
                <a:ea typeface="Courier"/>
                <a:cs typeface="Courier"/>
                <a:sym typeface="Courier New"/>
              </a:rPr>
              <a:t>.</a:t>
            </a:r>
            <a:r>
              <a:rPr lang="en-US" sz="26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a:t>
            </a:r>
            <a:r>
              <a:rPr lang="el-GR" sz="2600" i="0" u="none" strike="noStrike" cap="none" dirty="0">
                <a:solidFill>
                  <a:schemeClr val="lt1"/>
                </a:solidFill>
                <a:latin typeface="Courier"/>
                <a:ea typeface="Courier"/>
                <a:cs typeface="Courier"/>
                <a:sym typeface="Courier New"/>
              </a:rPr>
              <a:t>Κοιμάμαι όλη τη νύχτα και δουλεύω όλη μέρα</a:t>
            </a:r>
            <a:r>
              <a:rPr lang="en-US" sz="2600" i="0" u="none" strike="noStrike" cap="none" dirty="0">
                <a:solidFill>
                  <a:schemeClr val="lt1"/>
                </a:solidFill>
                <a:latin typeface="Courier"/>
                <a:ea typeface="Courier"/>
                <a:cs typeface="Courier"/>
                <a:sym typeface="Courier New"/>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p:nvPr/>
        </p:nvSpPr>
        <p:spPr>
          <a:xfrm>
            <a:off x="1061599" y="1935150"/>
            <a:ext cx="12017587" cy="5540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x</a:t>
            </a:r>
            <a:r>
              <a:rPr lang="en-US" sz="2800" i="0" u="none" strike="noStrike" cap="none" dirty="0">
                <a:solidFill>
                  <a:schemeClr val="lt1"/>
                </a:solidFill>
                <a:latin typeface="Courier"/>
                <a:ea typeface="Courier"/>
                <a:cs typeface="Courier"/>
                <a:sym typeface="Courier New"/>
              </a:rPr>
              <a:t> = 5</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print</a:t>
            </a:r>
            <a:r>
              <a:rPr lang="en-US" sz="2800" dirty="0">
                <a:solidFill>
                  <a:schemeClr val="lt1"/>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a:t>
            </a:r>
            <a:r>
              <a:rPr lang="el-GR" sz="2800" i="0" u="none" strike="noStrike" cap="none" dirty="0">
                <a:solidFill>
                  <a:schemeClr val="lt1"/>
                </a:solidFill>
                <a:latin typeface="Courier"/>
                <a:ea typeface="Courier"/>
                <a:cs typeface="Courier"/>
                <a:sym typeface="Courier New"/>
              </a:rPr>
              <a:t>Γειά</a:t>
            </a:r>
            <a:r>
              <a:rPr lang="en-US" sz="28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28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err="1">
                <a:solidFill>
                  <a:srgbClr val="FFFF00"/>
                </a:solidFill>
                <a:latin typeface="Courier"/>
                <a:ea typeface="Courier"/>
                <a:cs typeface="Courier"/>
                <a:sym typeface="Courier New"/>
              </a:rPr>
              <a:t>def</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rgbClr val="00FF00"/>
                </a:solidFill>
                <a:latin typeface="Courier"/>
                <a:ea typeface="Courier"/>
                <a:cs typeface="Courier"/>
                <a:sym typeface="Courier New"/>
              </a:rPr>
              <a:t>print_lyrics</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print</a:t>
            </a:r>
            <a:r>
              <a:rPr lang="en-US" sz="2800" dirty="0">
                <a:solidFill>
                  <a:schemeClr val="lt1"/>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a:t>
            </a:r>
            <a:r>
              <a:rPr lang="el-GR" sz="2800" i="0" u="none" strike="noStrike" cap="none" dirty="0">
                <a:solidFill>
                  <a:schemeClr val="lt1"/>
                </a:solidFill>
                <a:latin typeface="Courier"/>
                <a:ea typeface="Courier"/>
                <a:cs typeface="Courier"/>
                <a:sym typeface="Courier New"/>
              </a:rPr>
              <a:t>Είμαι ξυλοκόπος και είμαι εντάξει</a:t>
            </a:r>
            <a:r>
              <a:rPr lang="en-US" sz="2800" i="0" u="none" strike="noStrike" cap="none" dirty="0">
                <a:solidFill>
                  <a:schemeClr val="lt1"/>
                </a:solidFill>
                <a:latin typeface="Courier"/>
                <a:ea typeface="Courier"/>
                <a:cs typeface="Courier"/>
                <a:sym typeface="Courier New"/>
              </a:rPr>
              <a:t>.</a:t>
            </a:r>
            <a:r>
              <a:rPr lang="en-US" sz="28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print</a:t>
            </a:r>
            <a:r>
              <a:rPr lang="en-US" sz="2800" dirty="0">
                <a:solidFill>
                  <a:schemeClr val="lt1"/>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a:t>
            </a:r>
            <a:r>
              <a:rPr lang="el-GR" sz="2800" i="0" u="none" strike="noStrike" cap="none" dirty="0">
                <a:solidFill>
                  <a:schemeClr val="lt1"/>
                </a:solidFill>
                <a:latin typeface="Courier"/>
                <a:ea typeface="Courier"/>
                <a:cs typeface="Courier"/>
                <a:sym typeface="Courier New"/>
              </a:rPr>
              <a:t>Κοιμάμαι όλη τη νύχτα και δουλεύω όλη μέρα</a:t>
            </a:r>
            <a:r>
              <a:rPr lang="en-US" sz="28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28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print</a:t>
            </a:r>
            <a:r>
              <a:rPr lang="en-US" sz="2800" dirty="0">
                <a:solidFill>
                  <a:schemeClr val="lt1"/>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a:t>
            </a:r>
            <a:r>
              <a:rPr lang="en-US" sz="2800" i="0" u="none" strike="noStrike" cap="none" dirty="0" err="1">
                <a:solidFill>
                  <a:schemeClr val="lt1"/>
                </a:solidFill>
                <a:latin typeface="Courier"/>
                <a:ea typeface="Courier"/>
                <a:cs typeface="Courier"/>
                <a:sym typeface="Courier New"/>
              </a:rPr>
              <a:t>Yo</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x</a:t>
            </a:r>
            <a:r>
              <a:rPr lang="en-US" sz="2800" i="0" u="none" strike="noStrike" cap="none" dirty="0">
                <a:solidFill>
                  <a:schemeClr val="lt1"/>
                </a:solidFill>
                <a:latin typeface="Courier"/>
                <a:ea typeface="Courier"/>
                <a:cs typeface="Courier"/>
                <a:sym typeface="Courier New"/>
              </a:rPr>
              <a:t> = </a:t>
            </a:r>
            <a:r>
              <a:rPr lang="en-US" sz="2800" i="0" u="none" strike="noStrike" cap="none" dirty="0">
                <a:solidFill>
                  <a:srgbClr val="00FF00"/>
                </a:solidFill>
                <a:latin typeface="Courier"/>
                <a:ea typeface="Courier"/>
                <a:cs typeface="Courier"/>
                <a:sym typeface="Courier New"/>
              </a:rPr>
              <a:t>x</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2</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print</a:t>
            </a:r>
            <a:r>
              <a:rPr lang="en-US" sz="2800" dirty="0">
                <a:solidFill>
                  <a:schemeClr val="lt1"/>
                </a:solidFill>
                <a:latin typeface="Courier"/>
                <a:ea typeface="Courier"/>
                <a:cs typeface="Courier"/>
                <a:sym typeface="Courier New"/>
              </a:rPr>
              <a:t>(</a:t>
            </a:r>
            <a:r>
              <a:rPr lang="en-US" sz="2800" i="0" u="none" strike="noStrike" cap="none" dirty="0">
                <a:solidFill>
                  <a:srgbClr val="00FF00"/>
                </a:solidFill>
                <a:latin typeface="Courier"/>
                <a:ea typeface="Courier"/>
                <a:cs typeface="Courier"/>
                <a:sym typeface="Courier New"/>
              </a:rPr>
              <a:t>x</a:t>
            </a:r>
            <a:r>
              <a:rPr lang="en-US" sz="2800" i="0" u="none" strike="noStrike" cap="none" dirty="0">
                <a:solidFill>
                  <a:schemeClr val="bg1"/>
                </a:solidFill>
                <a:latin typeface="Courier"/>
                <a:ea typeface="Courier"/>
                <a:cs typeface="Courier"/>
                <a:sym typeface="Courier New"/>
              </a:rPr>
              <a:t>)</a:t>
            </a:r>
          </a:p>
        </p:txBody>
      </p:sp>
      <p:sp>
        <p:nvSpPr>
          <p:cNvPr id="309" name="Shape 309"/>
          <p:cNvSpPr txBox="1"/>
          <p:nvPr/>
        </p:nvSpPr>
        <p:spPr>
          <a:xfrm>
            <a:off x="13860691" y="4229901"/>
            <a:ext cx="1119187" cy="16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Γειά</a:t>
            </a:r>
            <a:endParaRPr lang="en-US" sz="3600" u="none" strike="noStrike" cap="none" dirty="0">
              <a:solidFill>
                <a:srgbClr val="00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err="1">
                <a:solidFill>
                  <a:srgbClr val="00FF00"/>
                </a:solidFill>
                <a:latin typeface="Arial" charset="0"/>
                <a:ea typeface="Arial" charset="0"/>
                <a:cs typeface="Arial" charset="0"/>
                <a:sym typeface="Cabin"/>
              </a:rPr>
              <a:t>Yo</a:t>
            </a:r>
            <a:endParaRPr lang="en-US" sz="3600" u="none" strike="noStrike" cap="none" dirty="0">
              <a:solidFill>
                <a:srgbClr val="00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7</a:t>
            </a:r>
          </a:p>
        </p:txBody>
      </p:sp>
      <p:sp>
        <p:nvSpPr>
          <p:cNvPr id="310" name="Shape 310"/>
          <p:cNvSpPr txBox="1"/>
          <p:nvPr/>
        </p:nvSpPr>
        <p:spPr>
          <a:xfrm>
            <a:off x="8001000" y="1174754"/>
            <a:ext cx="7843838" cy="14731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500" u="none" strike="noStrike" cap="none" dirty="0">
                <a:solidFill>
                  <a:schemeClr val="lt1"/>
                </a:solidFill>
                <a:latin typeface="Arial" charset="0"/>
                <a:ea typeface="Arial" charset="0"/>
                <a:cs typeface="Arial" charset="0"/>
                <a:sym typeface="Cabin"/>
              </a:rPr>
              <a:t>    </a:t>
            </a:r>
            <a:r>
              <a:rPr lang="en-US" sz="2500" u="none" strike="noStrike" cap="none" dirty="0">
                <a:solidFill>
                  <a:srgbClr val="FFFF00"/>
                </a:solidFill>
                <a:latin typeface="Arial" charset="0"/>
                <a:ea typeface="Arial" charset="0"/>
                <a:cs typeface="Arial" charset="0"/>
                <a:sym typeface="Cabin"/>
              </a:rPr>
              <a:t>print(</a:t>
            </a:r>
            <a:r>
              <a:rPr lang="en-US" sz="2500" u="none" strike="noStrike" cap="none" dirty="0">
                <a:solidFill>
                  <a:schemeClr val="lt1"/>
                </a:solidFill>
                <a:latin typeface="Arial" charset="0"/>
                <a:ea typeface="Arial" charset="0"/>
                <a:cs typeface="Arial" charset="0"/>
                <a:sym typeface="Cabin"/>
              </a:rPr>
              <a:t>"</a:t>
            </a:r>
            <a:r>
              <a:rPr lang="el-GR" sz="2500" u="none" strike="noStrike" cap="none" dirty="0">
                <a:solidFill>
                  <a:schemeClr val="lt1"/>
                </a:solidFill>
                <a:latin typeface="Arial" charset="0"/>
                <a:ea typeface="Arial" charset="0"/>
                <a:cs typeface="Arial" charset="0"/>
                <a:sym typeface="Cabin"/>
              </a:rPr>
              <a:t>Είμαι ξυλοκόπος και είμαι εντάξει</a:t>
            </a:r>
            <a:r>
              <a:rPr lang="en-US" sz="2500" u="none" strike="noStrike" cap="none" dirty="0">
                <a:solidFill>
                  <a:schemeClr val="lt1"/>
                </a:solidFill>
                <a:latin typeface="Arial" charset="0"/>
                <a:ea typeface="Arial" charset="0"/>
                <a:cs typeface="Arial" charset="0"/>
                <a:sym typeface="Cabin"/>
              </a:rPr>
              <a:t>."</a:t>
            </a:r>
            <a:r>
              <a:rPr lang="en-US" sz="2500" u="none" strike="noStrike" cap="none" dirty="0">
                <a:solidFill>
                  <a:srgbClr val="FFFF00"/>
                </a:solidFill>
                <a:latin typeface="Arial" charset="0"/>
                <a:ea typeface="Arial" charset="0"/>
                <a:cs typeface="Arial" charset="0"/>
                <a:sym typeface="Cabin"/>
              </a:rPr>
              <a:t>)</a:t>
            </a:r>
            <a:r>
              <a:rPr lang="en-US" sz="2500" u="none" strike="noStrike" cap="none" dirty="0">
                <a:solidFill>
                  <a:schemeClr val="lt1"/>
                </a:solidFill>
                <a:latin typeface="Arial" charset="0"/>
                <a:ea typeface="Arial" charset="0"/>
                <a:cs typeface="Arial" charset="0"/>
                <a:sym typeface="Cabin"/>
              </a:rPr>
              <a:t>    </a:t>
            </a:r>
          </a:p>
          <a:p>
            <a:pPr marL="0" marR="0" lvl="0" indent="0" algn="l" rtl="0">
              <a:lnSpc>
                <a:spcPct val="100000"/>
              </a:lnSpc>
              <a:spcBef>
                <a:spcPts val="0"/>
              </a:spcBef>
              <a:spcAft>
                <a:spcPts val="0"/>
              </a:spcAft>
              <a:buClr>
                <a:schemeClr val="lt1"/>
              </a:buClr>
              <a:buSzPct val="25000"/>
              <a:buFont typeface="Cabin"/>
              <a:buNone/>
            </a:pPr>
            <a:r>
              <a:rPr lang="en-US" sz="2500" u="none" strike="noStrike" cap="none" dirty="0">
                <a:solidFill>
                  <a:schemeClr val="lt1"/>
                </a:solidFill>
                <a:latin typeface="Arial" charset="0"/>
                <a:ea typeface="Arial" charset="0"/>
                <a:cs typeface="Arial" charset="0"/>
                <a:sym typeface="Cabin"/>
              </a:rPr>
              <a:t>    </a:t>
            </a:r>
            <a:r>
              <a:rPr lang="en-US" sz="2500" u="none" strike="noStrike" cap="none" dirty="0">
                <a:solidFill>
                  <a:srgbClr val="FFFF00"/>
                </a:solidFill>
                <a:latin typeface="Arial" charset="0"/>
                <a:ea typeface="Arial" charset="0"/>
                <a:cs typeface="Arial" charset="0"/>
                <a:sym typeface="Cabin"/>
              </a:rPr>
              <a:t>print(</a:t>
            </a:r>
            <a:r>
              <a:rPr lang="en-US" sz="2500" u="none" strike="noStrike" cap="none" dirty="0">
                <a:solidFill>
                  <a:schemeClr val="lt1"/>
                </a:solidFill>
                <a:latin typeface="Arial" charset="0"/>
                <a:ea typeface="Arial" charset="0"/>
                <a:cs typeface="Arial" charset="0"/>
                <a:sym typeface="Cabin"/>
              </a:rPr>
              <a:t>'</a:t>
            </a:r>
            <a:r>
              <a:rPr lang="el-GR" sz="2500" u="none" strike="noStrike" cap="none" dirty="0">
                <a:solidFill>
                  <a:schemeClr val="lt1"/>
                </a:solidFill>
                <a:latin typeface="Arial" charset="0"/>
                <a:ea typeface="Arial" charset="0"/>
                <a:cs typeface="Arial" charset="0"/>
                <a:sym typeface="Cabin"/>
              </a:rPr>
              <a:t>Κοιμάμαι όλη τη νύχτα και δουλεύω όλη μέρα</a:t>
            </a:r>
            <a:r>
              <a:rPr lang="en-US" sz="2500" u="none" strike="noStrike" cap="none" dirty="0">
                <a:solidFill>
                  <a:schemeClr val="lt1"/>
                </a:solidFill>
                <a:latin typeface="Arial" charset="0"/>
                <a:ea typeface="Arial" charset="0"/>
                <a:cs typeface="Arial" charset="0"/>
                <a:sym typeface="Cabin"/>
              </a:rPr>
              <a:t>.'</a:t>
            </a:r>
            <a:r>
              <a:rPr lang="en-US" sz="2500" u="none" strike="noStrike" cap="none" dirty="0">
                <a:solidFill>
                  <a:srgbClr val="FFFF00"/>
                </a:solidFill>
                <a:latin typeface="Arial" charset="0"/>
                <a:ea typeface="Arial" charset="0"/>
                <a:cs typeface="Arial" charset="0"/>
                <a:sym typeface="Cabin"/>
              </a:rPr>
              <a:t>)</a:t>
            </a:r>
          </a:p>
        </p:txBody>
      </p:sp>
      <p:sp>
        <p:nvSpPr>
          <p:cNvPr id="311" name="Shape 311"/>
          <p:cNvSpPr txBox="1"/>
          <p:nvPr/>
        </p:nvSpPr>
        <p:spPr>
          <a:xfrm>
            <a:off x="5719318" y="1667337"/>
            <a:ext cx="2180091" cy="508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err="1">
                <a:solidFill>
                  <a:srgbClr val="00FF00"/>
                </a:solidFill>
                <a:latin typeface="Arial" charset="0"/>
                <a:ea typeface="Arial" charset="0"/>
                <a:cs typeface="Arial" charset="0"/>
                <a:sym typeface="Cabin"/>
              </a:rPr>
              <a:t>print_lyrics</a:t>
            </a:r>
            <a:r>
              <a:rPr lang="en-US" sz="28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Ορισμό</a:t>
            </a:r>
            <a:r>
              <a:rPr lang="el-GR" sz="7600" dirty="0">
                <a:solidFill>
                  <a:srgbClr val="FFD966"/>
                </a:solidFill>
                <a:latin typeface="Arial" charset="0"/>
                <a:ea typeface="Arial" charset="0"/>
                <a:cs typeface="Arial" charset="0"/>
                <a:sym typeface="Cabin"/>
              </a:rPr>
              <a:t>ς</a:t>
            </a:r>
            <a:r>
              <a:rPr lang="el-GR" sz="7600" u="none" strike="noStrike" cap="none" dirty="0">
                <a:solidFill>
                  <a:srgbClr val="FFD966"/>
                </a:solidFill>
                <a:latin typeface="Arial" charset="0"/>
                <a:ea typeface="Arial" charset="0"/>
                <a:cs typeface="Arial" charset="0"/>
                <a:sym typeface="Cabin"/>
              </a:rPr>
              <a:t> και Χρήση</a:t>
            </a:r>
            <a:endParaRPr lang="en-US" sz="7600" u="none" strike="noStrike" cap="none" dirty="0">
              <a:solidFill>
                <a:srgbClr val="FFD966"/>
              </a:solidFill>
              <a:latin typeface="Arial" charset="0"/>
              <a:ea typeface="Arial" charset="0"/>
              <a:cs typeface="Arial" charset="0"/>
              <a:sym typeface="Cabin"/>
            </a:endParaRPr>
          </a:p>
        </p:txBody>
      </p:sp>
      <p:sp>
        <p:nvSpPr>
          <p:cNvPr id="317" name="Shape 317"/>
          <p:cNvSpPr txBox="1">
            <a:spLocks noGrp="1"/>
          </p:cNvSpPr>
          <p:nvPr>
            <p:ph type="body" idx="1"/>
          </p:nvPr>
        </p:nvSpPr>
        <p:spPr>
          <a:xfrm>
            <a:off x="1155700" y="2988439"/>
            <a:ext cx="13932000" cy="3916538"/>
          </a:xfrm>
          <a:prstGeom prst="rect">
            <a:avLst/>
          </a:prstGeom>
          <a:noFill/>
          <a:ln>
            <a:noFill/>
          </a:ln>
        </p:spPr>
        <p:txBody>
          <a:bodyPr lIns="38100" tIns="38100" rIns="38100" bIns="38100" anchor="ctr" anchorCtr="0">
            <a:noAutofit/>
          </a:bodyPr>
          <a:lstStyle/>
          <a:p>
            <a:pPr marL="749300" marR="0" lvl="0" indent="-371094" algn="l" rtl="0">
              <a:lnSpc>
                <a:spcPct val="115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Αφού </a:t>
            </a:r>
            <a:r>
              <a:rPr lang="el-GR" sz="3600" dirty="0">
                <a:solidFill>
                  <a:srgbClr val="FFFF00"/>
                </a:solidFill>
                <a:latin typeface="Arial" charset="0"/>
                <a:cs typeface="Arial" charset="0"/>
                <a:sym typeface="Cabin"/>
              </a:rPr>
              <a:t>ορίσουμε</a:t>
            </a:r>
            <a:r>
              <a:rPr lang="el-GR" sz="3600" u="none" strike="noStrike" cap="none" dirty="0">
                <a:solidFill>
                  <a:schemeClr val="lt1"/>
                </a:solidFill>
                <a:latin typeface="Arial" charset="0"/>
                <a:ea typeface="Arial" charset="0"/>
                <a:cs typeface="Arial" charset="0"/>
                <a:sym typeface="Cabin"/>
              </a:rPr>
              <a:t> μια συνάρτηση, μπορούμε να την </a:t>
            </a:r>
            <a:r>
              <a:rPr lang="el-GR" sz="3600" dirty="0">
                <a:solidFill>
                  <a:srgbClr val="00FF00"/>
                </a:solidFill>
                <a:latin typeface="Arial" charset="0"/>
                <a:cs typeface="Arial" charset="0"/>
                <a:sym typeface="Cabin"/>
              </a:rPr>
              <a:t>καλέσουμε</a:t>
            </a:r>
            <a:r>
              <a:rPr lang="el-GR" sz="3600" u="none" strike="noStrike" cap="none" dirty="0">
                <a:solidFill>
                  <a:schemeClr val="lt1"/>
                </a:solidFill>
                <a:latin typeface="Arial" charset="0"/>
                <a:ea typeface="Arial" charset="0"/>
                <a:cs typeface="Arial" charset="0"/>
                <a:sym typeface="Cabin"/>
              </a:rPr>
              <a:t> (ή να την </a:t>
            </a:r>
            <a:r>
              <a:rPr lang="el-GR" sz="3600" dirty="0">
                <a:solidFill>
                  <a:srgbClr val="00FF00"/>
                </a:solidFill>
                <a:latin typeface="Arial" charset="0"/>
                <a:cs typeface="Arial" charset="0"/>
                <a:sym typeface="Cabin"/>
              </a:rPr>
              <a:t>εκτελέσουμε</a:t>
            </a:r>
            <a:r>
              <a:rPr lang="el-GR" sz="3600" u="none" strike="noStrike" cap="none" dirty="0">
                <a:solidFill>
                  <a:schemeClr val="lt1"/>
                </a:solidFill>
                <a:latin typeface="Arial" charset="0"/>
                <a:ea typeface="Arial" charset="0"/>
                <a:cs typeface="Arial" charset="0"/>
                <a:sym typeface="Cabin"/>
              </a:rPr>
              <a:t>) όσες φορές θέλουμε</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15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Αποτελεί πλέον ένα </a:t>
            </a:r>
            <a:r>
              <a:rPr lang="el-GR" sz="3600" u="none" strike="noStrike" cap="none" dirty="0">
                <a:solidFill>
                  <a:srgbClr val="FFFF00"/>
                </a:solidFill>
                <a:latin typeface="Arial" charset="0"/>
                <a:ea typeface="Arial" charset="0"/>
                <a:cs typeface="Arial" charset="0"/>
                <a:sym typeface="Cabin"/>
              </a:rPr>
              <a:t>αποθηκευμένο</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και</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00FF00"/>
                </a:solidFill>
                <a:latin typeface="Arial" charset="0"/>
                <a:ea typeface="Arial" charset="0"/>
                <a:cs typeface="Arial" charset="0"/>
                <a:sym typeface="Cabin"/>
              </a:rPr>
              <a:t>επαναχρησιμοποιήσιμο</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μοτίβο</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1078374" y="985825"/>
            <a:ext cx="13094825" cy="6092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5</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chemeClr val="lt1"/>
                </a:solidFill>
                <a:latin typeface="Courier"/>
                <a:ea typeface="Courier"/>
                <a:cs typeface="Courier"/>
                <a:sym typeface="Courier New"/>
              </a:rPr>
              <a:t>Γειά</a:t>
            </a:r>
            <a:r>
              <a:rPr lang="en-US" sz="30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def</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print_lyrics</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chemeClr val="lt1"/>
                </a:solidFill>
                <a:latin typeface="Courier"/>
                <a:ea typeface="Courier"/>
                <a:cs typeface="Courier"/>
                <a:sym typeface="Courier New"/>
              </a:rPr>
              <a:t>   </a:t>
            </a:r>
            <a:r>
              <a:rPr lang="el-GR" sz="3000" i="0" u="none" strike="noStrike" cap="none" dirty="0" err="1">
                <a:solidFill>
                  <a:schemeClr val="lt1"/>
                </a:solidFill>
                <a:latin typeface="Courier"/>
                <a:ea typeface="Courier"/>
                <a:cs typeface="Courier"/>
                <a:sym typeface="Courier New"/>
              </a:rPr>
              <a:t>print</a:t>
            </a:r>
            <a:r>
              <a:rPr lang="el-GR" sz="3000" i="0" u="none" strike="noStrike" cap="none" dirty="0">
                <a:solidFill>
                  <a:schemeClr val="lt1"/>
                </a:solidFill>
                <a:latin typeface="Courier"/>
                <a:ea typeface="Courier"/>
                <a:cs typeface="Courier"/>
                <a:sym typeface="Courier New"/>
              </a:rPr>
              <a:t>("Είμαι ξυλοκόπος και είμαι εντάξει.")</a:t>
            </a:r>
          </a:p>
          <a:p>
            <a:pPr marL="0" marR="0" lvl="0" indent="0" algn="l" rtl="0">
              <a:lnSpc>
                <a:spcPct val="100000"/>
              </a:lnSpc>
              <a:spcBef>
                <a:spcPts val="0"/>
              </a:spcBef>
              <a:spcAft>
                <a:spcPts val="0"/>
              </a:spcAft>
              <a:buClr>
                <a:schemeClr val="lt1"/>
              </a:buClr>
              <a:buSzPct val="25000"/>
              <a:buFont typeface="Cabin"/>
              <a:buNone/>
            </a:pPr>
            <a:r>
              <a:rPr lang="el-GR" sz="3000" i="0" u="none" strike="noStrike" cap="none" dirty="0">
                <a:solidFill>
                  <a:schemeClr val="lt1"/>
                </a:solidFill>
                <a:latin typeface="Courier"/>
                <a:ea typeface="Courier"/>
                <a:cs typeface="Courier"/>
                <a:sym typeface="Courier New"/>
              </a:rPr>
              <a:t>    </a:t>
            </a:r>
            <a:r>
              <a:rPr lang="el-GR" sz="3000" i="0" u="none" strike="noStrike" cap="none" dirty="0" err="1">
                <a:solidFill>
                  <a:schemeClr val="lt1"/>
                </a:solidFill>
                <a:latin typeface="Courier"/>
                <a:ea typeface="Courier"/>
                <a:cs typeface="Courier"/>
                <a:sym typeface="Courier New"/>
              </a:rPr>
              <a:t>print</a:t>
            </a:r>
            <a:r>
              <a:rPr lang="el-GR" sz="3000" i="0" u="none" strike="noStrike" cap="none" dirty="0">
                <a:solidFill>
                  <a:schemeClr val="lt1"/>
                </a:solidFill>
                <a:latin typeface="Courier"/>
                <a:ea typeface="Courier"/>
                <a:cs typeface="Courier"/>
                <a:sym typeface="Courier New"/>
              </a:rPr>
              <a:t>('Κοιμάμαι όλη τη νύχτα και δουλεύω όλη μέρα.')</a:t>
            </a:r>
            <a:endParaRPr lang="en-US" sz="30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chemeClr val="lt1"/>
                </a:solidFill>
                <a:latin typeface="Courier"/>
                <a:ea typeface="Courier"/>
                <a:cs typeface="Courier"/>
                <a:sym typeface="Courier New"/>
              </a:rPr>
              <a:t>Yo</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err="1">
                <a:solidFill>
                  <a:srgbClr val="00FF00"/>
                </a:solidFill>
                <a:latin typeface="Courier"/>
                <a:ea typeface="Courier"/>
                <a:cs typeface="Courier"/>
                <a:sym typeface="Courier New"/>
              </a:rPr>
              <a:t>print_lyrics</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2</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bg1"/>
                </a:solidFill>
                <a:latin typeface="Courier"/>
                <a:ea typeface="Courier"/>
                <a:cs typeface="Courier"/>
                <a:sym typeface="Courier New"/>
              </a:rPr>
              <a:t>)</a:t>
            </a:r>
          </a:p>
        </p:txBody>
      </p:sp>
      <p:sp>
        <p:nvSpPr>
          <p:cNvPr id="323" name="Shape 323"/>
          <p:cNvSpPr txBox="1"/>
          <p:nvPr/>
        </p:nvSpPr>
        <p:spPr>
          <a:xfrm>
            <a:off x="6384472" y="5327650"/>
            <a:ext cx="9406514"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l-GR" sz="3600" u="none" strike="noStrike" cap="none" dirty="0">
                <a:solidFill>
                  <a:srgbClr val="FFFF00"/>
                </a:solidFill>
                <a:latin typeface="Arial" charset="0"/>
                <a:ea typeface="Arial" charset="0"/>
                <a:cs typeface="Arial" charset="0"/>
                <a:sym typeface="Cabin"/>
              </a:rPr>
              <a:t>Γειά</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err="1">
                <a:solidFill>
                  <a:srgbClr val="FFFF00"/>
                </a:solidFill>
                <a:latin typeface="Arial" charset="0"/>
                <a:ea typeface="Arial" charset="0"/>
                <a:cs typeface="Arial" charset="0"/>
                <a:sym typeface="Cabin"/>
              </a:rPr>
              <a:t>Yo</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Είμαι ξυλοκόπος και είμαι εντάξει.</a:t>
            </a:r>
            <a:endParaRPr lang="en-US" sz="3600" u="none" strike="noStrike" cap="none" dirty="0">
              <a:solidFill>
                <a:srgbClr val="00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Κοιμάμαι όλη τη νύχτα και δουλεύω όλη μέρα</a:t>
            </a:r>
            <a:r>
              <a:rPr lang="en-US" sz="3600" u="none" strike="noStrike" cap="none" dirty="0">
                <a:solidFill>
                  <a:srgbClr val="00FF00"/>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7</a:t>
            </a:r>
          </a:p>
        </p:txBody>
      </p:sp>
      <p:cxnSp>
        <p:nvCxnSpPr>
          <p:cNvPr id="324" name="Shape 324"/>
          <p:cNvCxnSpPr>
            <a:cxnSpLocks/>
          </p:cNvCxnSpPr>
          <p:nvPr/>
        </p:nvCxnSpPr>
        <p:spPr>
          <a:xfrm flipH="1" flipV="1">
            <a:off x="4334486" y="5532362"/>
            <a:ext cx="1854043" cy="1048052"/>
          </a:xfrm>
          <a:prstGeom prst="straightConnector1">
            <a:avLst/>
          </a:prstGeom>
          <a:noFill/>
          <a:ln w="88900" cap="rnd" cmpd="sng">
            <a:solidFill>
              <a:srgbClr val="00FF00"/>
            </a:solidFill>
            <a:prstDash val="solid"/>
            <a:miter/>
            <a:headEnd type="stealth"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1155700" y="803564"/>
            <a:ext cx="13627100"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Ορίσματα</a:t>
            </a:r>
            <a:endParaRPr lang="en-US" sz="7600" u="none" strike="noStrike" cap="none" dirty="0">
              <a:solidFill>
                <a:srgbClr val="FFD966"/>
              </a:solidFill>
              <a:latin typeface="Arial" charset="0"/>
              <a:ea typeface="Arial" charset="0"/>
              <a:cs typeface="Arial" charset="0"/>
              <a:sym typeface="Cabin"/>
            </a:endParaRPr>
          </a:p>
        </p:txBody>
      </p:sp>
      <p:sp>
        <p:nvSpPr>
          <p:cNvPr id="330" name="Shape 330"/>
          <p:cNvSpPr txBox="1">
            <a:spLocks noGrp="1"/>
          </p:cNvSpPr>
          <p:nvPr>
            <p:ph type="body" idx="1"/>
          </p:nvPr>
        </p:nvSpPr>
        <p:spPr>
          <a:xfrm>
            <a:off x="1155700" y="2603501"/>
            <a:ext cx="13932000" cy="4401456"/>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Ένα </a:t>
            </a:r>
            <a:r>
              <a:rPr lang="el-GR" sz="3600" dirty="0">
                <a:solidFill>
                  <a:srgbClr val="FF7F00"/>
                </a:solidFill>
                <a:latin typeface="Arial" charset="0"/>
                <a:cs typeface="Arial" charset="0"/>
                <a:sym typeface="Cabin"/>
              </a:rPr>
              <a:t>όρισμα</a:t>
            </a:r>
            <a:r>
              <a:rPr lang="el-GR" sz="3600" u="none" strike="noStrike" cap="none" dirty="0">
                <a:solidFill>
                  <a:schemeClr val="lt1"/>
                </a:solidFill>
                <a:latin typeface="Arial" charset="0"/>
                <a:ea typeface="Arial" charset="0"/>
                <a:cs typeface="Arial" charset="0"/>
                <a:sym typeface="Cabin"/>
              </a:rPr>
              <a:t> είναι μια τιμή που περνάμε στη </a:t>
            </a:r>
            <a:r>
              <a:rPr lang="el-GR" sz="3600" dirty="0">
                <a:solidFill>
                  <a:srgbClr val="FF00FF"/>
                </a:solidFill>
                <a:latin typeface="Arial" charset="0"/>
                <a:cs typeface="Arial" charset="0"/>
                <a:sym typeface="Cabin"/>
              </a:rPr>
              <a:t>συνάρτηση</a:t>
            </a:r>
            <a:r>
              <a:rPr lang="el-GR" sz="3600" u="none" strike="noStrike" cap="none" dirty="0">
                <a:solidFill>
                  <a:schemeClr val="lt1"/>
                </a:solidFill>
                <a:latin typeface="Arial" charset="0"/>
                <a:ea typeface="Arial" charset="0"/>
                <a:cs typeface="Arial" charset="0"/>
                <a:sym typeface="Cabin"/>
              </a:rPr>
              <a:t> ως </a:t>
            </a:r>
            <a:r>
              <a:rPr lang="el-GR" sz="3600" dirty="0">
                <a:solidFill>
                  <a:srgbClr val="FF7F00"/>
                </a:solidFill>
                <a:latin typeface="Arial" charset="0"/>
                <a:cs typeface="Arial" charset="0"/>
                <a:sym typeface="Cabin"/>
              </a:rPr>
              <a:t>είσοδό</a:t>
            </a:r>
            <a:r>
              <a:rPr lang="el-GR" sz="3600" u="none" strike="noStrike" cap="none" dirty="0">
                <a:solidFill>
                  <a:schemeClr val="lt1"/>
                </a:solidFill>
                <a:latin typeface="Arial" charset="0"/>
                <a:ea typeface="Arial" charset="0"/>
                <a:cs typeface="Arial" charset="0"/>
                <a:sym typeface="Cabin"/>
              </a:rPr>
              <a:t> της όταν καλούμε τη συνάρτηση</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Χρησιμοποιούμε </a:t>
            </a:r>
            <a:r>
              <a:rPr lang="el-GR" sz="3600" dirty="0">
                <a:solidFill>
                  <a:srgbClr val="FF7F00"/>
                </a:solidFill>
                <a:latin typeface="Arial" charset="0"/>
                <a:cs typeface="Arial" charset="0"/>
                <a:sym typeface="Cabin"/>
              </a:rPr>
              <a:t>ορίσματα</a:t>
            </a:r>
            <a:r>
              <a:rPr lang="el-GR" sz="3600" u="none" strike="noStrike" cap="none" dirty="0">
                <a:solidFill>
                  <a:schemeClr val="lt1"/>
                </a:solidFill>
                <a:latin typeface="Arial" charset="0"/>
                <a:ea typeface="Arial" charset="0"/>
                <a:cs typeface="Arial" charset="0"/>
                <a:sym typeface="Cabin"/>
              </a:rPr>
              <a:t> για να μπορέσουμε να οδηγήσουμε τη </a:t>
            </a:r>
            <a:r>
              <a:rPr lang="el-GR" sz="3600" dirty="0">
                <a:solidFill>
                  <a:srgbClr val="FF00FF"/>
                </a:solidFill>
                <a:latin typeface="Arial" charset="0"/>
                <a:cs typeface="Arial" charset="0"/>
                <a:sym typeface="Cabin"/>
              </a:rPr>
              <a:t>συνάρτηση</a:t>
            </a:r>
            <a:r>
              <a:rPr lang="el-GR" sz="3600" u="none" strike="noStrike" cap="none" dirty="0">
                <a:solidFill>
                  <a:schemeClr val="lt1"/>
                </a:solidFill>
                <a:latin typeface="Arial" charset="0"/>
                <a:ea typeface="Arial" charset="0"/>
                <a:cs typeface="Arial" charset="0"/>
                <a:sym typeface="Cabin"/>
              </a:rPr>
              <a:t> να κάνει διαφορετικά είδη εργασίας σε </a:t>
            </a:r>
            <a:r>
              <a:rPr lang="el-GR" sz="3600" dirty="0">
                <a:solidFill>
                  <a:srgbClr val="FF7F00"/>
                </a:solidFill>
                <a:latin typeface="Arial" charset="0"/>
                <a:cs typeface="Arial" charset="0"/>
                <a:sym typeface="Cabin"/>
              </a:rPr>
              <a:t>διαφορετικές</a:t>
            </a:r>
            <a:r>
              <a:rPr lang="el-GR" sz="3600" u="none" strike="noStrike" cap="none" dirty="0">
                <a:solidFill>
                  <a:schemeClr val="lt1"/>
                </a:solidFill>
                <a:latin typeface="Arial" charset="0"/>
                <a:ea typeface="Arial" charset="0"/>
                <a:cs typeface="Arial" charset="0"/>
                <a:sym typeface="Cabin"/>
              </a:rPr>
              <a:t> κλήσεις</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Τ</a:t>
            </a:r>
            <a:r>
              <a:rPr lang="el-GR" sz="3600" u="none" strike="noStrike" cap="none" dirty="0">
                <a:solidFill>
                  <a:schemeClr val="lt1"/>
                </a:solidFill>
                <a:latin typeface="Arial" charset="0"/>
                <a:ea typeface="Arial" charset="0"/>
                <a:cs typeface="Arial" charset="0"/>
                <a:sym typeface="Cabin"/>
              </a:rPr>
              <a:t>α </a:t>
            </a:r>
            <a:r>
              <a:rPr lang="el-GR" sz="3600" dirty="0">
                <a:solidFill>
                  <a:srgbClr val="FF7F00"/>
                </a:solidFill>
                <a:latin typeface="Arial" charset="0"/>
                <a:cs typeface="Arial" charset="0"/>
                <a:sym typeface="Cabin"/>
              </a:rPr>
              <a:t>ορίσματα</a:t>
            </a:r>
            <a:r>
              <a:rPr lang="el-GR" sz="3600" u="none" strike="noStrike" cap="none" dirty="0">
                <a:solidFill>
                  <a:schemeClr val="lt1"/>
                </a:solidFill>
                <a:latin typeface="Arial" charset="0"/>
                <a:ea typeface="Arial" charset="0"/>
                <a:cs typeface="Arial" charset="0"/>
                <a:sym typeface="Cabin"/>
              </a:rPr>
              <a:t> τοποθετούνται σε παρένθεση μετά το </a:t>
            </a:r>
            <a:r>
              <a:rPr lang="el-GR" sz="3600" dirty="0">
                <a:solidFill>
                  <a:srgbClr val="FF00FF"/>
                </a:solidFill>
                <a:latin typeface="Arial" charset="0"/>
                <a:cs typeface="Arial" charset="0"/>
                <a:sym typeface="Cabin"/>
              </a:rPr>
              <a:t>όνομα</a:t>
            </a:r>
            <a:r>
              <a:rPr lang="el-GR" sz="3600" u="none" strike="noStrike" cap="none" dirty="0">
                <a:solidFill>
                  <a:schemeClr val="lt1"/>
                </a:solidFill>
                <a:latin typeface="Arial" charset="0"/>
                <a:ea typeface="Arial" charset="0"/>
                <a:cs typeface="Arial" charset="0"/>
                <a:sym typeface="Cabin"/>
              </a:rPr>
              <a:t> της συνάρτησης</a:t>
            </a:r>
            <a:endParaRPr lang="en-US" sz="3600" u="none" strike="noStrike" cap="none" dirty="0">
              <a:solidFill>
                <a:schemeClr val="lt1"/>
              </a:solidFill>
              <a:latin typeface="Arial" charset="0"/>
              <a:ea typeface="Arial" charset="0"/>
              <a:cs typeface="Arial" charset="0"/>
              <a:sym typeface="Cabin"/>
            </a:endParaRPr>
          </a:p>
        </p:txBody>
      </p:sp>
      <p:sp>
        <p:nvSpPr>
          <p:cNvPr id="331" name="Shape 331"/>
          <p:cNvSpPr txBox="1"/>
          <p:nvPr/>
        </p:nvSpPr>
        <p:spPr>
          <a:xfrm>
            <a:off x="4635500" y="7306128"/>
            <a:ext cx="7580313" cy="812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900" u="none" strike="noStrike" cap="none" dirty="0">
                <a:solidFill>
                  <a:srgbClr val="00FF00"/>
                </a:solidFill>
                <a:latin typeface="Arial" charset="0"/>
                <a:ea typeface="Arial" charset="0"/>
                <a:cs typeface="Arial" charset="0"/>
                <a:sym typeface="Cabin"/>
              </a:rPr>
              <a:t>big</a:t>
            </a:r>
            <a:r>
              <a:rPr lang="en-US" sz="4900" u="none" strike="noStrike" cap="none" dirty="0">
                <a:solidFill>
                  <a:schemeClr val="lt1"/>
                </a:solidFill>
                <a:latin typeface="Arial" charset="0"/>
                <a:ea typeface="Arial" charset="0"/>
                <a:cs typeface="Arial" charset="0"/>
                <a:sym typeface="Cabin"/>
              </a:rPr>
              <a:t> = </a:t>
            </a:r>
            <a:r>
              <a:rPr lang="en-US" sz="4900" u="none" strike="noStrike" cap="none" dirty="0">
                <a:solidFill>
                  <a:srgbClr val="FF00FF"/>
                </a:solidFill>
                <a:latin typeface="Arial" charset="0"/>
                <a:ea typeface="Arial" charset="0"/>
                <a:cs typeface="Arial" charset="0"/>
                <a:sym typeface="Cabin"/>
              </a:rPr>
              <a:t>max</a:t>
            </a:r>
            <a:r>
              <a:rPr lang="en-US" sz="4900" u="none" strike="noStrike" cap="none" dirty="0">
                <a:solidFill>
                  <a:schemeClr val="lt1"/>
                </a:solidFill>
                <a:latin typeface="Arial" charset="0"/>
                <a:ea typeface="Arial" charset="0"/>
                <a:cs typeface="Arial" charset="0"/>
                <a:sym typeface="Cabin"/>
              </a:rPr>
              <a:t>(</a:t>
            </a:r>
            <a:r>
              <a:rPr lang="en-US" sz="4900" u="none" strike="noStrike" cap="none" dirty="0">
                <a:solidFill>
                  <a:srgbClr val="FF7F00"/>
                </a:solidFill>
                <a:latin typeface="Arial" charset="0"/>
                <a:ea typeface="Arial" charset="0"/>
                <a:cs typeface="Arial" charset="0"/>
                <a:sym typeface="Cabin"/>
              </a:rPr>
              <a:t>'Hello world'</a:t>
            </a:r>
            <a:r>
              <a:rPr lang="en-US" sz="4900" u="none" strike="noStrike" cap="none" dirty="0">
                <a:solidFill>
                  <a:schemeClr val="lt1"/>
                </a:solidFill>
                <a:latin typeface="Arial" charset="0"/>
                <a:ea typeface="Arial" charset="0"/>
                <a:cs typeface="Arial" charset="0"/>
                <a:sym typeface="Cabin"/>
              </a:rPr>
              <a:t>)</a:t>
            </a:r>
          </a:p>
        </p:txBody>
      </p:sp>
      <p:sp>
        <p:nvSpPr>
          <p:cNvPr id="332" name="Shape 332"/>
          <p:cNvSpPr txBox="1"/>
          <p:nvPr/>
        </p:nvSpPr>
        <p:spPr>
          <a:xfrm>
            <a:off x="11498261" y="8215083"/>
            <a:ext cx="244633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charset="0"/>
                <a:ea typeface="Arial" charset="0"/>
                <a:cs typeface="Arial" charset="0"/>
                <a:sym typeface="Cabin"/>
              </a:rPr>
              <a:t>Όρισμα</a:t>
            </a:r>
            <a:endParaRPr lang="en-US" sz="3600" u="none" strike="noStrike" cap="none" dirty="0">
              <a:solidFill>
                <a:srgbClr val="FF7F00"/>
              </a:solidFill>
              <a:latin typeface="Arial" charset="0"/>
              <a:ea typeface="Arial" charset="0"/>
              <a:cs typeface="Arial" charset="0"/>
              <a:sym typeface="Cabin"/>
            </a:endParaRPr>
          </a:p>
        </p:txBody>
      </p:sp>
      <p:cxnSp>
        <p:nvCxnSpPr>
          <p:cNvPr id="333" name="Shape 333"/>
          <p:cNvCxnSpPr>
            <a:cxnSpLocks/>
            <a:endCxn id="332" idx="1"/>
          </p:cNvCxnSpPr>
          <p:nvPr/>
        </p:nvCxnSpPr>
        <p:spPr>
          <a:xfrm>
            <a:off x="10014325" y="8126028"/>
            <a:ext cx="1483936" cy="400205"/>
          </a:xfrm>
          <a:prstGeom prst="straightConnector1">
            <a:avLst/>
          </a:prstGeom>
          <a:noFill/>
          <a:ln w="76200" cap="rnd" cmpd="sng">
            <a:solidFill>
              <a:srgbClr val="FF7F00"/>
            </a:solidFill>
            <a:prstDash val="solid"/>
            <a:miter/>
            <a:headEnd type="stealth"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1155700" y="803564"/>
            <a:ext cx="13203767"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l-GR" sz="7600" u="none" strike="noStrike" cap="none" dirty="0">
                <a:solidFill>
                  <a:srgbClr val="FFD966"/>
                </a:solidFill>
                <a:latin typeface="Arial" charset="0"/>
                <a:ea typeface="Arial" charset="0"/>
                <a:cs typeface="Arial" charset="0"/>
                <a:sym typeface="Cabin"/>
              </a:rPr>
              <a:t>Παράμετροι</a:t>
            </a:r>
            <a:endParaRPr lang="en-US" sz="7600" u="none" strike="noStrike" cap="none" dirty="0">
              <a:solidFill>
                <a:srgbClr val="FFD966"/>
              </a:solidFill>
              <a:latin typeface="Arial" charset="0"/>
              <a:ea typeface="Arial" charset="0"/>
              <a:cs typeface="Arial" charset="0"/>
              <a:sym typeface="Cabin"/>
            </a:endParaRPr>
          </a:p>
        </p:txBody>
      </p:sp>
      <p:sp>
        <p:nvSpPr>
          <p:cNvPr id="339" name="Shape 339"/>
          <p:cNvSpPr txBox="1">
            <a:spLocks noGrp="1"/>
          </p:cNvSpPr>
          <p:nvPr>
            <p:ph type="body" idx="1"/>
          </p:nvPr>
        </p:nvSpPr>
        <p:spPr>
          <a:xfrm>
            <a:off x="1155700" y="2603500"/>
            <a:ext cx="6988175" cy="5609771"/>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endParaRPr sz="3600" dirty="0">
              <a:solidFill>
                <a:schemeClr val="lt1"/>
              </a:solidFill>
              <a:latin typeface="Arial" charset="0"/>
              <a:ea typeface="Arial" charset="0"/>
              <a:cs typeface="Arial" charset="0"/>
              <a:sym typeface="Cabin"/>
            </a:endParaRPr>
          </a:p>
          <a:p>
            <a:pPr marL="215900" indent="0">
              <a:lnSpc>
                <a:spcPct val="115000"/>
              </a:lnSpc>
              <a:spcBef>
                <a:spcPts val="0"/>
              </a:spcBef>
              <a:buSzPct val="171000"/>
              <a:buNone/>
            </a:pPr>
            <a:r>
              <a:rPr lang="el-GR" sz="3600" dirty="0">
                <a:solidFill>
                  <a:schemeClr val="lt1"/>
                </a:solidFill>
                <a:latin typeface="Arial" charset="0"/>
                <a:ea typeface="Arial" charset="0"/>
                <a:cs typeface="Arial" charset="0"/>
                <a:sym typeface="Cabin"/>
              </a:rPr>
              <a:t>Μια </a:t>
            </a:r>
            <a:r>
              <a:rPr lang="el-GR" sz="3600" dirty="0">
                <a:solidFill>
                  <a:srgbClr val="00FFFF"/>
                </a:solidFill>
                <a:latin typeface="Arial" charset="0"/>
                <a:cs typeface="Arial" charset="0"/>
                <a:sym typeface="Cabin"/>
              </a:rPr>
              <a:t>παράμετρος</a:t>
            </a:r>
            <a:r>
              <a:rPr lang="el-GR" sz="3600" dirty="0">
                <a:solidFill>
                  <a:schemeClr val="lt1"/>
                </a:solidFill>
                <a:latin typeface="Arial" charset="0"/>
                <a:ea typeface="Arial" charset="0"/>
                <a:cs typeface="Arial" charset="0"/>
                <a:sym typeface="Cabin"/>
              </a:rPr>
              <a:t> είναι μια μεταβλητή που χρησιμοποιούμε</a:t>
            </a:r>
            <a:r>
              <a:rPr lang="en-US" sz="3600" dirty="0">
                <a:solidFill>
                  <a:schemeClr val="lt1"/>
                </a:solidFill>
                <a:latin typeface="Arial" charset="0"/>
                <a:ea typeface="Arial" charset="0"/>
                <a:cs typeface="Arial" charset="0"/>
                <a:sym typeface="Cabin"/>
              </a:rPr>
              <a:t> </a:t>
            </a:r>
            <a:r>
              <a:rPr lang="el-GR" sz="3600" dirty="0">
                <a:solidFill>
                  <a:srgbClr val="FF00FF"/>
                </a:solidFill>
                <a:latin typeface="Arial" charset="0"/>
                <a:cs typeface="Arial" charset="0"/>
                <a:sym typeface="Cabin"/>
              </a:rPr>
              <a:t>μέσα</a:t>
            </a:r>
            <a:r>
              <a:rPr lang="el-GR" sz="3600" dirty="0">
                <a:solidFill>
                  <a:schemeClr val="lt1"/>
                </a:solidFill>
                <a:latin typeface="Arial" charset="0"/>
                <a:ea typeface="Arial" charset="0"/>
                <a:cs typeface="Arial" charset="0"/>
                <a:sym typeface="Cabin"/>
              </a:rPr>
              <a:t> στον </a:t>
            </a:r>
            <a:r>
              <a:rPr lang="el-GR" sz="3600" dirty="0">
                <a:solidFill>
                  <a:srgbClr val="FFFF00"/>
                </a:solidFill>
                <a:latin typeface="Arial" charset="0"/>
                <a:cs typeface="Arial" charset="0"/>
                <a:sym typeface="Cabin"/>
              </a:rPr>
              <a:t>ορισμό</a:t>
            </a:r>
            <a:r>
              <a:rPr lang="el-GR" sz="3600" dirty="0">
                <a:solidFill>
                  <a:schemeClr val="lt1"/>
                </a:solidFill>
                <a:latin typeface="Arial" charset="0"/>
                <a:ea typeface="Arial" charset="0"/>
                <a:cs typeface="Arial" charset="0"/>
                <a:sym typeface="Cabin"/>
              </a:rPr>
              <a:t> της </a:t>
            </a:r>
            <a:r>
              <a:rPr lang="el-GR" sz="3600" dirty="0">
                <a:solidFill>
                  <a:schemeClr val="accent1"/>
                </a:solidFill>
                <a:latin typeface="Arial" charset="0"/>
                <a:cs typeface="Arial" charset="0"/>
                <a:sym typeface="Cabin"/>
              </a:rPr>
              <a:t>συνάρτησης</a:t>
            </a:r>
            <a:r>
              <a:rPr lang="el-GR" sz="3600" dirty="0">
                <a:solidFill>
                  <a:schemeClr val="lt1"/>
                </a:solidFill>
                <a:latin typeface="Arial" charset="0"/>
                <a:ea typeface="Arial" charset="0"/>
                <a:cs typeface="Arial" charset="0"/>
                <a:sym typeface="Cabin"/>
              </a:rPr>
              <a:t>. Είναι ένα «ψευδώνυμο" που επιτρέπει στον κώδικα της συνάρτησης να έχει πρόσβαση στα </a:t>
            </a:r>
            <a:r>
              <a:rPr lang="el-GR" sz="3600" dirty="0">
                <a:solidFill>
                  <a:srgbClr val="FF7F00"/>
                </a:solidFill>
                <a:latin typeface="Arial" charset="0"/>
                <a:cs typeface="Arial" charset="0"/>
                <a:sym typeface="Cabin"/>
              </a:rPr>
              <a:t>ορίσματα</a:t>
            </a:r>
            <a:r>
              <a:rPr lang="el-GR" sz="3600" dirty="0">
                <a:solidFill>
                  <a:schemeClr val="lt1"/>
                </a:solidFill>
                <a:latin typeface="Arial" charset="0"/>
                <a:ea typeface="Arial" charset="0"/>
                <a:cs typeface="Arial" charset="0"/>
                <a:sym typeface="Cabin"/>
              </a:rPr>
              <a:t> κατά την κλήση της </a:t>
            </a:r>
            <a:r>
              <a:rPr lang="el-GR" sz="3600" dirty="0">
                <a:solidFill>
                  <a:schemeClr val="accent1"/>
                </a:solidFill>
                <a:latin typeface="Arial" charset="0"/>
                <a:cs typeface="Arial" charset="0"/>
                <a:sym typeface="Cabin"/>
              </a:rPr>
              <a:t>συνάρτησης</a:t>
            </a:r>
            <a:r>
              <a:rPr lang="en-US" sz="3600" dirty="0">
                <a:solidFill>
                  <a:schemeClr val="lt1"/>
                </a:solidFill>
                <a:latin typeface="Arial" charset="0"/>
                <a:ea typeface="Arial" charset="0"/>
                <a:cs typeface="Arial" charset="0"/>
                <a:sym typeface="Cabin"/>
              </a:rPr>
              <a:t>.</a:t>
            </a:r>
          </a:p>
          <a:p>
            <a:pPr marL="0" marR="0" lvl="0" indent="0" algn="l" rtl="0">
              <a:lnSpc>
                <a:spcPct val="100000"/>
              </a:lnSpc>
              <a:spcBef>
                <a:spcPts val="0"/>
              </a:spcBef>
              <a:spcAft>
                <a:spcPts val="0"/>
              </a:spcAft>
              <a:buNone/>
            </a:pPr>
            <a:endParaRPr sz="3600" dirty="0">
              <a:solidFill>
                <a:schemeClr val="lt1"/>
              </a:solidFill>
              <a:latin typeface="Arial" charset="0"/>
              <a:ea typeface="Arial" charset="0"/>
              <a:cs typeface="Arial" charset="0"/>
              <a:sym typeface="Cabin"/>
            </a:endParaRPr>
          </a:p>
        </p:txBody>
      </p:sp>
      <p:sp>
        <p:nvSpPr>
          <p:cNvPr id="340" name="Shape 340"/>
          <p:cNvSpPr txBox="1"/>
          <p:nvPr/>
        </p:nvSpPr>
        <p:spPr>
          <a:xfrm>
            <a:off x="9867323" y="2188908"/>
            <a:ext cx="5713800" cy="6648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def</a:t>
            </a: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rgbClr val="00FF00"/>
                </a:solidFill>
                <a:latin typeface="Courier"/>
                <a:ea typeface="Courier"/>
                <a:cs typeface="Courier"/>
                <a:sym typeface="Courier New"/>
              </a:rPr>
              <a:t>χαιρετισμός</a:t>
            </a:r>
            <a:r>
              <a:rPr lang="en-US" sz="2600" i="0" u="none" strike="noStrike" cap="none" dirty="0">
                <a:solidFill>
                  <a:schemeClr val="lt1"/>
                </a:solidFill>
                <a:latin typeface="Courier"/>
                <a:ea typeface="Courier"/>
                <a:cs typeface="Courier"/>
                <a:sym typeface="Courier New"/>
              </a:rPr>
              <a:t>(</a:t>
            </a:r>
            <a:r>
              <a:rPr lang="el-GR" sz="2600" i="0" u="none" strike="noStrike" cap="none" dirty="0">
                <a:solidFill>
                  <a:srgbClr val="00FFFF"/>
                </a:solidFill>
                <a:latin typeface="Courier"/>
                <a:ea typeface="Courier"/>
                <a:cs typeface="Courier"/>
                <a:sym typeface="Courier New"/>
              </a:rPr>
              <a:t>γλώσσα</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if</a:t>
            </a: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rgbClr val="00FFFF"/>
                </a:solidFill>
                <a:latin typeface="Courier"/>
                <a:ea typeface="Courier"/>
                <a:cs typeface="Courier"/>
                <a:sym typeface="Courier New"/>
              </a:rPr>
              <a:t>γλώσσα</a:t>
            </a:r>
            <a:r>
              <a:rPr lang="en-US" sz="2600" i="0" u="none" strike="noStrike" cap="none" dirty="0">
                <a:solidFill>
                  <a:schemeClr val="lt1"/>
                </a:solidFill>
                <a:latin typeface="Courier"/>
                <a:ea typeface="Courier"/>
                <a:cs typeface="Courier"/>
                <a:sym typeface="Courier New"/>
              </a:rPr>
              <a:t> == 'es':</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a:t>
            </a:r>
            <a:r>
              <a:rPr lang="en-US" sz="2600" i="0" u="none" strike="noStrike" cap="none" dirty="0" err="1">
                <a:solidFill>
                  <a:schemeClr val="lt1"/>
                </a:solidFill>
                <a:latin typeface="Courier"/>
                <a:ea typeface="Courier"/>
                <a:cs typeface="Courier"/>
                <a:sym typeface="Courier New"/>
              </a:rPr>
              <a:t>Hola</a:t>
            </a:r>
            <a:r>
              <a:rPr lang="en-US" sz="26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rgbClr val="FFFF00"/>
                </a:solidFill>
                <a:latin typeface="Courier"/>
                <a:ea typeface="Courier"/>
                <a:cs typeface="Courier"/>
                <a:sym typeface="Courier New"/>
              </a:rPr>
              <a:t>elif</a:t>
            </a: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rgbClr val="00FFFF"/>
                </a:solidFill>
                <a:latin typeface="Courier"/>
                <a:ea typeface="Courier"/>
                <a:cs typeface="Courier"/>
                <a:sym typeface="Courier New"/>
              </a:rPr>
              <a:t>γλώσσα</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chemeClr val="lt1"/>
                </a:solidFill>
                <a:latin typeface="Courier"/>
                <a:ea typeface="Courier"/>
                <a:cs typeface="Courier"/>
                <a:sym typeface="Courier New"/>
              </a:rPr>
              <a:t>fr</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'Bonjour</a:t>
            </a:r>
            <a:r>
              <a:rPr lang="en-US" sz="26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else:</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   print</a:t>
            </a:r>
            <a:r>
              <a:rPr lang="en-US" sz="2600" dirty="0">
                <a:solidFill>
                  <a:schemeClr val="lt1"/>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'Hello</a:t>
            </a:r>
            <a:r>
              <a:rPr lang="en-US" sz="26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l-GR" sz="2600" i="0" u="none" strike="noStrike" cap="none" dirty="0">
                <a:solidFill>
                  <a:srgbClr val="00FF00"/>
                </a:solidFill>
                <a:latin typeface="Courier"/>
                <a:ea typeface="Courier"/>
                <a:cs typeface="Courier"/>
                <a:sym typeface="Courier New"/>
              </a:rPr>
              <a:t>χαιρετισμός</a:t>
            </a:r>
            <a:r>
              <a:rPr lang="en-US" sz="2600" i="0" u="none" strike="noStrike" cap="none" dirty="0">
                <a:solidFill>
                  <a:schemeClr val="lt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t>
            </a:r>
            <a:r>
              <a:rPr lang="en-US" sz="2600" i="0" u="none" strike="noStrike" cap="none" dirty="0" err="1">
                <a:solidFill>
                  <a:srgbClr val="FF7F00"/>
                </a:solidFill>
                <a:latin typeface="Courier"/>
                <a:ea typeface="Courier"/>
                <a:cs typeface="Courier"/>
                <a:sym typeface="Courier New"/>
              </a:rPr>
              <a:t>en</a:t>
            </a:r>
            <a:r>
              <a:rPr lang="en-US" sz="2600" i="0" u="none" strike="noStrike" cap="none" dirty="0">
                <a:solidFill>
                  <a:srgbClr val="FF7F00"/>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Hello</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l-GR" sz="2600" i="0" u="none" strike="noStrike" cap="none" dirty="0">
                <a:solidFill>
                  <a:srgbClr val="00FF00"/>
                </a:solidFill>
                <a:latin typeface="Courier"/>
                <a:ea typeface="Courier"/>
                <a:cs typeface="Courier"/>
                <a:sym typeface="Courier New"/>
              </a:rPr>
              <a:t>χαιρετισμός</a:t>
            </a:r>
            <a:r>
              <a:rPr lang="en-US" sz="2600" i="0" u="none" strike="noStrike" cap="none" dirty="0">
                <a:solidFill>
                  <a:schemeClr val="lt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'es'</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err="1">
                <a:solidFill>
                  <a:schemeClr val="lt1"/>
                </a:solidFill>
                <a:latin typeface="Courier"/>
                <a:ea typeface="Courier"/>
                <a:cs typeface="Courier"/>
                <a:sym typeface="Courier New"/>
              </a:rPr>
              <a:t>Hola</a:t>
            </a:r>
            <a:endParaRPr lang="en-US" sz="26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l-GR" sz="2600" i="0" u="none" strike="noStrike" cap="none" dirty="0">
                <a:solidFill>
                  <a:srgbClr val="00FF00"/>
                </a:solidFill>
                <a:latin typeface="Courier"/>
                <a:ea typeface="Courier"/>
                <a:cs typeface="Courier"/>
                <a:sym typeface="Courier New"/>
              </a:rPr>
              <a:t>χαιρετισμός</a:t>
            </a:r>
            <a:r>
              <a:rPr lang="en-US" sz="2600" i="0" u="none" strike="noStrike" cap="none" dirty="0">
                <a:solidFill>
                  <a:schemeClr val="lt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t>
            </a:r>
            <a:r>
              <a:rPr lang="en-US" sz="2600" i="0" u="none" strike="noStrike" cap="none" dirty="0" err="1">
                <a:solidFill>
                  <a:srgbClr val="FF7F00"/>
                </a:solidFill>
                <a:latin typeface="Courier"/>
                <a:ea typeface="Courier"/>
                <a:cs typeface="Courier"/>
                <a:sym typeface="Courier New"/>
              </a:rPr>
              <a:t>fr</a:t>
            </a:r>
            <a:r>
              <a:rPr lang="en-US" sz="2600" i="0" u="none" strike="noStrike" cap="none" dirty="0">
                <a:solidFill>
                  <a:srgbClr val="FF7F00"/>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Bonjour</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Επιστροφή Τιμών</a:t>
            </a:r>
            <a:endParaRPr lang="en-US" sz="7600" u="none" strike="noStrike" cap="none" dirty="0">
              <a:solidFill>
                <a:srgbClr val="FFD966"/>
              </a:solidFill>
              <a:latin typeface="Arial" charset="0"/>
              <a:ea typeface="Arial" charset="0"/>
              <a:cs typeface="Arial" charset="0"/>
              <a:sym typeface="Cabin"/>
            </a:endParaRPr>
          </a:p>
        </p:txBody>
      </p:sp>
      <p:sp>
        <p:nvSpPr>
          <p:cNvPr id="346" name="Shape 346"/>
          <p:cNvSpPr txBox="1">
            <a:spLocks noGrp="1"/>
          </p:cNvSpPr>
          <p:nvPr>
            <p:ph type="body" idx="1"/>
          </p:nvPr>
        </p:nvSpPr>
        <p:spPr>
          <a:xfrm>
            <a:off x="1155700" y="2603501"/>
            <a:ext cx="13932000" cy="225425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l-GR" sz="3600" u="none" strike="noStrike" cap="none" dirty="0">
                <a:solidFill>
                  <a:schemeClr val="lt1"/>
                </a:solidFill>
                <a:latin typeface="Arial" charset="0"/>
                <a:ea typeface="Arial" charset="0"/>
                <a:cs typeface="Arial" charset="0"/>
                <a:sym typeface="Cabin"/>
              </a:rPr>
              <a:t>Συχνά μια συνάρτηση δέχεται τα ορίσματά της, κάνει κάποιους υπολογισμούς και </a:t>
            </a:r>
            <a:r>
              <a:rPr lang="el-GR" sz="3600" dirty="0">
                <a:solidFill>
                  <a:srgbClr val="FF7F00"/>
                </a:solidFill>
                <a:latin typeface="Arial" charset="0"/>
                <a:cs typeface="Arial" charset="0"/>
                <a:sym typeface="Cabin"/>
              </a:rPr>
              <a:t>επιστρέφει</a:t>
            </a:r>
            <a:r>
              <a:rPr lang="el-GR" sz="3600" u="none" strike="noStrike" cap="none" dirty="0">
                <a:solidFill>
                  <a:schemeClr val="lt1"/>
                </a:solidFill>
                <a:latin typeface="Arial" charset="0"/>
                <a:ea typeface="Arial" charset="0"/>
                <a:cs typeface="Arial" charset="0"/>
                <a:sym typeface="Cabin"/>
              </a:rPr>
              <a:t> μια τιμή που θα χρησιμοποιηθεί ως τιμή της καλούμενης συνάρτησης στην </a:t>
            </a:r>
            <a:r>
              <a:rPr lang="el-GR" sz="3600" dirty="0">
                <a:solidFill>
                  <a:srgbClr val="FF00FF"/>
                </a:solidFill>
                <a:latin typeface="Arial" charset="0"/>
                <a:cs typeface="Arial" charset="0"/>
                <a:sym typeface="Cabin"/>
              </a:rPr>
              <a:t>έκφραση</a:t>
            </a:r>
            <a:r>
              <a:rPr lang="el-GR" sz="3600" u="none" strike="noStrike" cap="none" dirty="0">
                <a:solidFill>
                  <a:schemeClr val="lt1"/>
                </a:solidFill>
                <a:latin typeface="Arial" charset="0"/>
                <a:ea typeface="Arial" charset="0"/>
                <a:cs typeface="Arial" charset="0"/>
                <a:sym typeface="Cabin"/>
              </a:rPr>
              <a:t> </a:t>
            </a:r>
            <a:r>
              <a:rPr lang="el-GR" sz="3600" dirty="0">
                <a:solidFill>
                  <a:srgbClr val="FF00FF"/>
                </a:solidFill>
                <a:latin typeface="Arial" charset="0"/>
                <a:cs typeface="Arial" charset="0"/>
                <a:sym typeface="Cabin"/>
              </a:rPr>
              <a:t>κλήσης</a:t>
            </a:r>
            <a:r>
              <a:rPr lang="el-GR" sz="3600" u="none" strike="noStrike" cap="none" dirty="0">
                <a:solidFill>
                  <a:schemeClr val="lt1"/>
                </a:solidFill>
                <a:latin typeface="Arial" charset="0"/>
                <a:ea typeface="Arial" charset="0"/>
                <a:cs typeface="Arial" charset="0"/>
                <a:sym typeface="Cabin"/>
              </a:rPr>
              <a:t>. Για αυτό χρησιμοποιείται η λέξη - κλειδί </a:t>
            </a:r>
            <a:r>
              <a:rPr lang="en-US" sz="3600" u="none" strike="noStrike" cap="none" dirty="0">
                <a:solidFill>
                  <a:srgbClr val="FF7F00"/>
                </a:solidFill>
                <a:latin typeface="Arial" charset="0"/>
                <a:ea typeface="Arial" charset="0"/>
                <a:cs typeface="Arial" charset="0"/>
                <a:sym typeface="Cabin"/>
              </a:rPr>
              <a:t>return</a:t>
            </a:r>
            <a:r>
              <a:rPr lang="el-GR" sz="3600" u="none" strike="noStrike" cap="none" dirty="0">
                <a:solidFill>
                  <a:schemeClr val="lt1"/>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 </a:t>
            </a:r>
          </a:p>
        </p:txBody>
      </p:sp>
      <p:sp>
        <p:nvSpPr>
          <p:cNvPr id="347" name="Shape 347"/>
          <p:cNvSpPr txBox="1"/>
          <p:nvPr/>
        </p:nvSpPr>
        <p:spPr>
          <a:xfrm>
            <a:off x="2911989" y="5370512"/>
            <a:ext cx="7570954" cy="2832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ourier New"/>
              <a:buNone/>
            </a:pPr>
            <a:r>
              <a:rPr lang="en-US" sz="3200" i="0" u="none" strike="noStrike" cap="none" dirty="0">
                <a:solidFill>
                  <a:srgbClr val="FFFF00"/>
                </a:solidFill>
                <a:latin typeface="Courier"/>
                <a:ea typeface="Courier"/>
                <a:cs typeface="Courier"/>
                <a:sym typeface="Courier New"/>
              </a:rPr>
              <a:t>def </a:t>
            </a:r>
            <a:r>
              <a:rPr lang="el-GR" sz="3200" i="0" u="none" strike="noStrike" cap="none" dirty="0">
                <a:solidFill>
                  <a:srgbClr val="00FF00"/>
                </a:solidFill>
                <a:latin typeface="Courier"/>
                <a:ea typeface="Courier"/>
                <a:cs typeface="Courier"/>
                <a:sym typeface="Courier New"/>
              </a:rPr>
              <a:t>χαιρετισμός</a:t>
            </a:r>
            <a:r>
              <a:rPr lang="en-US" sz="32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200" i="0" u="none" strike="noStrike" cap="none" dirty="0">
                <a:solidFill>
                  <a:srgbClr val="FFFF00"/>
                </a:solidFill>
                <a:latin typeface="Courier"/>
                <a:ea typeface="Courier"/>
                <a:cs typeface="Courier"/>
                <a:sym typeface="Courier New"/>
              </a:rPr>
              <a:t>    </a:t>
            </a:r>
            <a:r>
              <a:rPr lang="en-US" sz="3200" i="0" u="none" strike="noStrike" cap="none" dirty="0">
                <a:solidFill>
                  <a:srgbClr val="FF7F00"/>
                </a:solidFill>
                <a:latin typeface="Courier"/>
                <a:ea typeface="Courier"/>
                <a:cs typeface="Courier"/>
                <a:sym typeface="Courier New"/>
              </a:rPr>
              <a:t>return</a:t>
            </a:r>
            <a:r>
              <a:rPr lang="en-US" sz="3200" i="0" u="none" strike="noStrike" cap="none" dirty="0">
                <a:solidFill>
                  <a:srgbClr val="FFFF00"/>
                </a:solidFill>
                <a:latin typeface="Courier"/>
                <a:ea typeface="Courier"/>
                <a:cs typeface="Courier"/>
                <a:sym typeface="Courier New"/>
              </a:rPr>
              <a:t> </a:t>
            </a:r>
            <a:r>
              <a:rPr lang="en-US" sz="3200" dirty="0">
                <a:solidFill>
                  <a:srgbClr val="FFFF00"/>
                </a:solidFill>
                <a:latin typeface="Courier"/>
                <a:ea typeface="Courier"/>
                <a:cs typeface="Courier"/>
                <a:sym typeface="Courier New"/>
              </a:rPr>
              <a:t>"</a:t>
            </a:r>
            <a:r>
              <a:rPr lang="el-GR" sz="3200" i="0" u="none" strike="noStrike" cap="none" dirty="0">
                <a:solidFill>
                  <a:srgbClr val="FFFF00"/>
                </a:solidFill>
                <a:latin typeface="Courier"/>
                <a:ea typeface="Courier"/>
                <a:cs typeface="Courier"/>
                <a:sym typeface="Courier New"/>
              </a:rPr>
              <a:t>Γειά σου</a:t>
            </a:r>
            <a:r>
              <a:rPr lang="en-US" sz="3200" dirty="0">
                <a:solidFill>
                  <a:srgbClr val="FFFF00"/>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200" b="1"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200" i="0" u="none" strike="noStrike" cap="none" dirty="0">
                <a:solidFill>
                  <a:srgbClr val="FFFF00"/>
                </a:solidFill>
                <a:latin typeface="Courier"/>
                <a:ea typeface="Courier"/>
                <a:cs typeface="Courier"/>
                <a:sym typeface="Courier New"/>
              </a:rPr>
              <a:t>print(</a:t>
            </a:r>
            <a:r>
              <a:rPr lang="el-GR" sz="3200" i="0" u="none" strike="noStrike" cap="none" dirty="0">
                <a:solidFill>
                  <a:srgbClr val="FF00FF"/>
                </a:solidFill>
                <a:latin typeface="Courier"/>
                <a:ea typeface="Courier"/>
                <a:cs typeface="Courier"/>
                <a:sym typeface="Courier New"/>
              </a:rPr>
              <a:t>χαιρετισμός</a:t>
            </a:r>
            <a:r>
              <a:rPr lang="en-US" sz="3200" i="0" u="none" strike="noStrike" cap="none" dirty="0">
                <a:solidFill>
                  <a:srgbClr val="FF00FF"/>
                </a:solidFill>
                <a:latin typeface="Courier"/>
                <a:ea typeface="Courier"/>
                <a:cs typeface="Courier"/>
                <a:sym typeface="Courier New"/>
              </a:rPr>
              <a:t>()</a:t>
            </a:r>
            <a:r>
              <a:rPr lang="en-US" sz="3200" i="0" u="none" strike="noStrike" cap="none" dirty="0">
                <a:solidFill>
                  <a:srgbClr val="FFFF00"/>
                </a:solidFill>
                <a:latin typeface="Courier"/>
                <a:ea typeface="Courier"/>
                <a:cs typeface="Courier"/>
                <a:sym typeface="Courier New"/>
              </a:rPr>
              <a:t>, </a:t>
            </a:r>
            <a:r>
              <a:rPr lang="en-US" sz="3200" dirty="0">
                <a:solidFill>
                  <a:srgbClr val="FFFF00"/>
                </a:solidFill>
                <a:latin typeface="Courier"/>
                <a:ea typeface="Courier"/>
                <a:cs typeface="Courier"/>
                <a:sym typeface="Courier New"/>
              </a:rPr>
              <a:t>"</a:t>
            </a:r>
            <a:r>
              <a:rPr lang="el-GR" sz="3200" i="0" u="none" strike="noStrike" cap="none" dirty="0">
                <a:solidFill>
                  <a:srgbClr val="FFFF00"/>
                </a:solidFill>
                <a:latin typeface="Courier"/>
                <a:ea typeface="Courier"/>
                <a:cs typeface="Courier"/>
                <a:sym typeface="Courier New"/>
              </a:rPr>
              <a:t>Κώστα</a:t>
            </a:r>
            <a:r>
              <a:rPr lang="en-US" sz="32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200" i="0" u="none" strike="noStrike" cap="none" dirty="0">
                <a:solidFill>
                  <a:srgbClr val="FFFF00"/>
                </a:solidFill>
                <a:latin typeface="Courier"/>
                <a:ea typeface="Courier"/>
                <a:cs typeface="Courier"/>
                <a:sym typeface="Courier New"/>
              </a:rPr>
              <a:t>print(</a:t>
            </a:r>
            <a:r>
              <a:rPr lang="el-GR" sz="3200" i="0" u="none" strike="noStrike" cap="none" dirty="0">
                <a:solidFill>
                  <a:srgbClr val="FF00FF"/>
                </a:solidFill>
                <a:latin typeface="Courier"/>
                <a:ea typeface="Courier"/>
                <a:cs typeface="Courier"/>
                <a:sym typeface="Courier New"/>
              </a:rPr>
              <a:t>χαιρετισμός</a:t>
            </a:r>
            <a:r>
              <a:rPr lang="en-US" sz="3200" i="0" u="none" strike="noStrike" cap="none" dirty="0">
                <a:solidFill>
                  <a:srgbClr val="FF00FF"/>
                </a:solidFill>
                <a:latin typeface="Courier"/>
                <a:ea typeface="Courier"/>
                <a:cs typeface="Courier"/>
                <a:sym typeface="Courier New"/>
              </a:rPr>
              <a:t>()</a:t>
            </a:r>
            <a:r>
              <a:rPr lang="en-US" sz="3200" i="0" u="none" strike="noStrike" cap="none" dirty="0">
                <a:solidFill>
                  <a:srgbClr val="FFFF00"/>
                </a:solidFill>
                <a:latin typeface="Courier"/>
                <a:ea typeface="Courier"/>
                <a:cs typeface="Courier"/>
                <a:sym typeface="Courier New"/>
              </a:rPr>
              <a:t>, </a:t>
            </a:r>
            <a:r>
              <a:rPr lang="en-US" sz="3200" dirty="0">
                <a:solidFill>
                  <a:srgbClr val="FFFF00"/>
                </a:solidFill>
                <a:latin typeface="Courier"/>
                <a:ea typeface="Courier"/>
                <a:cs typeface="Courier"/>
                <a:sym typeface="Courier New"/>
              </a:rPr>
              <a:t>"</a:t>
            </a:r>
            <a:r>
              <a:rPr lang="el-GR" sz="3200" i="0" u="none" strike="noStrike" cap="none" dirty="0">
                <a:solidFill>
                  <a:srgbClr val="FFFF00"/>
                </a:solidFill>
                <a:latin typeface="Courier"/>
                <a:ea typeface="Courier"/>
                <a:cs typeface="Courier"/>
                <a:sym typeface="Courier New"/>
              </a:rPr>
              <a:t>Έλη</a:t>
            </a:r>
            <a:r>
              <a:rPr lang="en-US" sz="3200" i="0" u="none" strike="noStrike" cap="none" dirty="0">
                <a:solidFill>
                  <a:srgbClr val="FFFF00"/>
                </a:solidFill>
                <a:latin typeface="Courier"/>
                <a:ea typeface="Courier"/>
                <a:cs typeface="Courier"/>
                <a:sym typeface="Courier New"/>
              </a:rPr>
              <a:t>")</a:t>
            </a:r>
          </a:p>
        </p:txBody>
      </p:sp>
      <p:sp>
        <p:nvSpPr>
          <p:cNvPr id="348" name="Shape 348"/>
          <p:cNvSpPr txBox="1"/>
          <p:nvPr/>
        </p:nvSpPr>
        <p:spPr>
          <a:xfrm>
            <a:off x="10894613" y="5947162"/>
            <a:ext cx="4000500" cy="1193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l-GR" sz="3600" i="0" u="none" strike="noStrike" cap="none" dirty="0">
                <a:solidFill>
                  <a:srgbClr val="00FF00"/>
                </a:solidFill>
                <a:latin typeface="Courier"/>
                <a:ea typeface="Courier"/>
                <a:cs typeface="Courier"/>
                <a:sym typeface="Courier New"/>
              </a:rPr>
              <a:t>Γειά σου</a:t>
            </a:r>
            <a:r>
              <a:rPr lang="en-US" sz="3600" i="0" u="none" strike="noStrike" cap="none" dirty="0">
                <a:solidFill>
                  <a:srgbClr val="00FF00"/>
                </a:solidFill>
                <a:latin typeface="Courier"/>
                <a:ea typeface="Courier"/>
                <a:cs typeface="Courier"/>
                <a:sym typeface="Courier New"/>
              </a:rPr>
              <a:t> </a:t>
            </a:r>
            <a:r>
              <a:rPr lang="el-GR" sz="3600" i="0" u="none" strike="noStrike" cap="none" dirty="0">
                <a:solidFill>
                  <a:srgbClr val="00FF00"/>
                </a:solidFill>
                <a:latin typeface="Courier"/>
                <a:ea typeface="Courier"/>
                <a:cs typeface="Courier"/>
                <a:sym typeface="Courier New"/>
              </a:rPr>
              <a:t>Κώστα</a:t>
            </a:r>
            <a:endParaRPr lang="en-US" sz="36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ourier New"/>
              <a:buNone/>
            </a:pPr>
            <a:r>
              <a:rPr lang="el-GR" sz="3600" i="0" u="none" strike="noStrike" cap="none" dirty="0">
                <a:solidFill>
                  <a:srgbClr val="00FF00"/>
                </a:solidFill>
                <a:latin typeface="Courier"/>
                <a:ea typeface="Courier"/>
                <a:cs typeface="Courier"/>
                <a:sym typeface="Courier New"/>
              </a:rPr>
              <a:t>Γειά σου</a:t>
            </a:r>
            <a:r>
              <a:rPr lang="en-US" sz="3600" i="0" u="none" strike="noStrike" cap="none" dirty="0">
                <a:solidFill>
                  <a:srgbClr val="00FF00"/>
                </a:solidFill>
                <a:latin typeface="Courier"/>
                <a:ea typeface="Courier"/>
                <a:cs typeface="Courier"/>
                <a:sym typeface="Courier New"/>
              </a:rPr>
              <a:t> </a:t>
            </a:r>
            <a:r>
              <a:rPr lang="el-GR" sz="3600" i="0" u="none" strike="noStrike" cap="none" dirty="0">
                <a:solidFill>
                  <a:srgbClr val="00FF00"/>
                </a:solidFill>
                <a:latin typeface="Courier"/>
                <a:ea typeface="Courier"/>
                <a:cs typeface="Courier"/>
                <a:sym typeface="Courier New"/>
              </a:rPr>
              <a:t>Έλη</a:t>
            </a:r>
            <a:endParaRPr lang="en-US" sz="3600" i="0" u="none" strike="noStrike" cap="none" dirty="0">
              <a:solidFill>
                <a:srgbClr val="00FF00"/>
              </a:solidFill>
              <a:latin typeface="Courier"/>
              <a:ea typeface="Courier"/>
              <a:cs typeface="Courier"/>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txBox="1">
            <a:spLocks noGrp="1"/>
          </p:cNvSpPr>
          <p:nvPr>
            <p:ph type="title"/>
          </p:nvPr>
        </p:nvSpPr>
        <p:spPr>
          <a:xfrm>
            <a:off x="1155700" y="803564"/>
            <a:ext cx="13542433"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Επιστροφή Τιμών</a:t>
            </a:r>
            <a:endParaRPr lang="en-US" sz="7600" u="none" strike="noStrike" cap="none" dirty="0">
              <a:solidFill>
                <a:srgbClr val="FFD966"/>
              </a:solidFill>
              <a:latin typeface="Arial" charset="0"/>
              <a:ea typeface="Arial" charset="0"/>
              <a:cs typeface="Arial" charset="0"/>
              <a:sym typeface="Cabin"/>
            </a:endParaRPr>
          </a:p>
        </p:txBody>
      </p:sp>
      <p:sp>
        <p:nvSpPr>
          <p:cNvPr id="354" name="Shape 354"/>
          <p:cNvSpPr txBox="1">
            <a:spLocks noGrp="1"/>
          </p:cNvSpPr>
          <p:nvPr>
            <p:ph type="body" idx="1"/>
          </p:nvPr>
        </p:nvSpPr>
        <p:spPr>
          <a:xfrm>
            <a:off x="1155700" y="2603500"/>
            <a:ext cx="6616700"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Μια «</a:t>
            </a:r>
            <a:r>
              <a:rPr lang="el-GR" sz="3600" u="none" strike="noStrike" cap="none" dirty="0">
                <a:solidFill>
                  <a:schemeClr val="bg1">
                    <a:lumMod val="95000"/>
                  </a:schemeClr>
                </a:solidFill>
                <a:latin typeface="Arial" charset="0"/>
                <a:ea typeface="Arial" charset="0"/>
                <a:cs typeface="Arial" charset="0"/>
                <a:sym typeface="Cabin"/>
              </a:rPr>
              <a:t>καρποφόρα</a:t>
            </a:r>
            <a:r>
              <a:rPr lang="el-GR" sz="3600" u="none" strike="noStrike" cap="none" dirty="0">
                <a:solidFill>
                  <a:schemeClr val="lt1"/>
                </a:solidFill>
                <a:latin typeface="Arial" charset="0"/>
                <a:ea typeface="Arial" charset="0"/>
                <a:cs typeface="Arial" charset="0"/>
                <a:sym typeface="Cabin"/>
              </a:rPr>
              <a:t>» </a:t>
            </a:r>
            <a:r>
              <a:rPr lang="el-GR" sz="3600" dirty="0">
                <a:solidFill>
                  <a:srgbClr val="00FF00"/>
                </a:solidFill>
                <a:latin typeface="Arial" charset="0"/>
                <a:cs typeface="Arial" charset="0"/>
                <a:sym typeface="Cabin"/>
              </a:rPr>
              <a:t>συνάρτηση</a:t>
            </a:r>
            <a:r>
              <a:rPr lang="el-GR" sz="3600" u="none" strike="noStrike" cap="none" dirty="0">
                <a:solidFill>
                  <a:schemeClr val="lt1"/>
                </a:solidFill>
                <a:latin typeface="Arial" charset="0"/>
                <a:ea typeface="Arial" charset="0"/>
                <a:cs typeface="Arial" charset="0"/>
                <a:sym typeface="Cabin"/>
              </a:rPr>
              <a:t> είναι αυτή που παράγει ένα </a:t>
            </a:r>
            <a:r>
              <a:rPr lang="el-GR" sz="3600" dirty="0">
                <a:solidFill>
                  <a:srgbClr val="FF00FF"/>
                </a:solidFill>
                <a:latin typeface="Arial" charset="0"/>
                <a:cs typeface="Arial" charset="0"/>
                <a:sym typeface="Cabin"/>
              </a:rPr>
              <a:t>αποτέλεσμα</a:t>
            </a:r>
            <a:r>
              <a:rPr lang="el-GR" sz="3600" u="none" strike="noStrike" cap="none" dirty="0">
                <a:solidFill>
                  <a:schemeClr val="lt1"/>
                </a:solidFill>
                <a:latin typeface="Arial" charset="0"/>
                <a:ea typeface="Arial" charset="0"/>
                <a:cs typeface="Arial" charset="0"/>
                <a:sym typeface="Cabin"/>
              </a:rPr>
              <a:t> (ή </a:t>
            </a:r>
            <a:r>
              <a:rPr lang="el-GR" sz="3600" dirty="0">
                <a:solidFill>
                  <a:srgbClr val="FF00FF"/>
                </a:solidFill>
                <a:latin typeface="Arial" charset="0"/>
                <a:cs typeface="Arial" charset="0"/>
                <a:sym typeface="Cabin"/>
              </a:rPr>
              <a:t>τιμή</a:t>
            </a:r>
            <a:r>
              <a:rPr lang="el-GR" sz="3600" u="none" strike="noStrike" cap="none" dirty="0">
                <a:solidFill>
                  <a:schemeClr val="lt1"/>
                </a:solidFill>
                <a:latin typeface="Arial" charset="0"/>
                <a:ea typeface="Arial" charset="0"/>
                <a:cs typeface="Arial" charset="0"/>
                <a:sym typeface="Cabin"/>
              </a:rPr>
              <a:t> </a:t>
            </a:r>
            <a:r>
              <a:rPr lang="el-GR" sz="3600" dirty="0">
                <a:solidFill>
                  <a:srgbClr val="FFFF00"/>
                </a:solidFill>
                <a:latin typeface="Arial" charset="0"/>
                <a:cs typeface="Arial" charset="0"/>
                <a:sym typeface="Cabin"/>
              </a:rPr>
              <a:t>επιστροφής</a:t>
            </a:r>
            <a:r>
              <a:rPr lang="el-GR" sz="3600" u="none" strike="noStrike" cap="none" dirty="0">
                <a:solidFill>
                  <a:schemeClr val="lt1"/>
                </a:solidFill>
                <a:latin typeface="Arial" charset="0"/>
                <a:ea typeface="Arial" charset="0"/>
                <a:cs typeface="Arial" charset="0"/>
                <a:sym typeface="Cabin"/>
              </a:rPr>
              <a:t>)</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Η δήλωση </a:t>
            </a:r>
            <a:r>
              <a:rPr lang="en-US" sz="3600" u="none" strike="noStrike" cap="none" dirty="0">
                <a:solidFill>
                  <a:srgbClr val="FFFF00"/>
                </a:solidFill>
                <a:latin typeface="Arial" charset="0"/>
                <a:ea typeface="Arial" charset="0"/>
                <a:cs typeface="Arial" charset="0"/>
                <a:sym typeface="Cabin"/>
              </a:rPr>
              <a:t>return</a:t>
            </a:r>
            <a:r>
              <a:rPr lang="el-GR" sz="3600" u="none" strike="noStrike" cap="none" dirty="0">
                <a:solidFill>
                  <a:schemeClr val="lt1"/>
                </a:solidFill>
                <a:latin typeface="Arial" charset="0"/>
                <a:ea typeface="Arial" charset="0"/>
                <a:cs typeface="Arial" charset="0"/>
                <a:sym typeface="Cabin"/>
              </a:rPr>
              <a:t> τερματίζει την εκτέλεση της </a:t>
            </a:r>
            <a:r>
              <a:rPr lang="el-GR" sz="3600" dirty="0">
                <a:solidFill>
                  <a:srgbClr val="00FF00"/>
                </a:solidFill>
                <a:latin typeface="Arial" charset="0"/>
                <a:cs typeface="Arial" charset="0"/>
                <a:sym typeface="Cabin"/>
              </a:rPr>
              <a:t>συνάρτησης</a:t>
            </a:r>
            <a:r>
              <a:rPr lang="el-GR" sz="3600" u="none" strike="noStrike" cap="none" dirty="0">
                <a:solidFill>
                  <a:schemeClr val="lt1"/>
                </a:solidFill>
                <a:latin typeface="Arial" charset="0"/>
                <a:ea typeface="Arial" charset="0"/>
                <a:cs typeface="Arial" charset="0"/>
                <a:sym typeface="Cabin"/>
              </a:rPr>
              <a:t> και «επιστέφει» το </a:t>
            </a:r>
            <a:r>
              <a:rPr lang="el-GR" sz="3600" dirty="0">
                <a:solidFill>
                  <a:srgbClr val="FF00FF"/>
                </a:solidFill>
                <a:latin typeface="Arial" charset="0"/>
                <a:cs typeface="Arial" charset="0"/>
                <a:sym typeface="Cabin"/>
              </a:rPr>
              <a:t>αποτέλεσμα</a:t>
            </a:r>
            <a:r>
              <a:rPr lang="el-GR" sz="3600" u="none" strike="noStrike" cap="none" dirty="0">
                <a:solidFill>
                  <a:schemeClr val="lt1"/>
                </a:solidFill>
                <a:latin typeface="Arial" charset="0"/>
                <a:ea typeface="Arial" charset="0"/>
                <a:cs typeface="Arial" charset="0"/>
                <a:sym typeface="Cabin"/>
              </a:rPr>
              <a:t> της </a:t>
            </a:r>
            <a:r>
              <a:rPr lang="el-GR" sz="3600" dirty="0">
                <a:solidFill>
                  <a:srgbClr val="00FF00"/>
                </a:solidFill>
                <a:latin typeface="Arial" charset="0"/>
                <a:cs typeface="Arial" charset="0"/>
                <a:sym typeface="Cabin"/>
              </a:rPr>
              <a:t>συνάρτησης</a:t>
            </a:r>
            <a:endParaRPr lang="en-US" sz="3600" u="none" strike="noStrike" cap="none" dirty="0">
              <a:solidFill>
                <a:srgbClr val="00FF00"/>
              </a:solidFill>
              <a:latin typeface="Arial" charset="0"/>
              <a:ea typeface="Arial" charset="0"/>
              <a:cs typeface="Arial" charset="0"/>
              <a:sym typeface="Cabin"/>
            </a:endParaRPr>
          </a:p>
        </p:txBody>
      </p:sp>
      <p:sp>
        <p:nvSpPr>
          <p:cNvPr id="355" name="Shape 355"/>
          <p:cNvSpPr txBox="1"/>
          <p:nvPr/>
        </p:nvSpPr>
        <p:spPr>
          <a:xfrm>
            <a:off x="8817429" y="2309525"/>
            <a:ext cx="6907195" cy="6429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a:solidFill>
                  <a:srgbClr val="FFFF00"/>
                </a:solidFill>
                <a:latin typeface="Courier"/>
                <a:ea typeface="Courier"/>
                <a:cs typeface="Courier"/>
                <a:sym typeface="Courier New"/>
              </a:rPr>
              <a:t>def</a:t>
            </a:r>
            <a:r>
              <a:rPr lang="en-US" sz="2500" i="0" u="none" strike="noStrike" cap="none" dirty="0">
                <a:solidFill>
                  <a:schemeClr val="lt1"/>
                </a:solidFill>
                <a:latin typeface="Courier"/>
                <a:ea typeface="Courier"/>
                <a:cs typeface="Courier"/>
                <a:sym typeface="Courier New"/>
              </a:rPr>
              <a:t> </a:t>
            </a:r>
            <a:r>
              <a:rPr lang="el-GR" sz="2500" i="0" u="none" strike="noStrike" cap="none" dirty="0">
                <a:solidFill>
                  <a:srgbClr val="00FF00"/>
                </a:solidFill>
                <a:latin typeface="Courier"/>
                <a:ea typeface="Courier"/>
                <a:cs typeface="Courier"/>
                <a:sym typeface="Courier New"/>
              </a:rPr>
              <a:t>χαιρετισμός</a:t>
            </a:r>
            <a:r>
              <a:rPr lang="en-US" sz="2500" i="0" u="none" strike="noStrike" cap="none" dirty="0">
                <a:solidFill>
                  <a:schemeClr val="lt1"/>
                </a:solidFill>
                <a:latin typeface="Courier"/>
                <a:ea typeface="Courier"/>
                <a:cs typeface="Courier"/>
                <a:sym typeface="Courier New"/>
              </a:rPr>
              <a:t>(</a:t>
            </a:r>
            <a:r>
              <a:rPr lang="el-GR" sz="2500" i="0" u="none" strike="noStrike" cap="none" dirty="0">
                <a:solidFill>
                  <a:srgbClr val="00FFFF"/>
                </a:solidFill>
                <a:latin typeface="Courier"/>
                <a:ea typeface="Courier"/>
                <a:cs typeface="Courier"/>
                <a:sym typeface="Courier New"/>
              </a:rPr>
              <a:t>γλώσσα</a:t>
            </a:r>
            <a:r>
              <a:rPr lang="en-US" sz="25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 </a:t>
            </a:r>
            <a:r>
              <a:rPr lang="en-US" sz="2500" dirty="0">
                <a:solidFill>
                  <a:schemeClr val="lt1"/>
                </a:solidFill>
                <a:latin typeface="Courier"/>
                <a:ea typeface="Courier"/>
                <a:cs typeface="Courier"/>
                <a:sym typeface="Courier New"/>
              </a:rPr>
              <a:t>    </a:t>
            </a:r>
            <a:r>
              <a:rPr lang="en-US" sz="2500" i="0" u="none" strike="noStrike" cap="none" dirty="0">
                <a:solidFill>
                  <a:srgbClr val="FFFF00"/>
                </a:solidFill>
                <a:latin typeface="Courier"/>
                <a:ea typeface="Courier"/>
                <a:cs typeface="Courier"/>
                <a:sym typeface="Courier New"/>
              </a:rPr>
              <a:t>if</a:t>
            </a:r>
            <a:r>
              <a:rPr lang="en-US" sz="2500" i="0" u="none" strike="noStrike" cap="none" dirty="0">
                <a:solidFill>
                  <a:schemeClr val="lt1"/>
                </a:solidFill>
                <a:latin typeface="Courier"/>
                <a:ea typeface="Courier"/>
                <a:cs typeface="Courier"/>
                <a:sym typeface="Courier New"/>
              </a:rPr>
              <a:t> </a:t>
            </a:r>
            <a:r>
              <a:rPr lang="el-GR" sz="2500" i="0" u="none" strike="noStrike" cap="none" dirty="0">
                <a:solidFill>
                  <a:srgbClr val="00FFFF"/>
                </a:solidFill>
                <a:latin typeface="Courier"/>
                <a:ea typeface="Courier"/>
                <a:cs typeface="Courier"/>
                <a:sym typeface="Courier New"/>
              </a:rPr>
              <a:t>γλώσσα</a:t>
            </a:r>
            <a:r>
              <a:rPr lang="en-US" sz="2500" i="0" u="none" strike="noStrike" cap="none" dirty="0">
                <a:solidFill>
                  <a:schemeClr val="lt1"/>
                </a:solidFill>
                <a:latin typeface="Courier"/>
                <a:ea typeface="Courier"/>
                <a:cs typeface="Courier"/>
                <a:sym typeface="Courier New"/>
              </a:rPr>
              <a:t> == 'es':</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     </a:t>
            </a:r>
            <a:r>
              <a:rPr lang="en-US" sz="2500" dirty="0">
                <a:solidFill>
                  <a:schemeClr val="lt1"/>
                </a:solidFill>
                <a:latin typeface="Courier"/>
                <a:ea typeface="Courier"/>
                <a:cs typeface="Courier"/>
                <a:sym typeface="Courier New"/>
              </a:rPr>
              <a:t>    </a:t>
            </a:r>
            <a:r>
              <a:rPr lang="en-US" sz="2500" i="0" u="none" strike="noStrike" cap="none" dirty="0">
                <a:solidFill>
                  <a:srgbClr val="FFFF00"/>
                </a:solidFill>
                <a:latin typeface="Courier"/>
                <a:ea typeface="Courier"/>
                <a:cs typeface="Courier"/>
                <a:sym typeface="Courier New"/>
              </a:rPr>
              <a:t>return</a:t>
            </a:r>
            <a:r>
              <a:rPr lang="en-US" sz="2500" i="0" u="none" strike="noStrike" cap="none" dirty="0">
                <a:solidFill>
                  <a:schemeClr val="lt1"/>
                </a:solidFill>
                <a:latin typeface="Courier"/>
                <a:ea typeface="Courier"/>
                <a:cs typeface="Courier"/>
                <a:sym typeface="Courier New"/>
              </a:rPr>
              <a:t> </a:t>
            </a:r>
            <a:r>
              <a:rPr lang="en-US" sz="2500" i="0" u="none" strike="noStrike" cap="none" dirty="0">
                <a:solidFill>
                  <a:srgbClr val="FF00FF"/>
                </a:solidFill>
                <a:latin typeface="Courier"/>
                <a:ea typeface="Courier"/>
                <a:cs typeface="Courier"/>
                <a:sym typeface="Courier New"/>
              </a:rPr>
              <a:t>'</a:t>
            </a:r>
            <a:r>
              <a:rPr lang="en-US" sz="2500" i="0" u="none" strike="noStrike" cap="none" dirty="0" err="1">
                <a:solidFill>
                  <a:srgbClr val="FF00FF"/>
                </a:solidFill>
                <a:latin typeface="Courier"/>
                <a:ea typeface="Courier"/>
                <a:cs typeface="Courier"/>
                <a:sym typeface="Courier New"/>
              </a:rPr>
              <a:t>Hola</a:t>
            </a:r>
            <a:r>
              <a:rPr lang="en-US" sz="250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     </a:t>
            </a:r>
            <a:r>
              <a:rPr lang="en-US" sz="2500" i="0" u="none" strike="noStrike" cap="none" dirty="0" err="1">
                <a:solidFill>
                  <a:srgbClr val="FFFF00"/>
                </a:solidFill>
                <a:latin typeface="Courier"/>
                <a:ea typeface="Courier"/>
                <a:cs typeface="Courier"/>
                <a:sym typeface="Courier New"/>
              </a:rPr>
              <a:t>elif</a:t>
            </a:r>
            <a:r>
              <a:rPr lang="en-US" sz="2500" i="0" u="none" strike="noStrike" cap="none" dirty="0">
                <a:solidFill>
                  <a:schemeClr val="lt1"/>
                </a:solidFill>
                <a:latin typeface="Courier"/>
                <a:ea typeface="Courier"/>
                <a:cs typeface="Courier"/>
                <a:sym typeface="Courier New"/>
              </a:rPr>
              <a:t> </a:t>
            </a:r>
            <a:r>
              <a:rPr lang="el-GR" sz="2500" i="0" u="none" strike="noStrike" cap="none" dirty="0">
                <a:solidFill>
                  <a:srgbClr val="00FFFF"/>
                </a:solidFill>
                <a:latin typeface="Courier"/>
                <a:ea typeface="Courier"/>
                <a:cs typeface="Courier"/>
                <a:sym typeface="Courier New"/>
              </a:rPr>
              <a:t>γλώσσα</a:t>
            </a:r>
            <a:r>
              <a:rPr lang="en-US" sz="2500" i="0" u="none" strike="noStrike" cap="none" dirty="0">
                <a:solidFill>
                  <a:schemeClr val="lt1"/>
                </a:solidFill>
                <a:latin typeface="Courier"/>
                <a:ea typeface="Courier"/>
                <a:cs typeface="Courier"/>
                <a:sym typeface="Courier New"/>
              </a:rPr>
              <a:t> == '</a:t>
            </a:r>
            <a:r>
              <a:rPr lang="en-US" sz="2500" i="0" u="none" strike="noStrike" cap="none" dirty="0" err="1">
                <a:solidFill>
                  <a:schemeClr val="lt1"/>
                </a:solidFill>
                <a:latin typeface="Courier"/>
                <a:ea typeface="Courier"/>
                <a:cs typeface="Courier"/>
                <a:sym typeface="Courier New"/>
              </a:rPr>
              <a:t>fr</a:t>
            </a:r>
            <a:r>
              <a:rPr lang="en-US" sz="25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        </a:t>
            </a:r>
            <a:r>
              <a:rPr lang="en-US" sz="2500" dirty="0">
                <a:solidFill>
                  <a:schemeClr val="lt1"/>
                </a:solidFill>
                <a:latin typeface="Courier"/>
                <a:ea typeface="Courier"/>
                <a:cs typeface="Courier"/>
                <a:sym typeface="Courier New"/>
              </a:rPr>
              <a:t> </a:t>
            </a:r>
            <a:r>
              <a:rPr lang="en-US" sz="2500" i="0" u="none" strike="noStrike" cap="none" dirty="0">
                <a:solidFill>
                  <a:srgbClr val="FFFF00"/>
                </a:solidFill>
                <a:latin typeface="Courier"/>
                <a:ea typeface="Courier"/>
                <a:cs typeface="Courier"/>
                <a:sym typeface="Courier New"/>
              </a:rPr>
              <a:t>return</a:t>
            </a:r>
            <a:r>
              <a:rPr lang="en-US" sz="2500" i="0" u="none" strike="noStrike" cap="none" dirty="0">
                <a:solidFill>
                  <a:schemeClr val="lt1"/>
                </a:solidFill>
                <a:latin typeface="Courier"/>
                <a:ea typeface="Courier"/>
                <a:cs typeface="Courier"/>
                <a:sym typeface="Courier New"/>
              </a:rPr>
              <a:t> </a:t>
            </a:r>
            <a:r>
              <a:rPr lang="en-US" sz="2500" i="0" u="none" strike="noStrike" cap="none" dirty="0">
                <a:solidFill>
                  <a:srgbClr val="FF00FF"/>
                </a:solidFill>
                <a:latin typeface="Courier"/>
                <a:ea typeface="Courier"/>
                <a:cs typeface="Courier"/>
                <a:sym typeface="Courier New"/>
              </a:rPr>
              <a:t>'Bonjour</a:t>
            </a:r>
            <a:r>
              <a:rPr lang="en-US" sz="250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     </a:t>
            </a:r>
            <a:r>
              <a:rPr lang="en-US" sz="2500" i="0" u="none" strike="noStrike" cap="none" dirty="0">
                <a:solidFill>
                  <a:srgbClr val="FFFF00"/>
                </a:solidFill>
                <a:latin typeface="Courier"/>
                <a:ea typeface="Courier"/>
                <a:cs typeface="Courier"/>
                <a:sym typeface="Courier New"/>
              </a:rPr>
              <a:t>else:</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         </a:t>
            </a:r>
            <a:r>
              <a:rPr lang="en-US" sz="2500" i="0" u="none" strike="noStrike" cap="none" dirty="0">
                <a:solidFill>
                  <a:srgbClr val="FFFF00"/>
                </a:solidFill>
                <a:latin typeface="Courier"/>
                <a:ea typeface="Courier"/>
                <a:cs typeface="Courier"/>
                <a:sym typeface="Courier New"/>
              </a:rPr>
              <a:t>return</a:t>
            </a:r>
            <a:r>
              <a:rPr lang="en-US" sz="2500" i="0" u="none" strike="noStrike" cap="none" dirty="0">
                <a:solidFill>
                  <a:schemeClr val="lt1"/>
                </a:solidFill>
                <a:latin typeface="Courier"/>
                <a:ea typeface="Courier"/>
                <a:cs typeface="Courier"/>
                <a:sym typeface="Courier New"/>
              </a:rPr>
              <a:t> </a:t>
            </a:r>
            <a:r>
              <a:rPr lang="en-US" sz="2500" i="0" u="none" strike="noStrike" cap="none" dirty="0">
                <a:solidFill>
                  <a:srgbClr val="FF00FF"/>
                </a:solidFill>
                <a:latin typeface="Courier"/>
                <a:ea typeface="Courier"/>
                <a:cs typeface="Courier"/>
                <a:sym typeface="Courier New"/>
              </a:rPr>
              <a:t>'Hello</a:t>
            </a:r>
            <a:r>
              <a:rPr lang="en-US" sz="250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a:solidFill>
                  <a:srgbClr val="FFFF00"/>
                </a:solidFill>
                <a:latin typeface="Courier"/>
                <a:ea typeface="Courier"/>
                <a:cs typeface="Courier"/>
                <a:sym typeface="Courier New"/>
              </a:rPr>
              <a:t>print</a:t>
            </a:r>
            <a:r>
              <a:rPr lang="en-US" sz="2500" dirty="0">
                <a:solidFill>
                  <a:schemeClr val="lt1"/>
                </a:solidFill>
                <a:latin typeface="Courier"/>
                <a:ea typeface="Courier"/>
                <a:cs typeface="Courier"/>
                <a:sym typeface="Courier New"/>
              </a:rPr>
              <a:t>(</a:t>
            </a:r>
            <a:r>
              <a:rPr lang="el-GR" sz="2500" i="0" u="none" strike="noStrike" cap="none" dirty="0">
                <a:solidFill>
                  <a:srgbClr val="00FF00"/>
                </a:solidFill>
                <a:latin typeface="Courier"/>
                <a:ea typeface="Courier"/>
                <a:cs typeface="Courier"/>
                <a:sym typeface="Courier New"/>
              </a:rPr>
              <a:t>χαιρετισμός</a:t>
            </a:r>
            <a:r>
              <a:rPr lang="en-US" sz="2500" i="0" u="none" strike="noStrike" cap="none" dirty="0">
                <a:solidFill>
                  <a:schemeClr val="lt1"/>
                </a:solidFill>
                <a:latin typeface="Courier"/>
                <a:ea typeface="Courier"/>
                <a:cs typeface="Courier"/>
                <a:sym typeface="Courier New"/>
              </a:rPr>
              <a:t>(</a:t>
            </a:r>
            <a:r>
              <a:rPr lang="en-US" sz="2500" i="0" u="none" strike="noStrike" cap="none" dirty="0">
                <a:solidFill>
                  <a:srgbClr val="FF7F00"/>
                </a:solidFill>
                <a:latin typeface="Courier"/>
                <a:ea typeface="Courier"/>
                <a:cs typeface="Courier"/>
                <a:sym typeface="Courier New"/>
              </a:rPr>
              <a:t>'</a:t>
            </a:r>
            <a:r>
              <a:rPr lang="en-US" sz="2500" i="0" u="none" strike="noStrike" cap="none" dirty="0" err="1">
                <a:solidFill>
                  <a:srgbClr val="FF7F00"/>
                </a:solidFill>
                <a:latin typeface="Courier"/>
                <a:ea typeface="Courier"/>
                <a:cs typeface="Courier"/>
                <a:sym typeface="Courier New"/>
              </a:rPr>
              <a:t>en</a:t>
            </a:r>
            <a:r>
              <a:rPr lang="en-US" sz="2500" i="0" u="none" strike="noStrike" cap="none" dirty="0">
                <a:solidFill>
                  <a:srgbClr val="FF7F00"/>
                </a:solidFill>
                <a:latin typeface="Courier"/>
                <a:ea typeface="Courier"/>
                <a:cs typeface="Courier"/>
                <a:sym typeface="Courier New"/>
              </a:rPr>
              <a:t>'</a:t>
            </a:r>
            <a:r>
              <a:rPr lang="en-US" sz="2500" i="0" u="none" strike="noStrike" cap="none" dirty="0">
                <a:solidFill>
                  <a:schemeClr val="lt1"/>
                </a:solidFill>
                <a:latin typeface="Courier"/>
                <a:ea typeface="Courier"/>
                <a:cs typeface="Courier"/>
                <a:sym typeface="Courier New"/>
              </a:rPr>
              <a:t>),'Glenn</a:t>
            </a:r>
            <a:r>
              <a:rPr lang="en-US" sz="25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Hello Glenn</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a:solidFill>
                  <a:srgbClr val="FFFF00"/>
                </a:solidFill>
                <a:latin typeface="Courier"/>
                <a:ea typeface="Courier"/>
                <a:cs typeface="Courier"/>
                <a:sym typeface="Courier New"/>
              </a:rPr>
              <a:t>print</a:t>
            </a:r>
            <a:r>
              <a:rPr lang="en-US" sz="2500" dirty="0">
                <a:solidFill>
                  <a:schemeClr val="lt1"/>
                </a:solidFill>
                <a:latin typeface="Courier"/>
                <a:ea typeface="Courier"/>
                <a:cs typeface="Courier"/>
                <a:sym typeface="Courier New"/>
              </a:rPr>
              <a:t>(</a:t>
            </a:r>
            <a:r>
              <a:rPr lang="el-GR" sz="2500" i="0" u="none" strike="noStrike" cap="none" dirty="0">
                <a:solidFill>
                  <a:srgbClr val="00FF00"/>
                </a:solidFill>
                <a:latin typeface="Courier"/>
                <a:ea typeface="Courier"/>
                <a:cs typeface="Courier"/>
                <a:sym typeface="Courier New"/>
              </a:rPr>
              <a:t>χαιρετισμός</a:t>
            </a:r>
            <a:r>
              <a:rPr lang="en-US" sz="2500" i="0" u="none" strike="noStrike" cap="none" dirty="0">
                <a:solidFill>
                  <a:schemeClr val="lt1"/>
                </a:solidFill>
                <a:latin typeface="Courier"/>
                <a:ea typeface="Courier"/>
                <a:cs typeface="Courier"/>
                <a:sym typeface="Courier New"/>
              </a:rPr>
              <a:t>(</a:t>
            </a:r>
            <a:r>
              <a:rPr lang="en-US" sz="2500" i="0" u="none" strike="noStrike" cap="none" dirty="0">
                <a:solidFill>
                  <a:srgbClr val="FF7F00"/>
                </a:solidFill>
                <a:latin typeface="Courier"/>
                <a:ea typeface="Courier"/>
                <a:cs typeface="Courier"/>
                <a:sym typeface="Courier New"/>
              </a:rPr>
              <a:t>'es'</a:t>
            </a:r>
            <a:r>
              <a:rPr lang="en-US" sz="2500" i="0" u="none" strike="noStrike" cap="none" dirty="0">
                <a:solidFill>
                  <a:schemeClr val="lt1"/>
                </a:solidFill>
                <a:latin typeface="Courier"/>
                <a:ea typeface="Courier"/>
                <a:cs typeface="Courier"/>
                <a:sym typeface="Courier New"/>
              </a:rPr>
              <a:t>),'Sally</a:t>
            </a:r>
            <a:r>
              <a:rPr lang="en-US" sz="25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err="1">
                <a:solidFill>
                  <a:schemeClr val="lt1"/>
                </a:solidFill>
                <a:latin typeface="Courier"/>
                <a:ea typeface="Courier"/>
                <a:cs typeface="Courier"/>
                <a:sym typeface="Courier New"/>
              </a:rPr>
              <a:t>Hola</a:t>
            </a:r>
            <a:r>
              <a:rPr lang="en-US" sz="2500" i="0" u="none" strike="noStrike" cap="none" dirty="0">
                <a:solidFill>
                  <a:schemeClr val="lt1"/>
                </a:solidFill>
                <a:latin typeface="Courier"/>
                <a:ea typeface="Courier"/>
                <a:cs typeface="Courier"/>
                <a:sym typeface="Courier New"/>
              </a:rPr>
              <a:t> Sally</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a:solidFill>
                  <a:srgbClr val="FFFF00"/>
                </a:solidFill>
                <a:latin typeface="Courier"/>
                <a:ea typeface="Courier"/>
                <a:cs typeface="Courier"/>
                <a:sym typeface="Courier New"/>
              </a:rPr>
              <a:t>print</a:t>
            </a:r>
            <a:r>
              <a:rPr lang="en-US" sz="2500" dirty="0">
                <a:solidFill>
                  <a:schemeClr val="lt1"/>
                </a:solidFill>
                <a:latin typeface="Courier"/>
                <a:ea typeface="Courier"/>
                <a:cs typeface="Courier"/>
                <a:sym typeface="Courier New"/>
              </a:rPr>
              <a:t>(</a:t>
            </a:r>
            <a:r>
              <a:rPr lang="el-GR" sz="2500" i="0" u="none" strike="noStrike" cap="none" dirty="0">
                <a:solidFill>
                  <a:srgbClr val="00FF00"/>
                </a:solidFill>
                <a:latin typeface="Courier"/>
                <a:ea typeface="Courier"/>
                <a:cs typeface="Courier"/>
                <a:sym typeface="Courier New"/>
              </a:rPr>
              <a:t>χαιρετισμός</a:t>
            </a:r>
            <a:r>
              <a:rPr lang="en-US" sz="2500" i="0" u="none" strike="noStrike" cap="none" dirty="0">
                <a:solidFill>
                  <a:schemeClr val="lt1"/>
                </a:solidFill>
                <a:latin typeface="Courier"/>
                <a:ea typeface="Courier"/>
                <a:cs typeface="Courier"/>
                <a:sym typeface="Courier New"/>
              </a:rPr>
              <a:t>(</a:t>
            </a:r>
            <a:r>
              <a:rPr lang="en-US" sz="2500" i="0" u="none" strike="noStrike" cap="none" dirty="0">
                <a:solidFill>
                  <a:srgbClr val="FF7F00"/>
                </a:solidFill>
                <a:latin typeface="Courier"/>
                <a:ea typeface="Courier"/>
                <a:cs typeface="Courier"/>
                <a:sym typeface="Courier New"/>
              </a:rPr>
              <a:t>'</a:t>
            </a:r>
            <a:r>
              <a:rPr lang="en-US" sz="2500" i="0" u="none" strike="noStrike" cap="none" dirty="0" err="1">
                <a:solidFill>
                  <a:srgbClr val="FF7F00"/>
                </a:solidFill>
                <a:latin typeface="Courier"/>
                <a:ea typeface="Courier"/>
                <a:cs typeface="Courier"/>
                <a:sym typeface="Courier New"/>
              </a:rPr>
              <a:t>fr</a:t>
            </a:r>
            <a:r>
              <a:rPr lang="en-US" sz="2500" i="0" u="none" strike="noStrike" cap="none" dirty="0">
                <a:solidFill>
                  <a:srgbClr val="FF7F00"/>
                </a:solidFill>
                <a:latin typeface="Courier"/>
                <a:ea typeface="Courier"/>
                <a:cs typeface="Courier"/>
                <a:sym typeface="Courier New"/>
              </a:rPr>
              <a:t>'</a:t>
            </a:r>
            <a:r>
              <a:rPr lang="en-US" sz="2500" i="0" u="none" strike="noStrike" cap="none" dirty="0">
                <a:solidFill>
                  <a:schemeClr val="lt1"/>
                </a:solidFill>
                <a:latin typeface="Courier"/>
                <a:ea typeface="Courier"/>
                <a:cs typeface="Courier"/>
                <a:sym typeface="Courier New"/>
              </a:rPr>
              <a:t>),'Michael</a:t>
            </a:r>
            <a:r>
              <a:rPr lang="en-US" sz="25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Bonjour Michael</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Shape 360"/>
          <p:cNvSpPr txBox="1">
            <a:spLocks noGrp="1"/>
          </p:cNvSpPr>
          <p:nvPr>
            <p:ph type="title"/>
          </p:nvPr>
        </p:nvSpPr>
        <p:spPr>
          <a:xfrm>
            <a:off x="184150" y="803564"/>
            <a:ext cx="15887700"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6600" u="none" strike="noStrike" cap="none" dirty="0">
                <a:solidFill>
                  <a:srgbClr val="FF7F00"/>
                </a:solidFill>
                <a:latin typeface="Arial" charset="0"/>
                <a:ea typeface="Arial" charset="0"/>
                <a:cs typeface="Arial" charset="0"/>
                <a:sym typeface="Cabin"/>
              </a:rPr>
              <a:t>Ορίσματα</a:t>
            </a:r>
            <a:r>
              <a:rPr lang="en-US" sz="6600" u="none" strike="noStrike" cap="none" dirty="0">
                <a:solidFill>
                  <a:schemeClr val="lt1"/>
                </a:solidFill>
                <a:latin typeface="Arial" charset="0"/>
                <a:ea typeface="Arial" charset="0"/>
                <a:cs typeface="Arial" charset="0"/>
                <a:sym typeface="Cabin"/>
              </a:rPr>
              <a:t>,</a:t>
            </a:r>
            <a:r>
              <a:rPr lang="en-US" sz="6600" u="none" strike="noStrike" cap="none" dirty="0">
                <a:solidFill>
                  <a:srgbClr val="FFFF00"/>
                </a:solidFill>
                <a:latin typeface="Arial" charset="0"/>
                <a:ea typeface="Arial" charset="0"/>
                <a:cs typeface="Arial" charset="0"/>
                <a:sym typeface="Cabin"/>
              </a:rPr>
              <a:t> </a:t>
            </a:r>
            <a:r>
              <a:rPr lang="el-GR" sz="6600" u="none" strike="noStrike" cap="none" dirty="0">
                <a:solidFill>
                  <a:srgbClr val="00FFFF"/>
                </a:solidFill>
                <a:latin typeface="Arial" charset="0"/>
                <a:ea typeface="Arial" charset="0"/>
                <a:cs typeface="Arial" charset="0"/>
                <a:sym typeface="Cabin"/>
              </a:rPr>
              <a:t>Παράμετροι</a:t>
            </a:r>
            <a:r>
              <a:rPr lang="en-US" sz="6600" u="none" strike="noStrike" cap="none" dirty="0">
                <a:solidFill>
                  <a:schemeClr val="lt1"/>
                </a:solidFill>
                <a:latin typeface="Arial" charset="0"/>
                <a:ea typeface="Arial" charset="0"/>
                <a:cs typeface="Arial" charset="0"/>
                <a:sym typeface="Cabin"/>
              </a:rPr>
              <a:t> </a:t>
            </a:r>
            <a:r>
              <a:rPr lang="el-GR" sz="6600" u="none" strike="noStrike" cap="none" dirty="0">
                <a:solidFill>
                  <a:schemeClr val="lt1"/>
                </a:solidFill>
                <a:latin typeface="Arial" charset="0"/>
                <a:ea typeface="Arial" charset="0"/>
                <a:cs typeface="Arial" charset="0"/>
                <a:sym typeface="Cabin"/>
              </a:rPr>
              <a:t>και</a:t>
            </a:r>
            <a:r>
              <a:rPr lang="en-US" sz="6600" u="none" strike="noStrike" cap="none" dirty="0">
                <a:solidFill>
                  <a:srgbClr val="FF00FF"/>
                </a:solidFill>
                <a:latin typeface="Arial" charset="0"/>
                <a:ea typeface="Arial" charset="0"/>
                <a:cs typeface="Arial" charset="0"/>
                <a:sym typeface="Cabin"/>
              </a:rPr>
              <a:t> </a:t>
            </a:r>
            <a:r>
              <a:rPr lang="el-GR" sz="6600" u="none" strike="noStrike" cap="none" dirty="0">
                <a:solidFill>
                  <a:srgbClr val="00FF00"/>
                </a:solidFill>
                <a:latin typeface="Arial" charset="0"/>
                <a:ea typeface="Arial" charset="0"/>
                <a:cs typeface="Arial" charset="0"/>
                <a:sym typeface="Cabin"/>
              </a:rPr>
              <a:t>Αποτελέσματα</a:t>
            </a:r>
            <a:endParaRPr lang="en-US" sz="6600" u="none" strike="noStrike" cap="none" dirty="0">
              <a:solidFill>
                <a:srgbClr val="00FF00"/>
              </a:solidFill>
              <a:latin typeface="Arial" charset="0"/>
              <a:ea typeface="Arial" charset="0"/>
              <a:cs typeface="Arial" charset="0"/>
              <a:sym typeface="Cabin"/>
            </a:endParaRPr>
          </a:p>
        </p:txBody>
      </p:sp>
      <p:sp>
        <p:nvSpPr>
          <p:cNvPr id="361" name="Shape 361"/>
          <p:cNvSpPr txBox="1"/>
          <p:nvPr/>
        </p:nvSpPr>
        <p:spPr>
          <a:xfrm>
            <a:off x="1155700" y="2908300"/>
            <a:ext cx="7557000" cy="1663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big</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max</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'Hello world'</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big</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00FF00"/>
                </a:solidFill>
                <a:latin typeface="Courier"/>
                <a:ea typeface="Courier"/>
                <a:cs typeface="Courier"/>
                <a:sym typeface="Courier New"/>
              </a:rPr>
              <a:t>w</a:t>
            </a:r>
          </a:p>
        </p:txBody>
      </p:sp>
      <p:sp>
        <p:nvSpPr>
          <p:cNvPr id="362" name="Shape 362"/>
          <p:cNvSpPr txBox="1"/>
          <p:nvPr/>
        </p:nvSpPr>
        <p:spPr>
          <a:xfrm>
            <a:off x="7805637" y="4011400"/>
            <a:ext cx="3127800" cy="34833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400" b="1" dirty="0">
                <a:solidFill>
                  <a:srgbClr val="FFFF00"/>
                </a:solidFill>
                <a:latin typeface="Courier"/>
                <a:ea typeface="Courier"/>
                <a:cs typeface="Courier"/>
                <a:sym typeface="Courier New"/>
              </a:rPr>
              <a:t> </a:t>
            </a:r>
            <a:r>
              <a:rPr lang="en-US" sz="2400" i="0" u="none" strike="noStrike" cap="none" dirty="0" err="1">
                <a:solidFill>
                  <a:srgbClr val="FFFF00"/>
                </a:solidFill>
                <a:latin typeface="Courier"/>
                <a:ea typeface="Courier"/>
                <a:cs typeface="Courier"/>
                <a:sym typeface="Courier New"/>
              </a:rPr>
              <a:t>def</a:t>
            </a:r>
            <a:r>
              <a:rPr lang="en-US" sz="2400" i="0" u="none" strike="noStrike" cap="none" dirty="0">
                <a:solidFill>
                  <a:schemeClr val="lt1"/>
                </a:solidFill>
                <a:latin typeface="Courier"/>
                <a:ea typeface="Courier"/>
                <a:cs typeface="Courier"/>
                <a:sym typeface="Courier New"/>
              </a:rPr>
              <a:t> max(</a:t>
            </a:r>
            <a:r>
              <a:rPr lang="en-US" sz="2400" i="0" u="none" strike="noStrike" cap="none" dirty="0" err="1">
                <a:solidFill>
                  <a:srgbClr val="00FFFF"/>
                </a:solidFill>
                <a:latin typeface="Courier"/>
                <a:ea typeface="Courier"/>
                <a:cs typeface="Courier"/>
                <a:sym typeface="Courier New"/>
              </a:rPr>
              <a:t>inp</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blah</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blah</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x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DFF"/>
                </a:solidFill>
                <a:latin typeface="Courier"/>
                <a:ea typeface="Courier"/>
                <a:cs typeface="Courier"/>
                <a:sym typeface="Courier New"/>
              </a:rPr>
              <a:t>inp</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blah</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blah</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return </a:t>
            </a:r>
            <a:r>
              <a:rPr lang="en-US" sz="2400" dirty="0">
                <a:solidFill>
                  <a:srgbClr val="00FF00"/>
                </a:solidFill>
                <a:latin typeface="Courier"/>
                <a:ea typeface="Courier"/>
                <a:cs typeface="Courier"/>
                <a:sym typeface="Courier New"/>
              </a:rPr>
              <a:t>'</a:t>
            </a:r>
            <a:r>
              <a:rPr lang="en-US" sz="2400" i="0" u="none" strike="noStrike" cap="none" dirty="0">
                <a:solidFill>
                  <a:srgbClr val="00FF00"/>
                </a:solidFill>
                <a:latin typeface="Courier"/>
                <a:ea typeface="Courier"/>
                <a:cs typeface="Courier"/>
                <a:sym typeface="Courier New"/>
              </a:rPr>
              <a:t>w</a:t>
            </a:r>
            <a:r>
              <a:rPr lang="en-US" sz="2400" dirty="0">
                <a:solidFill>
                  <a:srgbClr val="00FF00"/>
                </a:solidFill>
                <a:latin typeface="Courier"/>
                <a:ea typeface="Courier"/>
                <a:cs typeface="Courier"/>
                <a:sym typeface="Courier New"/>
              </a:rPr>
              <a:t>'</a:t>
            </a:r>
          </a:p>
        </p:txBody>
      </p:sp>
      <p:cxnSp>
        <p:nvCxnSpPr>
          <p:cNvPr id="363" name="Shape 363"/>
          <p:cNvCxnSpPr/>
          <p:nvPr/>
        </p:nvCxnSpPr>
        <p:spPr>
          <a:xfrm flipH="1">
            <a:off x="6569200" y="5608275"/>
            <a:ext cx="1016099" cy="3600"/>
          </a:xfrm>
          <a:prstGeom prst="straightConnector1">
            <a:avLst/>
          </a:prstGeom>
          <a:noFill/>
          <a:ln w="88900" cap="rnd" cmpd="sng">
            <a:solidFill>
              <a:srgbClr val="FF7F00"/>
            </a:solidFill>
            <a:prstDash val="solid"/>
            <a:miter/>
            <a:headEnd type="stealth" w="med" len="med"/>
            <a:tailEnd type="none" w="med" len="med"/>
          </a:ln>
        </p:spPr>
      </p:cxnSp>
      <p:sp>
        <p:nvSpPr>
          <p:cNvPr id="364" name="Shape 364"/>
          <p:cNvSpPr txBox="1"/>
          <p:nvPr/>
        </p:nvSpPr>
        <p:spPr>
          <a:xfrm>
            <a:off x="3530600" y="5283200"/>
            <a:ext cx="284956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Arial"/>
              <a:buNone/>
            </a:pPr>
            <a:r>
              <a:rPr lang="en-US" sz="3600">
                <a:solidFill>
                  <a:srgbClr val="FF7F00"/>
                </a:solidFill>
              </a:rPr>
              <a:t>'</a:t>
            </a:r>
            <a:r>
              <a:rPr lang="en-US" sz="3600" u="none" strike="noStrike" cap="none">
                <a:solidFill>
                  <a:srgbClr val="FF7F00"/>
                </a:solidFill>
                <a:latin typeface="Arial" charset="0"/>
                <a:ea typeface="Arial" charset="0"/>
                <a:cs typeface="Arial" charset="0"/>
                <a:sym typeface="Cabin"/>
              </a:rPr>
              <a:t>Hello world</a:t>
            </a:r>
            <a:r>
              <a:rPr lang="en-US" sz="3600">
                <a:solidFill>
                  <a:srgbClr val="FF7F00"/>
                </a:solidFill>
              </a:rPr>
              <a:t>'</a:t>
            </a:r>
            <a:r>
              <a:rPr lang="en-US" sz="3600" u="none" strike="noStrike" cap="none">
                <a:solidFill>
                  <a:srgbClr val="FF7F00"/>
                </a:solidFill>
                <a:latin typeface="Arial" charset="0"/>
                <a:ea typeface="Arial" charset="0"/>
                <a:cs typeface="Arial" charset="0"/>
                <a:sym typeface="Cabin"/>
              </a:rPr>
              <a:t> </a:t>
            </a:r>
          </a:p>
        </p:txBody>
      </p:sp>
      <p:sp>
        <p:nvSpPr>
          <p:cNvPr id="365" name="Shape 365"/>
          <p:cNvSpPr txBox="1"/>
          <p:nvPr/>
        </p:nvSpPr>
        <p:spPr>
          <a:xfrm>
            <a:off x="13066711" y="5232400"/>
            <a:ext cx="64452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Arial"/>
              <a:buNone/>
            </a:pPr>
            <a:r>
              <a:rPr lang="en-US" sz="3600">
                <a:solidFill>
                  <a:srgbClr val="00FF00"/>
                </a:solidFill>
              </a:rPr>
              <a:t>'</a:t>
            </a:r>
            <a:r>
              <a:rPr lang="en-US" sz="3600" u="none" strike="noStrike" cap="none">
                <a:solidFill>
                  <a:srgbClr val="00FF00"/>
                </a:solidFill>
                <a:latin typeface="Arial" charset="0"/>
                <a:ea typeface="Arial" charset="0"/>
                <a:cs typeface="Arial" charset="0"/>
                <a:sym typeface="Cabin"/>
              </a:rPr>
              <a:t>w</a:t>
            </a:r>
            <a:r>
              <a:rPr lang="en-US" sz="3600">
                <a:solidFill>
                  <a:srgbClr val="00FF00"/>
                </a:solidFill>
              </a:rPr>
              <a:t>'</a:t>
            </a:r>
          </a:p>
        </p:txBody>
      </p:sp>
      <p:cxnSp>
        <p:nvCxnSpPr>
          <p:cNvPr id="366" name="Shape 366"/>
          <p:cNvCxnSpPr/>
          <p:nvPr/>
        </p:nvCxnSpPr>
        <p:spPr>
          <a:xfrm flipH="1">
            <a:off x="11153774" y="5594350"/>
            <a:ext cx="1492250" cy="17461"/>
          </a:xfrm>
          <a:prstGeom prst="straightConnector1">
            <a:avLst/>
          </a:prstGeom>
          <a:noFill/>
          <a:ln w="88900" cap="rnd" cmpd="sng">
            <a:solidFill>
              <a:schemeClr val="lt1"/>
            </a:solidFill>
            <a:prstDash val="solid"/>
            <a:miter/>
            <a:headEnd type="stealth" w="med" len="med"/>
            <a:tailEnd type="none" w="med" len="med"/>
          </a:ln>
        </p:spPr>
      </p:cxnSp>
      <p:sp>
        <p:nvSpPr>
          <p:cNvPr id="367" name="Shape 367"/>
          <p:cNvSpPr txBox="1"/>
          <p:nvPr/>
        </p:nvSpPr>
        <p:spPr>
          <a:xfrm>
            <a:off x="1700213" y="6502400"/>
            <a:ext cx="2325685"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charset="0"/>
                <a:ea typeface="Arial" charset="0"/>
                <a:cs typeface="Arial" charset="0"/>
                <a:sym typeface="Cabin"/>
              </a:rPr>
              <a:t>Όρισμα</a:t>
            </a:r>
            <a:endParaRPr lang="en-US" sz="3600" u="none" strike="noStrike" cap="none" dirty="0">
              <a:solidFill>
                <a:srgbClr val="FF7F00"/>
              </a:solidFill>
              <a:latin typeface="Arial" charset="0"/>
              <a:ea typeface="Arial" charset="0"/>
              <a:cs typeface="Arial" charset="0"/>
              <a:sym typeface="Cabin"/>
            </a:endParaRPr>
          </a:p>
        </p:txBody>
      </p:sp>
      <p:cxnSp>
        <p:nvCxnSpPr>
          <p:cNvPr id="368" name="Shape 368"/>
          <p:cNvCxnSpPr/>
          <p:nvPr/>
        </p:nvCxnSpPr>
        <p:spPr>
          <a:xfrm flipH="1">
            <a:off x="3027375" y="5965150"/>
            <a:ext cx="903299" cy="532499"/>
          </a:xfrm>
          <a:prstGeom prst="straightConnector1">
            <a:avLst/>
          </a:prstGeom>
          <a:noFill/>
          <a:ln w="76200" cap="rnd" cmpd="sng">
            <a:solidFill>
              <a:srgbClr val="FF7F00"/>
            </a:solidFill>
            <a:prstDash val="solid"/>
            <a:miter/>
            <a:headEnd type="stealth" w="med" len="med"/>
            <a:tailEnd type="none" w="med" len="med"/>
          </a:ln>
        </p:spPr>
      </p:cxnSp>
      <p:sp>
        <p:nvSpPr>
          <p:cNvPr id="369" name="Shape 369"/>
          <p:cNvSpPr txBox="1"/>
          <p:nvPr/>
        </p:nvSpPr>
        <p:spPr>
          <a:xfrm>
            <a:off x="11231560" y="2908300"/>
            <a:ext cx="2647725"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l-GR" sz="3600" u="none" strike="noStrike" cap="none" dirty="0">
                <a:solidFill>
                  <a:srgbClr val="00FFFF"/>
                </a:solidFill>
                <a:latin typeface="Arial" charset="0"/>
                <a:ea typeface="Arial" charset="0"/>
                <a:cs typeface="Arial" charset="0"/>
                <a:sym typeface="Cabin"/>
              </a:rPr>
              <a:t>Παράμετρος</a:t>
            </a:r>
            <a:endParaRPr lang="en-US" sz="3600" u="none" strike="noStrike" cap="none" dirty="0">
              <a:solidFill>
                <a:srgbClr val="00FFFF"/>
              </a:solidFill>
              <a:latin typeface="Arial" charset="0"/>
              <a:ea typeface="Arial" charset="0"/>
              <a:cs typeface="Arial" charset="0"/>
              <a:sym typeface="Cabin"/>
            </a:endParaRPr>
          </a:p>
        </p:txBody>
      </p:sp>
      <p:cxnSp>
        <p:nvCxnSpPr>
          <p:cNvPr id="370" name="Shape 370"/>
          <p:cNvCxnSpPr/>
          <p:nvPr/>
        </p:nvCxnSpPr>
        <p:spPr>
          <a:xfrm rot="10800000" flipH="1">
            <a:off x="10056975" y="3373299"/>
            <a:ext cx="1049100" cy="1075500"/>
          </a:xfrm>
          <a:prstGeom prst="straightConnector1">
            <a:avLst/>
          </a:prstGeom>
          <a:noFill/>
          <a:ln w="76200" cap="rnd" cmpd="sng">
            <a:solidFill>
              <a:srgbClr val="00FFFF"/>
            </a:solidFill>
            <a:prstDash val="solid"/>
            <a:miter/>
            <a:headEnd type="stealth" w="med" len="med"/>
            <a:tailEnd type="none" w="med" len="med"/>
          </a:ln>
        </p:spPr>
      </p:cxnSp>
      <p:sp>
        <p:nvSpPr>
          <p:cNvPr id="371" name="Shape 371"/>
          <p:cNvSpPr txBox="1"/>
          <p:nvPr/>
        </p:nvSpPr>
        <p:spPr>
          <a:xfrm>
            <a:off x="12079032" y="6743700"/>
            <a:ext cx="264772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Αποτέλεσμα</a:t>
            </a:r>
            <a:endParaRPr lang="en-US" sz="3600" u="none" strike="noStrike" cap="none" dirty="0">
              <a:solidFill>
                <a:srgbClr val="00FF00"/>
              </a:solidFill>
              <a:latin typeface="Arial" charset="0"/>
              <a:ea typeface="Arial" charset="0"/>
              <a:cs typeface="Arial" charset="0"/>
              <a:sym typeface="Cabin"/>
            </a:endParaRPr>
          </a:p>
        </p:txBody>
      </p:sp>
      <p:cxnSp>
        <p:nvCxnSpPr>
          <p:cNvPr id="372" name="Shape 372"/>
          <p:cNvCxnSpPr/>
          <p:nvPr/>
        </p:nvCxnSpPr>
        <p:spPr>
          <a:xfrm>
            <a:off x="13377862" y="5940425"/>
            <a:ext cx="0" cy="711200"/>
          </a:xfrm>
          <a:prstGeom prst="straightConnector1">
            <a:avLst/>
          </a:prstGeom>
          <a:noFill/>
          <a:ln w="76200" cap="rnd" cmpd="sng">
            <a:solidFill>
              <a:srgbClr val="00FF00"/>
            </a:solidFill>
            <a:prstDash val="solid"/>
            <a:miter/>
            <a:headEnd type="stealth"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925286" y="544899"/>
            <a:ext cx="14405429"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dirty="0">
                <a:solidFill>
                  <a:srgbClr val="FFD966"/>
                </a:solidFill>
                <a:latin typeface="Arial" charset="0"/>
                <a:ea typeface="Arial" charset="0"/>
                <a:cs typeface="Arial" charset="0"/>
                <a:sym typeface="Cabin"/>
              </a:rPr>
              <a:t>Αποθηκευμένα</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και </a:t>
            </a:r>
            <a:r>
              <a:rPr lang="el-GR" sz="7600" u="none" strike="noStrike" cap="none" dirty="0" err="1">
                <a:solidFill>
                  <a:srgbClr val="FFD966"/>
                </a:solidFill>
                <a:latin typeface="Arial" charset="0"/>
                <a:ea typeface="Arial" charset="0"/>
                <a:cs typeface="Arial" charset="0"/>
                <a:sym typeface="Cabin"/>
              </a:rPr>
              <a:t>επαναχρησιμοποιήσημα</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Βήματα</a:t>
            </a:r>
            <a:endParaRPr lang="en-US" sz="7600" u="none" strike="noStrike" cap="none" dirty="0">
              <a:solidFill>
                <a:srgbClr val="FFD966"/>
              </a:solidFill>
              <a:latin typeface="Arial" charset="0"/>
              <a:ea typeface="Arial" charset="0"/>
              <a:cs typeface="Arial" charset="0"/>
              <a:sym typeface="Cabin"/>
            </a:endParaRPr>
          </a:p>
        </p:txBody>
      </p:sp>
      <p:sp>
        <p:nvSpPr>
          <p:cNvPr id="214" name="Shape 214"/>
          <p:cNvSpPr txBox="1"/>
          <p:nvPr/>
        </p:nvSpPr>
        <p:spPr>
          <a:xfrm>
            <a:off x="12869861" y="3949705"/>
            <a:ext cx="3162300" cy="3746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Έξοδος</a:t>
            </a:r>
            <a:r>
              <a:rPr lang="en-US" sz="3600" u="none" strike="noStrike" cap="none" dirty="0">
                <a:solidFill>
                  <a:schemeClr val="lt1"/>
                </a:solidFill>
                <a:latin typeface="Arial" charset="0"/>
                <a:ea typeface="Arial" charset="0"/>
                <a:cs typeface="Arial" charset="0"/>
                <a:sym typeface="Cabin"/>
              </a:rPr>
              <a:t>:</a:t>
            </a:r>
          </a:p>
          <a:p>
            <a:pPr marL="0" marR="0" lvl="0" indent="0" algn="ctr" rtl="0">
              <a:lnSpc>
                <a:spcPct val="100000"/>
              </a:lnSpc>
              <a:spcBef>
                <a:spcPts val="0"/>
              </a:spcBef>
              <a:spcAft>
                <a:spcPts val="0"/>
              </a:spcAft>
              <a:buNone/>
            </a:pPr>
            <a:endParaRPr sz="36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00"/>
                </a:solidFill>
                <a:latin typeface="Arial" charset="0"/>
                <a:ea typeface="Arial" charset="0"/>
                <a:cs typeface="Arial" charset="0"/>
                <a:sym typeface="Cabin"/>
              </a:rPr>
              <a:t>Hello</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00"/>
                </a:solidFill>
                <a:latin typeface="Arial" charset="0"/>
                <a:ea typeface="Arial" charset="0"/>
                <a:cs typeface="Arial" charset="0"/>
                <a:sym typeface="Cabin"/>
              </a:rPr>
              <a:t>Fun</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Zip</a:t>
            </a:r>
          </a:p>
          <a:p>
            <a:pPr marL="0" marR="0" lvl="0" indent="0" algn="l" rtl="0">
              <a:lnSpc>
                <a:spcPct val="100000"/>
              </a:lnSpc>
              <a:spcBef>
                <a:spcPts val="0"/>
              </a:spcBef>
              <a:spcAft>
                <a:spcPts val="0"/>
              </a:spcAft>
              <a:buClr>
                <a:srgbClr val="FF0000"/>
              </a:buClr>
              <a:buSzPct val="25000"/>
              <a:buFont typeface="Cabin"/>
              <a:buNone/>
            </a:pPr>
            <a:r>
              <a:rPr lang="en-US" sz="3600" u="none" strike="noStrike" cap="none" dirty="0">
                <a:solidFill>
                  <a:srgbClr val="00FF00"/>
                </a:solidFill>
                <a:latin typeface="Arial" charset="0"/>
                <a:ea typeface="Arial" charset="0"/>
                <a:cs typeface="Arial" charset="0"/>
                <a:sym typeface="Cabin"/>
              </a:rPr>
              <a:t>Hello</a:t>
            </a:r>
          </a:p>
          <a:p>
            <a:pPr marL="0" marR="0" lvl="0" indent="0" algn="l" rtl="0">
              <a:lnSpc>
                <a:spcPct val="100000"/>
              </a:lnSpc>
              <a:spcBef>
                <a:spcPts val="0"/>
              </a:spcBef>
              <a:spcAft>
                <a:spcPts val="0"/>
              </a:spcAft>
              <a:buClr>
                <a:srgbClr val="FF0000"/>
              </a:buClr>
              <a:buSzPct val="25000"/>
              <a:buFont typeface="Cabin"/>
              <a:buNone/>
            </a:pPr>
            <a:r>
              <a:rPr lang="en-US" sz="3600" u="none" strike="noStrike" cap="none" dirty="0">
                <a:solidFill>
                  <a:srgbClr val="00FF00"/>
                </a:solidFill>
                <a:latin typeface="Arial" charset="0"/>
                <a:ea typeface="Arial" charset="0"/>
                <a:cs typeface="Arial" charset="0"/>
                <a:sym typeface="Cabin"/>
              </a:rPr>
              <a:t>Fun</a:t>
            </a:r>
          </a:p>
        </p:txBody>
      </p:sp>
      <p:sp>
        <p:nvSpPr>
          <p:cNvPr id="215" name="Shape 215"/>
          <p:cNvSpPr txBox="1"/>
          <p:nvPr/>
        </p:nvSpPr>
        <p:spPr>
          <a:xfrm>
            <a:off x="7899399" y="3200405"/>
            <a:ext cx="3586161" cy="380047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Πρόγραμμα</a:t>
            </a:r>
            <a:r>
              <a:rPr lang="en-US" sz="3600" u="none" strike="noStrike" cap="none" dirty="0">
                <a:solidFill>
                  <a:schemeClr val="lt1"/>
                </a:solidFill>
                <a:latin typeface="Arial" charset="0"/>
                <a:ea typeface="Arial" charset="0"/>
                <a:cs typeface="Arial" charset="0"/>
                <a:sym typeface="Cabin"/>
              </a:rPr>
              <a:t>:</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ourier New"/>
              <a:buNone/>
            </a:pPr>
            <a:r>
              <a:rPr lang="en-US" sz="2500" i="0" u="none" strike="noStrike" cap="none" dirty="0" err="1">
                <a:solidFill>
                  <a:srgbClr val="FFFF00"/>
                </a:solidFill>
                <a:latin typeface="Courier"/>
                <a:ea typeface="Courier"/>
                <a:cs typeface="Courier"/>
                <a:sym typeface="Courier New"/>
              </a:rPr>
              <a:t>def</a:t>
            </a:r>
            <a:r>
              <a:rPr lang="en-US" sz="2500" i="0" u="none" strike="noStrike" cap="none" dirty="0">
                <a:solidFill>
                  <a:srgbClr val="FF7F00"/>
                </a:solidFill>
                <a:latin typeface="Courier"/>
                <a:ea typeface="Courier"/>
                <a:cs typeface="Courier"/>
                <a:sym typeface="Courier New"/>
              </a:rPr>
              <a:t> thing():</a:t>
            </a:r>
          </a:p>
          <a:p>
            <a:pPr marL="0" marR="0" lvl="0" indent="0" algn="l" rtl="0">
              <a:lnSpc>
                <a:spcPct val="100000"/>
              </a:lnSpc>
              <a:spcBef>
                <a:spcPts val="0"/>
              </a:spcBef>
              <a:spcAft>
                <a:spcPts val="0"/>
              </a:spcAft>
              <a:buClr>
                <a:srgbClr val="FF7F00"/>
              </a:buClr>
              <a:buSzPct val="25000"/>
              <a:buFont typeface="Courier New"/>
              <a:buNone/>
            </a:pPr>
            <a:r>
              <a:rPr lang="en-US" sz="2500" i="0" u="none" strike="noStrike" cap="none" dirty="0">
                <a:solidFill>
                  <a:srgbClr val="FF7F00"/>
                </a:solidFill>
                <a:latin typeface="Courier"/>
                <a:ea typeface="Courier"/>
                <a:cs typeface="Courier"/>
                <a:sym typeface="Courier New"/>
              </a:rPr>
              <a:t>    </a:t>
            </a:r>
            <a:r>
              <a:rPr lang="en-US" sz="2500" i="0" u="none" strike="noStrike" cap="none" dirty="0">
                <a:solidFill>
                  <a:srgbClr val="FFFF00"/>
                </a:solidFill>
                <a:latin typeface="Courier"/>
                <a:ea typeface="Courier"/>
                <a:cs typeface="Courier"/>
                <a:sym typeface="Courier New"/>
              </a:rPr>
              <a:t>print</a:t>
            </a:r>
            <a:r>
              <a:rPr lang="en-US" sz="2500" dirty="0">
                <a:solidFill>
                  <a:srgbClr val="FF7F00"/>
                </a:solidFill>
                <a:latin typeface="Courier"/>
                <a:ea typeface="Courier"/>
                <a:cs typeface="Courier"/>
                <a:sym typeface="Courier New"/>
              </a:rPr>
              <a:t>(</a:t>
            </a:r>
            <a:r>
              <a:rPr lang="en-US" sz="2500" i="0" u="none" strike="noStrike" cap="none" dirty="0">
                <a:solidFill>
                  <a:srgbClr val="FF7F00"/>
                </a:solidFill>
                <a:latin typeface="Courier"/>
                <a:ea typeface="Courier"/>
                <a:cs typeface="Courier"/>
                <a:sym typeface="Courier New"/>
              </a:rPr>
              <a:t>'Hello</a:t>
            </a:r>
            <a:r>
              <a:rPr lang="en-US" sz="2500"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rgbClr val="FF7F00"/>
              </a:buClr>
              <a:buSzPct val="25000"/>
              <a:buFont typeface="Courier New"/>
              <a:buNone/>
            </a:pPr>
            <a:r>
              <a:rPr lang="en-US" sz="2500" i="0" u="none" strike="noStrike" cap="none" dirty="0">
                <a:solidFill>
                  <a:srgbClr val="FF7F00"/>
                </a:solidFill>
                <a:latin typeface="Courier"/>
                <a:ea typeface="Courier"/>
                <a:cs typeface="Courier"/>
                <a:sym typeface="Courier New"/>
              </a:rPr>
              <a:t>    </a:t>
            </a:r>
            <a:r>
              <a:rPr lang="en-US" sz="2500" i="0" u="none" strike="noStrike" cap="none" dirty="0">
                <a:solidFill>
                  <a:srgbClr val="FFFF00"/>
                </a:solidFill>
                <a:latin typeface="Courier"/>
                <a:ea typeface="Courier"/>
                <a:cs typeface="Courier"/>
                <a:sym typeface="Courier New"/>
              </a:rPr>
              <a:t>print</a:t>
            </a:r>
            <a:r>
              <a:rPr lang="en-US" sz="2500" dirty="0">
                <a:solidFill>
                  <a:srgbClr val="FF7F00"/>
                </a:solidFill>
                <a:latin typeface="Courier"/>
                <a:ea typeface="Courier"/>
                <a:cs typeface="Courier"/>
                <a:sym typeface="Courier New"/>
              </a:rPr>
              <a:t>(</a:t>
            </a:r>
            <a:r>
              <a:rPr lang="en-US" sz="2500" i="0" u="none" strike="noStrike" cap="none" dirty="0">
                <a:solidFill>
                  <a:srgbClr val="FF7F00"/>
                </a:solidFill>
                <a:latin typeface="Courier"/>
                <a:ea typeface="Courier"/>
                <a:cs typeface="Courier"/>
                <a:sym typeface="Courier New"/>
              </a:rPr>
              <a:t>'Fun</a:t>
            </a:r>
            <a:r>
              <a:rPr lang="en-US" sz="2500"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rgbClr val="FF7F00"/>
              </a:buClr>
              <a:buSzPct val="25000"/>
              <a:buFont typeface="Courier New"/>
              <a:buNone/>
            </a:pPr>
            <a:r>
              <a:rPr lang="en-US" sz="2500" b="1" i="0" u="none" strike="noStrike" cap="none" dirty="0">
                <a:solidFill>
                  <a:srgbClr val="FF7F00"/>
                </a:solidFill>
                <a:latin typeface="Courier"/>
                <a:ea typeface="Courier"/>
                <a:cs typeface="Courier"/>
                <a:sym typeface="Courier New"/>
              </a:rPr>
              <a:t> </a:t>
            </a:r>
          </a:p>
          <a:p>
            <a:pPr marL="0" marR="0" lvl="0" indent="0" algn="l" rtl="0">
              <a:lnSpc>
                <a:spcPct val="100000"/>
              </a:lnSpc>
              <a:spcBef>
                <a:spcPts val="0"/>
              </a:spcBef>
              <a:spcAft>
                <a:spcPts val="0"/>
              </a:spcAft>
              <a:buClr>
                <a:srgbClr val="FF7F00"/>
              </a:buClr>
              <a:buSzPct val="25000"/>
              <a:buFont typeface="Courier New"/>
              <a:buNone/>
            </a:pPr>
            <a:r>
              <a:rPr lang="en-US" sz="2500" i="0" u="none" strike="noStrike" cap="none" dirty="0">
                <a:solidFill>
                  <a:srgbClr val="FF7F00"/>
                </a:solidFill>
                <a:latin typeface="Courier"/>
                <a:ea typeface="Courier"/>
                <a:cs typeface="Courier"/>
                <a:sym typeface="Courier New"/>
              </a:rPr>
              <a:t>thing()</a:t>
            </a:r>
          </a:p>
          <a:p>
            <a:pPr marL="0" marR="0" lvl="0" indent="0" algn="l" rtl="0">
              <a:lnSpc>
                <a:spcPct val="100000"/>
              </a:lnSpc>
              <a:spcBef>
                <a:spcPts val="0"/>
              </a:spcBef>
              <a:spcAft>
                <a:spcPts val="0"/>
              </a:spcAft>
              <a:buClr>
                <a:srgbClr val="FFFF00"/>
              </a:buClr>
              <a:buSzPct val="25000"/>
              <a:buFont typeface="Courier New"/>
              <a:buNone/>
            </a:pPr>
            <a:r>
              <a:rPr lang="en-US" sz="2500" i="0" u="none" strike="noStrike" cap="none" dirty="0">
                <a:solidFill>
                  <a:srgbClr val="FFFF00"/>
                </a:solidFill>
                <a:latin typeface="Courier"/>
                <a:ea typeface="Courier"/>
                <a:cs typeface="Courier"/>
                <a:sym typeface="Courier New"/>
              </a:rPr>
              <a:t>print</a:t>
            </a:r>
            <a:r>
              <a:rPr lang="en-US" sz="2500" dirty="0">
                <a:solidFill>
                  <a:srgbClr val="FF7F00"/>
                </a:solidFill>
                <a:latin typeface="Courier"/>
                <a:ea typeface="Courier"/>
                <a:cs typeface="Courier"/>
                <a:sym typeface="Courier New"/>
              </a:rPr>
              <a:t>(</a:t>
            </a:r>
            <a:r>
              <a:rPr lang="en-US" sz="2500" i="0" u="none" strike="noStrike" cap="none" dirty="0">
                <a:solidFill>
                  <a:srgbClr val="FF7F00"/>
                </a:solidFill>
                <a:latin typeface="Courier"/>
                <a:ea typeface="Courier"/>
                <a:cs typeface="Courier"/>
                <a:sym typeface="Courier New"/>
              </a:rPr>
              <a:t>'Zip</a:t>
            </a:r>
            <a:r>
              <a:rPr lang="en-US" sz="2500"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rgbClr val="FF7F00"/>
              </a:buClr>
              <a:buSzPct val="25000"/>
              <a:buFont typeface="Courier New"/>
              <a:buNone/>
            </a:pPr>
            <a:r>
              <a:rPr lang="en-US" sz="2500" i="0" u="none" strike="noStrike" cap="none" dirty="0">
                <a:solidFill>
                  <a:srgbClr val="FF7F00"/>
                </a:solidFill>
                <a:latin typeface="Courier"/>
                <a:ea typeface="Courier"/>
                <a:cs typeface="Courier"/>
                <a:sym typeface="Courier New"/>
              </a:rPr>
              <a:t>thing()</a:t>
            </a:r>
          </a:p>
        </p:txBody>
      </p:sp>
      <p:sp>
        <p:nvSpPr>
          <p:cNvPr id="216" name="Shape 216"/>
          <p:cNvSpPr txBox="1"/>
          <p:nvPr/>
        </p:nvSpPr>
        <p:spPr>
          <a:xfrm>
            <a:off x="762000" y="295910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500" u="none" strike="noStrike" cap="none">
                <a:solidFill>
                  <a:srgbClr val="FFFF00"/>
                </a:solidFill>
                <a:latin typeface="Arial" charset="0"/>
                <a:ea typeface="Arial" charset="0"/>
                <a:cs typeface="Arial" charset="0"/>
                <a:sym typeface="Cabin"/>
              </a:rPr>
              <a:t>def</a:t>
            </a:r>
          </a:p>
        </p:txBody>
      </p:sp>
      <p:cxnSp>
        <p:nvCxnSpPr>
          <p:cNvPr id="217" name="Shape 217"/>
          <p:cNvCxnSpPr/>
          <p:nvPr/>
        </p:nvCxnSpPr>
        <p:spPr>
          <a:xfrm rot="10800000">
            <a:off x="2114550" y="3541716"/>
            <a:ext cx="6349" cy="1849436"/>
          </a:xfrm>
          <a:prstGeom prst="straightConnector1">
            <a:avLst/>
          </a:prstGeom>
          <a:noFill/>
          <a:ln w="76200" cap="rnd" cmpd="sng">
            <a:solidFill>
              <a:srgbClr val="00FFFF"/>
            </a:solidFill>
            <a:prstDash val="solid"/>
            <a:miter/>
            <a:headEnd type="stealth" w="med" len="med"/>
            <a:tailEnd type="none" w="med" len="med"/>
          </a:ln>
        </p:spPr>
      </p:cxnSp>
      <p:cxnSp>
        <p:nvCxnSpPr>
          <p:cNvPr id="218" name="Shape 218"/>
          <p:cNvCxnSpPr/>
          <p:nvPr/>
        </p:nvCxnSpPr>
        <p:spPr>
          <a:xfrm flipH="1">
            <a:off x="9366249" y="5645155"/>
            <a:ext cx="3421062" cy="342899"/>
          </a:xfrm>
          <a:prstGeom prst="straightConnector1">
            <a:avLst/>
          </a:prstGeom>
          <a:noFill/>
          <a:ln w="50800" cap="rnd" cmpd="sng">
            <a:solidFill>
              <a:srgbClr val="00FF00"/>
            </a:solidFill>
            <a:prstDash val="solid"/>
            <a:miter/>
            <a:headEnd type="stealth" w="med" len="med"/>
            <a:tailEnd type="none" w="med" len="med"/>
          </a:ln>
        </p:spPr>
      </p:cxnSp>
      <p:cxnSp>
        <p:nvCxnSpPr>
          <p:cNvPr id="219" name="Shape 219"/>
          <p:cNvCxnSpPr/>
          <p:nvPr/>
        </p:nvCxnSpPr>
        <p:spPr>
          <a:xfrm rot="10800000">
            <a:off x="9423474" y="6843630"/>
            <a:ext cx="3334500" cy="270299"/>
          </a:xfrm>
          <a:prstGeom prst="straightConnector1">
            <a:avLst/>
          </a:prstGeom>
          <a:noFill/>
          <a:ln w="50800" cap="rnd" cmpd="sng">
            <a:solidFill>
              <a:srgbClr val="00FF00"/>
            </a:solidFill>
            <a:prstDash val="solid"/>
            <a:miter/>
            <a:headEnd type="stealth" w="med" len="med"/>
            <a:tailEnd type="none" w="med" len="med"/>
          </a:ln>
        </p:spPr>
      </p:cxnSp>
      <p:sp>
        <p:nvSpPr>
          <p:cNvPr id="220" name="Shape 220"/>
          <p:cNvSpPr txBox="1"/>
          <p:nvPr/>
        </p:nvSpPr>
        <p:spPr>
          <a:xfrm>
            <a:off x="4429850" y="3836980"/>
            <a:ext cx="2743199" cy="11154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  </a:t>
            </a:r>
            <a:r>
              <a:rPr lang="en-US" sz="3500" u="none" strike="noStrike" cap="none" dirty="0">
                <a:solidFill>
                  <a:srgbClr val="FFFF00"/>
                </a:solidFill>
                <a:latin typeface="Arial" charset="0"/>
                <a:ea typeface="Arial" charset="0"/>
                <a:cs typeface="Arial" charset="0"/>
                <a:sym typeface="Cabin"/>
              </a:rPr>
              <a:t>print</a:t>
            </a:r>
            <a:r>
              <a:rPr lang="en-US" sz="3500" dirty="0">
                <a:solidFill>
                  <a:schemeClr val="lt1"/>
                </a:solidFill>
                <a:latin typeface="Arial" charset="0"/>
                <a:ea typeface="Arial" charset="0"/>
                <a:cs typeface="Arial" charset="0"/>
                <a:sym typeface="Cabin"/>
              </a:rPr>
              <a:t>(</a:t>
            </a:r>
            <a:r>
              <a:rPr lang="en-US" sz="3500" u="none" strike="noStrike" cap="none" dirty="0">
                <a:solidFill>
                  <a:schemeClr val="lt1"/>
                </a:solidFill>
                <a:latin typeface="Arial" charset="0"/>
                <a:ea typeface="Arial" charset="0"/>
                <a:cs typeface="Arial" charset="0"/>
                <a:sym typeface="Cabin"/>
              </a:rPr>
              <a:t>'Hello')</a:t>
            </a:r>
          </a:p>
          <a:p>
            <a:pPr lvl="0" algn="ctr">
              <a:buClr>
                <a:schemeClr val="lt1"/>
              </a:buClr>
              <a:buSzPct val="25000"/>
            </a:pPr>
            <a:r>
              <a:rPr lang="en-US" sz="3500" dirty="0">
                <a:solidFill>
                  <a:srgbClr val="FFFF00"/>
                </a:solidFill>
                <a:latin typeface="Arial" charset="0"/>
                <a:ea typeface="Arial" charset="0"/>
                <a:cs typeface="Arial" charset="0"/>
                <a:sym typeface="Cabin"/>
              </a:rPr>
              <a:t>print</a:t>
            </a:r>
            <a:r>
              <a:rPr lang="en-US" sz="3500" dirty="0">
                <a:solidFill>
                  <a:schemeClr val="lt1"/>
                </a:solidFill>
                <a:latin typeface="Arial" charset="0"/>
                <a:ea typeface="Arial" charset="0"/>
                <a:cs typeface="Arial" charset="0"/>
                <a:sym typeface="Cabin"/>
              </a:rPr>
              <a:t>('Fun')</a:t>
            </a:r>
          </a:p>
        </p:txBody>
      </p:sp>
      <p:sp>
        <p:nvSpPr>
          <p:cNvPr id="221" name="Shape 221"/>
          <p:cNvSpPr txBox="1"/>
          <p:nvPr/>
        </p:nvSpPr>
        <p:spPr>
          <a:xfrm>
            <a:off x="762000" y="532130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thing</a:t>
            </a:r>
            <a:r>
              <a:rPr lang="en-US" sz="3500" u="none" strike="noStrike" cap="none">
                <a:solidFill>
                  <a:schemeClr val="lt1"/>
                </a:solidFill>
                <a:latin typeface="Arial" charset="0"/>
                <a:ea typeface="Arial" charset="0"/>
                <a:cs typeface="Arial" charset="0"/>
                <a:sym typeface="Cabin"/>
              </a:rPr>
              <a:t>()</a:t>
            </a:r>
          </a:p>
        </p:txBody>
      </p:sp>
      <p:cxnSp>
        <p:nvCxnSpPr>
          <p:cNvPr id="222" name="Shape 222"/>
          <p:cNvCxnSpPr/>
          <p:nvPr/>
        </p:nvCxnSpPr>
        <p:spPr>
          <a:xfrm rot="10800000">
            <a:off x="2114549" y="5942016"/>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223" name="Shape 223"/>
          <p:cNvCxnSpPr/>
          <p:nvPr/>
        </p:nvCxnSpPr>
        <p:spPr>
          <a:xfrm flipH="1">
            <a:off x="3491700" y="4327655"/>
            <a:ext cx="856500" cy="1024500"/>
          </a:xfrm>
          <a:prstGeom prst="straightConnector1">
            <a:avLst/>
          </a:prstGeom>
          <a:noFill/>
          <a:ln w="76200" cap="rnd" cmpd="sng">
            <a:solidFill>
              <a:srgbClr val="00FFFF"/>
            </a:solidFill>
            <a:prstDash val="solid"/>
            <a:miter/>
            <a:headEnd type="stealth" w="med" len="med"/>
            <a:tailEnd type="none" w="med" len="med"/>
          </a:ln>
        </p:spPr>
      </p:cxnSp>
      <p:cxnSp>
        <p:nvCxnSpPr>
          <p:cNvPr id="224" name="Shape 224"/>
          <p:cNvCxnSpPr/>
          <p:nvPr/>
        </p:nvCxnSpPr>
        <p:spPr>
          <a:xfrm rot="10800000" flipH="1">
            <a:off x="3527425" y="4952242"/>
            <a:ext cx="2100300" cy="893699"/>
          </a:xfrm>
          <a:prstGeom prst="straightConnector1">
            <a:avLst/>
          </a:prstGeom>
          <a:noFill/>
          <a:ln w="76200" cap="rnd" cmpd="sng">
            <a:solidFill>
              <a:srgbClr val="00FFFF"/>
            </a:solidFill>
            <a:prstDash val="solid"/>
            <a:miter/>
            <a:headEnd type="stealth" w="med" len="med"/>
            <a:tailEnd type="none" w="med" len="med"/>
          </a:ln>
        </p:spPr>
      </p:cxnSp>
      <p:cxnSp>
        <p:nvCxnSpPr>
          <p:cNvPr id="225" name="Shape 225"/>
          <p:cNvCxnSpPr>
            <a:endCxn id="216" idx="3"/>
          </p:cNvCxnSpPr>
          <p:nvPr/>
        </p:nvCxnSpPr>
        <p:spPr>
          <a:xfrm rot="10800000">
            <a:off x="3505199" y="3257555"/>
            <a:ext cx="951900" cy="579600"/>
          </a:xfrm>
          <a:prstGeom prst="straightConnector1">
            <a:avLst/>
          </a:prstGeom>
          <a:noFill/>
          <a:ln w="76200" cap="rnd" cmpd="sng">
            <a:solidFill>
              <a:srgbClr val="00FFFF"/>
            </a:solidFill>
            <a:prstDash val="solid"/>
            <a:miter/>
            <a:headEnd type="stealth" w="med" len="med"/>
            <a:tailEnd type="none" w="med" len="med"/>
          </a:ln>
        </p:spPr>
      </p:cxnSp>
      <p:sp>
        <p:nvSpPr>
          <p:cNvPr id="226" name="Shape 226"/>
          <p:cNvSpPr txBox="1"/>
          <p:nvPr/>
        </p:nvSpPr>
        <p:spPr>
          <a:xfrm>
            <a:off x="4348200" y="8002471"/>
            <a:ext cx="882895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2800" b="0" i="0" u="none" strike="noStrike" cap="none" dirty="0">
                <a:solidFill>
                  <a:schemeClr val="lt1"/>
                </a:solidFill>
                <a:sym typeface="Arial"/>
              </a:rPr>
              <a:t>Ονομάζουμε αυτά τα επαναχρησιμοποιήσιμα κομμάτια κώδικα «συναρτήσεις»</a:t>
            </a:r>
            <a:endParaRPr lang="en-US" sz="2800" b="0" i="0" u="none" strike="noStrike" cap="none" dirty="0">
              <a:solidFill>
                <a:schemeClr val="lt1"/>
              </a:solidFill>
              <a:sym typeface="Arial"/>
            </a:endParaRPr>
          </a:p>
        </p:txBody>
      </p:sp>
      <p:sp>
        <p:nvSpPr>
          <p:cNvPr id="227" name="Shape 227"/>
          <p:cNvSpPr txBox="1"/>
          <p:nvPr/>
        </p:nvSpPr>
        <p:spPr>
          <a:xfrm>
            <a:off x="5038724" y="3225805"/>
            <a:ext cx="176787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a:solidFill>
                  <a:schemeClr val="lt1"/>
                </a:solidFill>
                <a:latin typeface="Arial" charset="0"/>
                <a:ea typeface="Arial" charset="0"/>
                <a:cs typeface="Arial" charset="0"/>
                <a:sym typeface="Cabin"/>
              </a:rPr>
              <a:t>thing</a:t>
            </a:r>
            <a:r>
              <a:rPr lang="en-US" sz="3600" u="none" strike="noStrike" cap="none">
                <a:solidFill>
                  <a:schemeClr val="lt1"/>
                </a:solidFill>
                <a:latin typeface="Arial" charset="0"/>
                <a:ea typeface="Arial" charset="0"/>
                <a:cs typeface="Arial" charset="0"/>
                <a:sym typeface="Cabin"/>
              </a:rPr>
              <a:t>():</a:t>
            </a:r>
          </a:p>
        </p:txBody>
      </p:sp>
      <p:sp>
        <p:nvSpPr>
          <p:cNvPr id="228" name="Shape 228"/>
          <p:cNvSpPr txBox="1"/>
          <p:nvPr/>
        </p:nvSpPr>
        <p:spPr>
          <a:xfrm>
            <a:off x="762000" y="753110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thing</a:t>
            </a:r>
            <a:r>
              <a:rPr lang="en-US" sz="3500" u="none" strike="noStrike" cap="none">
                <a:solidFill>
                  <a:schemeClr val="lt1"/>
                </a:solidFill>
                <a:latin typeface="Arial" charset="0"/>
                <a:ea typeface="Arial" charset="0"/>
                <a:cs typeface="Arial" charset="0"/>
                <a:sym typeface="Cabin"/>
              </a:rPr>
              <a:t>()</a:t>
            </a:r>
          </a:p>
        </p:txBody>
      </p:sp>
      <p:cxnSp>
        <p:nvCxnSpPr>
          <p:cNvPr id="229" name="Shape 229"/>
          <p:cNvCxnSpPr/>
          <p:nvPr/>
        </p:nvCxnSpPr>
        <p:spPr>
          <a:xfrm rot="10800000">
            <a:off x="2114549" y="6958017"/>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230" name="Shape 230"/>
          <p:cNvSpPr txBox="1"/>
          <p:nvPr/>
        </p:nvSpPr>
        <p:spPr>
          <a:xfrm>
            <a:off x="762000" y="645160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500" u="none" strike="noStrike" cap="none" dirty="0">
                <a:solidFill>
                  <a:srgbClr val="FFFF00"/>
                </a:solidFill>
                <a:latin typeface="Arial" charset="0"/>
                <a:ea typeface="Arial" charset="0"/>
                <a:cs typeface="Arial" charset="0"/>
                <a:sym typeface="Cabin"/>
              </a:rPr>
              <a:t>print(</a:t>
            </a:r>
            <a:r>
              <a:rPr lang="en-US" sz="3500" dirty="0">
                <a:solidFill>
                  <a:schemeClr val="lt1"/>
                </a:solidFill>
                <a:latin typeface="Arial" charset="0"/>
                <a:ea typeface="Arial" charset="0"/>
                <a:cs typeface="Arial" charset="0"/>
                <a:sym typeface="Cabin"/>
              </a:rPr>
              <a:t>'</a:t>
            </a:r>
            <a:r>
              <a:rPr lang="en-US" sz="3500" u="none" strike="noStrike" cap="none" dirty="0">
                <a:solidFill>
                  <a:schemeClr val="lt1"/>
                </a:solidFill>
                <a:latin typeface="Arial" charset="0"/>
                <a:ea typeface="Arial" charset="0"/>
                <a:cs typeface="Arial" charset="0"/>
                <a:sym typeface="Cabin"/>
              </a:rPr>
              <a:t>Zip</a:t>
            </a:r>
            <a:r>
              <a:rPr lang="en-US" sz="3500" dirty="0">
                <a:solidFill>
                  <a:schemeClr val="lt1"/>
                </a:solidFill>
                <a:latin typeface="Arial" charset="0"/>
                <a:ea typeface="Arial" charset="0"/>
                <a:cs typeface="Arial" charset="0"/>
                <a:sym typeface="Cabin"/>
              </a:rPr>
              <a:t>'</a:t>
            </a:r>
            <a:r>
              <a:rPr lang="en-US" sz="3500" dirty="0">
                <a:solidFill>
                  <a:srgbClr val="FFFF00"/>
                </a:solidFill>
                <a:latin typeface="Arial" charset="0"/>
                <a:ea typeface="Arial" charset="0"/>
                <a:cs typeface="Arial" charset="0"/>
                <a:sym typeface="Cabin"/>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title"/>
          </p:nvPr>
        </p:nvSpPr>
        <p:spPr>
          <a:xfrm>
            <a:off x="927050" y="803564"/>
            <a:ext cx="14401900"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200" u="none" strike="noStrike" cap="none" dirty="0">
                <a:solidFill>
                  <a:schemeClr val="lt1"/>
                </a:solidFill>
                <a:latin typeface="Arial" charset="0"/>
                <a:ea typeface="Arial" charset="0"/>
                <a:cs typeface="Arial" charset="0"/>
                <a:sym typeface="Cabin"/>
              </a:rPr>
              <a:t>Πολλαπλές</a:t>
            </a:r>
            <a:r>
              <a:rPr lang="en-US" sz="7200" u="none" strike="noStrike" cap="none" dirty="0">
                <a:solidFill>
                  <a:schemeClr val="lt1"/>
                </a:solidFill>
                <a:latin typeface="Arial" charset="0"/>
                <a:ea typeface="Arial" charset="0"/>
                <a:cs typeface="Arial" charset="0"/>
                <a:sym typeface="Cabin"/>
              </a:rPr>
              <a:t> </a:t>
            </a:r>
            <a:r>
              <a:rPr lang="el-GR" sz="7200" u="none" strike="noStrike" cap="none" dirty="0">
                <a:solidFill>
                  <a:srgbClr val="00FFFF"/>
                </a:solidFill>
                <a:latin typeface="Arial" charset="0"/>
                <a:ea typeface="Arial" charset="0"/>
                <a:cs typeface="Arial" charset="0"/>
                <a:sym typeface="Cabin"/>
              </a:rPr>
              <a:t>Παράμετροι</a:t>
            </a:r>
            <a:r>
              <a:rPr lang="en-US" sz="7200" u="none" strike="noStrike" cap="none" dirty="0">
                <a:solidFill>
                  <a:schemeClr val="lt1"/>
                </a:solidFill>
                <a:latin typeface="Arial" charset="0"/>
                <a:ea typeface="Arial" charset="0"/>
                <a:cs typeface="Arial" charset="0"/>
                <a:sym typeface="Cabin"/>
              </a:rPr>
              <a:t> / </a:t>
            </a:r>
            <a:r>
              <a:rPr lang="el-GR" sz="7200" u="none" strike="noStrike" cap="none" dirty="0">
                <a:solidFill>
                  <a:srgbClr val="FF7F00"/>
                </a:solidFill>
                <a:latin typeface="Arial" charset="0"/>
                <a:ea typeface="Arial" charset="0"/>
                <a:cs typeface="Arial" charset="0"/>
                <a:sym typeface="Cabin"/>
              </a:rPr>
              <a:t>Ορίσματα</a:t>
            </a:r>
            <a:endParaRPr lang="en-US" sz="7200" u="none" strike="noStrike" cap="none" dirty="0">
              <a:solidFill>
                <a:srgbClr val="FF7F00"/>
              </a:solidFill>
              <a:latin typeface="Arial" charset="0"/>
              <a:ea typeface="Arial" charset="0"/>
              <a:cs typeface="Arial" charset="0"/>
              <a:sym typeface="Cabin"/>
            </a:endParaRPr>
          </a:p>
        </p:txBody>
      </p:sp>
      <p:sp>
        <p:nvSpPr>
          <p:cNvPr id="378" name="Shape 378"/>
          <p:cNvSpPr txBox="1">
            <a:spLocks noGrp="1"/>
          </p:cNvSpPr>
          <p:nvPr>
            <p:ph type="body" idx="1"/>
          </p:nvPr>
        </p:nvSpPr>
        <p:spPr>
          <a:xfrm>
            <a:off x="808901" y="2603500"/>
            <a:ext cx="8547370" cy="5254625"/>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Μπορούμε να δηλώσουμε περισσότερες από μία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00FFFF"/>
                </a:solidFill>
                <a:latin typeface="Arial" charset="0"/>
                <a:ea typeface="Arial" charset="0"/>
                <a:cs typeface="Arial" charset="0"/>
                <a:sym typeface="Cabin"/>
              </a:rPr>
              <a:t>παραμέτρους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κατά τον</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FF00"/>
                </a:solidFill>
                <a:latin typeface="Arial" charset="0"/>
                <a:ea typeface="Arial" charset="0"/>
                <a:cs typeface="Arial" charset="0"/>
                <a:sym typeface="Cabin"/>
              </a:rPr>
              <a:t>ορισμό</a:t>
            </a:r>
            <a:r>
              <a:rPr lang="en-US" sz="3600" u="none" strike="noStrike" cap="none" dirty="0">
                <a:solidFill>
                  <a:srgbClr val="FFFF00"/>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της </a:t>
            </a:r>
            <a:r>
              <a:rPr lang="el-GR" sz="3600" u="none" strike="noStrike" cap="none" dirty="0">
                <a:solidFill>
                  <a:srgbClr val="00FF00"/>
                </a:solidFill>
                <a:latin typeface="Arial" charset="0"/>
                <a:ea typeface="Arial" charset="0"/>
                <a:cs typeface="Arial" charset="0"/>
                <a:sym typeface="Cabin"/>
              </a:rPr>
              <a:t>συνάρτησης</a:t>
            </a:r>
            <a:endParaRPr lang="en-US" sz="3600" u="none" strike="noStrike" cap="none" dirty="0">
              <a:solidFill>
                <a:srgbClr val="FFFF00"/>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Απλά προσθέτουμε περισσότερα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7F00"/>
                </a:solidFill>
                <a:latin typeface="Arial" charset="0"/>
                <a:ea typeface="Arial" charset="0"/>
                <a:cs typeface="Arial" charset="0"/>
                <a:sym typeface="Cabin"/>
              </a:rPr>
              <a:t>ορίσματα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όταν καλούμε τη</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00FF00"/>
                </a:solidFill>
                <a:latin typeface="Arial" charset="0"/>
                <a:ea typeface="Arial" charset="0"/>
                <a:cs typeface="Arial" charset="0"/>
                <a:sym typeface="Cabin"/>
              </a:rPr>
              <a:t>συνάρτηση</a:t>
            </a:r>
            <a:endParaRPr lang="en-US" sz="3600" u="none" strike="noStrike" cap="none" dirty="0">
              <a:solidFill>
                <a:srgbClr val="00FF00"/>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 αριθμός και η σειρά των ορισμάτων και των παραμέτρων συμβαδίζουν</a:t>
            </a:r>
            <a:endParaRPr lang="en-US" sz="3600" u="none" strike="noStrike" cap="none" dirty="0">
              <a:solidFill>
                <a:schemeClr val="lt1"/>
              </a:solidFill>
              <a:latin typeface="Arial" charset="0"/>
              <a:ea typeface="Arial" charset="0"/>
              <a:cs typeface="Arial" charset="0"/>
              <a:sym typeface="Cabin"/>
            </a:endParaRPr>
          </a:p>
        </p:txBody>
      </p:sp>
      <p:sp>
        <p:nvSpPr>
          <p:cNvPr id="379" name="Shape 379"/>
          <p:cNvSpPr txBox="1"/>
          <p:nvPr/>
        </p:nvSpPr>
        <p:spPr>
          <a:xfrm>
            <a:off x="9966100" y="3380664"/>
            <a:ext cx="5481000" cy="39348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def</a:t>
            </a:r>
            <a:r>
              <a:rPr lang="en-US" sz="3000" i="0" u="none" strike="noStrike" cap="none" dirty="0">
                <a:solidFill>
                  <a:schemeClr val="lt1"/>
                </a:solidFill>
                <a:latin typeface="Courier"/>
                <a:ea typeface="Courier"/>
                <a:cs typeface="Courier"/>
                <a:sym typeface="Courier New"/>
              </a:rPr>
              <a:t> </a:t>
            </a:r>
            <a:r>
              <a:rPr lang="el-GR" sz="3000" i="0" u="none" strike="noStrike" cap="none" dirty="0" err="1">
                <a:solidFill>
                  <a:srgbClr val="00FF00"/>
                </a:solidFill>
                <a:latin typeface="Courier"/>
                <a:ea typeface="Courier"/>
                <a:cs typeface="Courier"/>
                <a:sym typeface="Courier New"/>
              </a:rPr>
              <a:t>άθροισμαδύο</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FF"/>
                </a:solidFill>
                <a:latin typeface="Courier"/>
                <a:ea typeface="Courier"/>
                <a:cs typeface="Courier"/>
                <a:sym typeface="Courier New"/>
              </a:rPr>
              <a:t>a, b</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l-GR" sz="3000" i="0" u="none" strike="noStrike" cap="none" dirty="0" err="1">
                <a:solidFill>
                  <a:schemeClr val="lt1"/>
                </a:solidFill>
                <a:latin typeface="Courier"/>
                <a:ea typeface="Courier"/>
                <a:cs typeface="Courier"/>
                <a:sym typeface="Courier New"/>
              </a:rPr>
              <a:t>άθροισμαδύο</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FF"/>
                </a:solidFill>
                <a:latin typeface="Courier"/>
                <a:ea typeface="Courier"/>
                <a:cs typeface="Courier"/>
                <a:sym typeface="Courier New"/>
              </a:rPr>
              <a:t>a</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FF"/>
                </a:solidFill>
                <a:latin typeface="Courier"/>
                <a:ea typeface="Courier"/>
                <a:cs typeface="Courier"/>
                <a:sym typeface="Courier New"/>
              </a:rPr>
              <a:t>b</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return</a:t>
            </a:r>
            <a:r>
              <a:rPr lang="en-US" sz="3000" i="0" u="none" strike="noStrike" cap="none" dirty="0">
                <a:solidFill>
                  <a:schemeClr val="lt1"/>
                </a:solidFill>
                <a:latin typeface="Courier"/>
                <a:ea typeface="Courier"/>
                <a:cs typeface="Courier"/>
                <a:sym typeface="Courier New"/>
              </a:rPr>
              <a:t> </a:t>
            </a:r>
            <a:r>
              <a:rPr lang="el-GR" sz="3000" i="0" u="none" strike="noStrike" cap="none" dirty="0" err="1">
                <a:solidFill>
                  <a:schemeClr val="lt1"/>
                </a:solidFill>
                <a:latin typeface="Courier"/>
                <a:ea typeface="Courier"/>
                <a:cs typeface="Courier"/>
                <a:sym typeface="Courier New"/>
              </a:rPr>
              <a:t>άθροισμαδύο</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Font typeface="Cabin"/>
              <a:buNone/>
            </a:pPr>
            <a:endParaRPr sz="30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x = </a:t>
            </a:r>
            <a:r>
              <a:rPr lang="el-GR" sz="3000" i="0" u="none" strike="noStrike" cap="none" dirty="0" err="1">
                <a:solidFill>
                  <a:srgbClr val="00FF00"/>
                </a:solidFill>
                <a:latin typeface="Courier"/>
                <a:ea typeface="Courier"/>
                <a:cs typeface="Courier"/>
                <a:sym typeface="Courier New"/>
              </a:rPr>
              <a:t>άθροισμαδύο</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3, 5</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x)</a:t>
            </a:r>
          </a:p>
          <a:p>
            <a:pPr marL="0" marR="0" lvl="0" indent="0" algn="l" rtl="0">
              <a:lnSpc>
                <a:spcPct val="100000"/>
              </a:lnSpc>
              <a:spcBef>
                <a:spcPts val="0"/>
              </a:spcBef>
              <a:spcAft>
                <a:spcPts val="0"/>
              </a:spcAft>
              <a:buClr>
                <a:srgbClr val="FFFF00"/>
              </a:buClr>
              <a:buSzPct val="25000"/>
              <a:buFont typeface="Cabin"/>
              <a:buNone/>
            </a:pP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dirty="0">
                <a:solidFill>
                  <a:srgbClr val="00FF00"/>
                </a:solidFill>
                <a:latin typeface="Courier"/>
                <a:ea typeface="Courier"/>
                <a:cs typeface="Courier"/>
                <a:sym typeface="Courier New"/>
              </a:rPr>
              <a:t>8</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xfrm>
            <a:off x="175986" y="803564"/>
            <a:ext cx="15904029"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9A9A9A"/>
              </a:buClr>
              <a:buSzPct val="25000"/>
              <a:buFont typeface="Cabin"/>
              <a:buNone/>
            </a:pPr>
            <a:r>
              <a:rPr lang="el-GR" sz="7600" u="none" strike="noStrike" cap="none" dirty="0">
                <a:solidFill>
                  <a:srgbClr val="FFD966"/>
                </a:solidFill>
                <a:latin typeface="Arial" charset="0"/>
                <a:ea typeface="Arial" charset="0"/>
                <a:cs typeface="Arial" charset="0"/>
                <a:sym typeface="Cabin"/>
              </a:rPr>
              <a:t>Κενές</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μη</a:t>
            </a:r>
            <a:r>
              <a:rPr lang="en-US" sz="7600" u="none" strike="noStrike" cap="none" dirty="0">
                <a:solidFill>
                  <a:srgbClr val="FFD966"/>
                </a:solidFill>
                <a:latin typeface="Arial" charset="0"/>
                <a:ea typeface="Arial" charset="0"/>
                <a:cs typeface="Arial" charset="0"/>
                <a:sym typeface="Cabin"/>
              </a:rPr>
              <a:t>-</a:t>
            </a:r>
            <a:r>
              <a:rPr lang="el-GR" sz="7600" u="none" strike="noStrike" cap="none" dirty="0">
                <a:solidFill>
                  <a:srgbClr val="FFD966"/>
                </a:solidFill>
                <a:latin typeface="Arial" charset="0"/>
                <a:ea typeface="Arial" charset="0"/>
                <a:cs typeface="Arial" charset="0"/>
                <a:sym typeface="Cabin"/>
              </a:rPr>
              <a:t>καρποφόρες</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Συναρτήσεις</a:t>
            </a:r>
            <a:endParaRPr lang="en-US" sz="7600" u="none" strike="noStrike" cap="none" dirty="0">
              <a:solidFill>
                <a:srgbClr val="FFD966"/>
              </a:solidFill>
              <a:latin typeface="Arial" charset="0"/>
              <a:ea typeface="Arial" charset="0"/>
              <a:cs typeface="Arial" charset="0"/>
              <a:sym typeface="Cabin"/>
            </a:endParaRPr>
          </a:p>
        </p:txBody>
      </p:sp>
      <p:sp>
        <p:nvSpPr>
          <p:cNvPr id="385" name="Shape 38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Όταν μια συνάρτηση δεν επιστρέφει τιμή, την ονομάζουμε «</a:t>
            </a:r>
            <a:r>
              <a:rPr lang="el-GR" sz="3600" dirty="0">
                <a:solidFill>
                  <a:srgbClr val="FFFF00"/>
                </a:solidFill>
                <a:latin typeface="Arial" charset="0"/>
                <a:cs typeface="Arial" charset="0"/>
                <a:sym typeface="Cabin"/>
              </a:rPr>
              <a:t>κενή</a:t>
            </a:r>
            <a:r>
              <a:rPr lang="el-GR" sz="3600" u="none" strike="noStrike" cap="none" dirty="0">
                <a:solidFill>
                  <a:schemeClr val="lt1"/>
                </a:solidFill>
                <a:latin typeface="Arial" charset="0"/>
                <a:ea typeface="Arial" charset="0"/>
                <a:cs typeface="Arial" charset="0"/>
                <a:sym typeface="Cabin"/>
              </a:rPr>
              <a:t>» συνάρτηση</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Οι συναρτήσεις που επιστρέφουν τιμές είναι «καρποφόρες» συναρτήσεις</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rgbClr val="FFFFFF"/>
              </a:buClr>
              <a:buSzPct val="171000"/>
              <a:buFont typeface="Cabin"/>
              <a:buChar char="•"/>
            </a:pPr>
            <a:r>
              <a:rPr lang="el-GR" sz="3600" u="none" strike="noStrike" cap="none" dirty="0">
                <a:solidFill>
                  <a:schemeClr val="bg1">
                    <a:lumMod val="95000"/>
                  </a:schemeClr>
                </a:solidFill>
                <a:latin typeface="Arial" charset="0"/>
                <a:ea typeface="Arial" charset="0"/>
                <a:cs typeface="Arial" charset="0"/>
                <a:sym typeface="Cabin"/>
              </a:rPr>
              <a:t>Οι</a:t>
            </a:r>
            <a:r>
              <a:rPr lang="el-GR" sz="3600" u="none" strike="noStrike" cap="none" dirty="0">
                <a:solidFill>
                  <a:srgbClr val="FFFF00"/>
                </a:solidFill>
                <a:latin typeface="Arial" charset="0"/>
                <a:ea typeface="Arial" charset="0"/>
                <a:cs typeface="Arial" charset="0"/>
                <a:sym typeface="Cabin"/>
              </a:rPr>
              <a:t> κενές </a:t>
            </a:r>
            <a:r>
              <a:rPr lang="el-GR" sz="3600" u="none" strike="noStrike" cap="none" dirty="0">
                <a:solidFill>
                  <a:schemeClr val="bg1">
                    <a:lumMod val="95000"/>
                  </a:schemeClr>
                </a:solidFill>
                <a:latin typeface="Arial" charset="0"/>
                <a:ea typeface="Arial" charset="0"/>
                <a:cs typeface="Arial" charset="0"/>
                <a:sym typeface="Cabin"/>
              </a:rPr>
              <a:t>συναρτήσεις «δεν είναι καρποφόρες»</a:t>
            </a:r>
            <a:endParaRPr lang="en-US" sz="3600" dirty="0">
              <a:solidFill>
                <a:srgbClr val="FFFFFF"/>
              </a:solidFill>
              <a:latin typeface="Arial" charset="0"/>
              <a:ea typeface="Arial" charset="0"/>
              <a:cs typeface="Arial" charset="0"/>
              <a:sym typeface="Cabi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Shape 39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charset="0"/>
                <a:ea typeface="Arial" charset="0"/>
                <a:cs typeface="Arial" charset="0"/>
                <a:sym typeface="Cabin"/>
              </a:rPr>
              <a:t>To function or not to function...</a:t>
            </a:r>
          </a:p>
        </p:txBody>
      </p:sp>
      <p:sp>
        <p:nvSpPr>
          <p:cNvPr id="391" name="Shape 39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Οργανώστε τον κώδικά σας σε «παραγράφους» - καταγράψτε μια ολοκληρωμένη σκέψη και «ονομάστε τον»</a:t>
            </a:r>
            <a:endParaRPr lang="en-US" sz="3600" b="0" i="0" u="none" strike="noStrike" cap="none" dirty="0">
              <a:solidFill>
                <a:schemeClr val="lt1"/>
              </a:solidFill>
              <a:latin typeface="Arial"/>
              <a:ea typeface="Arial"/>
              <a:cs typeface="Arial"/>
              <a:sym typeface="Arial"/>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Μην επαναλαμβάνεστε - κάντε το να λειτουργήσει μία φορά και μετά ξαναχρησιμοποιήστε το</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Εάν κάτι γίνει μακροσκελές ή πολύπλοκο, χωρίστε το σε λογικά κομμάτια και βάλτε τα κομμάτια σε διαφορετικές συναρτήσεις</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Φτιάξτε μια βιβλιοθήκη από πράγματα που κάνετε ξανά και ξανά - ίσως μοιραστείτε τη με τους φίλους σας</a:t>
            </a:r>
            <a:r>
              <a:rPr lang="en-US" sz="36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xfrm>
            <a:off x="1155700" y="803564"/>
            <a:ext cx="13237633"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Σύνοψη</a:t>
            </a:r>
            <a:endParaRPr lang="en-US" sz="7600" u="none" strike="noStrike" cap="none" dirty="0">
              <a:solidFill>
                <a:srgbClr val="FFD966"/>
              </a:solidFill>
              <a:latin typeface="Arial" charset="0"/>
              <a:ea typeface="Arial" charset="0"/>
              <a:cs typeface="Arial" charset="0"/>
              <a:sym typeface="Cabin"/>
            </a:endParaRPr>
          </a:p>
        </p:txBody>
      </p:sp>
      <p:sp>
        <p:nvSpPr>
          <p:cNvPr id="404" name="Shape 404"/>
          <p:cNvSpPr txBox="1">
            <a:spLocks noGrp="1"/>
          </p:cNvSpPr>
          <p:nvPr>
            <p:ph type="body" idx="1"/>
          </p:nvPr>
        </p:nvSpPr>
        <p:spPr>
          <a:xfrm>
            <a:off x="8178800" y="2886163"/>
            <a:ext cx="6908900" cy="5702399"/>
          </a:xfrm>
          <a:prstGeom prst="rect">
            <a:avLst/>
          </a:prstGeom>
          <a:noFill/>
          <a:ln>
            <a:noFill/>
          </a:ln>
        </p:spPr>
        <p:txBody>
          <a:bodyPr lIns="38100" tIns="38100" rIns="38100" bIns="38100" anchor="t" anchorCtr="0">
            <a:noAutofit/>
          </a:bodyPr>
          <a:lstStyle/>
          <a:p>
            <a:pPr marL="685800" marR="0" lvl="0" indent="-361886" algn="l" rtl="0">
              <a:lnSpc>
                <a:spcPct val="80000"/>
              </a:lnSpc>
              <a:spcBef>
                <a:spcPts val="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Ορίσματα</a:t>
            </a:r>
            <a:endParaRPr lang="en-US" sz="3600" dirty="0">
              <a:solidFill>
                <a:schemeClr val="lt1"/>
              </a:solidFill>
              <a:latin typeface="Arial" charset="0"/>
              <a:ea typeface="Arial" charset="0"/>
              <a:cs typeface="Arial" charset="0"/>
              <a:sym typeface="Cabin"/>
            </a:endParaRPr>
          </a:p>
          <a:p>
            <a:pPr marL="685800" marR="0" lvl="0" indent="-361886" algn="l" rtl="0">
              <a:lnSpc>
                <a:spcPct val="80000"/>
              </a:lnSpc>
              <a:spcBef>
                <a:spcPts val="350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Αποτελέσματα</a:t>
            </a:r>
            <a:r>
              <a:rPr lang="en-US" sz="3600" dirty="0">
                <a:solidFill>
                  <a:schemeClr val="lt1"/>
                </a:solidFill>
                <a:latin typeface="Arial" charset="0"/>
                <a:ea typeface="Arial" charset="0"/>
                <a:cs typeface="Arial" charset="0"/>
                <a:sym typeface="Cabin"/>
              </a:rPr>
              <a:t> (</a:t>
            </a:r>
            <a:r>
              <a:rPr lang="el-GR" sz="3600" dirty="0">
                <a:solidFill>
                  <a:schemeClr val="lt1"/>
                </a:solidFill>
                <a:latin typeface="Arial" charset="0"/>
                <a:ea typeface="Arial" charset="0"/>
                <a:cs typeface="Arial" charset="0"/>
                <a:sym typeface="Cabin"/>
              </a:rPr>
              <a:t>καρποφόρες συναρτήσεις</a:t>
            </a:r>
            <a:r>
              <a:rPr lang="en-US" sz="3600" dirty="0">
                <a:solidFill>
                  <a:schemeClr val="lt1"/>
                </a:solidFill>
                <a:latin typeface="Arial" charset="0"/>
                <a:ea typeface="Arial" charset="0"/>
                <a:cs typeface="Arial" charset="0"/>
                <a:sym typeface="Cabin"/>
              </a:rPr>
              <a:t>)</a:t>
            </a:r>
          </a:p>
          <a:p>
            <a:pPr marL="685800" marR="0" lvl="0" indent="-361886" algn="l" rtl="0">
              <a:lnSpc>
                <a:spcPct val="80000"/>
              </a:lnSpc>
              <a:spcBef>
                <a:spcPts val="350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Κενές</a:t>
            </a:r>
            <a:r>
              <a:rPr lang="en-US" sz="3600" dirty="0">
                <a:solidFill>
                  <a:schemeClr val="lt1"/>
                </a:solidFill>
                <a:latin typeface="Arial" charset="0"/>
                <a:ea typeface="Arial" charset="0"/>
                <a:cs typeface="Arial" charset="0"/>
                <a:sym typeface="Cabin"/>
              </a:rPr>
              <a:t> (</a:t>
            </a:r>
            <a:r>
              <a:rPr lang="el-GR" sz="3600" dirty="0">
                <a:solidFill>
                  <a:schemeClr val="lt1"/>
                </a:solidFill>
                <a:latin typeface="Arial" charset="0"/>
                <a:ea typeface="Arial" charset="0"/>
                <a:cs typeface="Arial" charset="0"/>
                <a:sym typeface="Cabin"/>
              </a:rPr>
              <a:t>μη-καρποφόρες</a:t>
            </a:r>
            <a:r>
              <a:rPr lang="en-US" sz="3600" dirty="0">
                <a:solidFill>
                  <a:schemeClr val="lt1"/>
                </a:solidFill>
                <a:latin typeface="Arial" charset="0"/>
                <a:ea typeface="Arial" charset="0"/>
                <a:cs typeface="Arial" charset="0"/>
                <a:sym typeface="Cabin"/>
              </a:rPr>
              <a:t>) </a:t>
            </a:r>
            <a:r>
              <a:rPr lang="el-GR" sz="3600" dirty="0">
                <a:solidFill>
                  <a:schemeClr val="lt1"/>
                </a:solidFill>
                <a:latin typeface="Arial" charset="0"/>
                <a:ea typeface="Arial" charset="0"/>
                <a:cs typeface="Arial" charset="0"/>
                <a:sym typeface="Cabin"/>
              </a:rPr>
              <a:t>συναρτήσεις</a:t>
            </a:r>
            <a:endParaRPr lang="en-US" sz="3600" dirty="0">
              <a:solidFill>
                <a:schemeClr val="lt1"/>
              </a:solidFill>
              <a:latin typeface="Arial" charset="0"/>
              <a:ea typeface="Arial" charset="0"/>
              <a:cs typeface="Arial" charset="0"/>
              <a:sym typeface="Cabin"/>
            </a:endParaRPr>
          </a:p>
          <a:p>
            <a:pPr marL="685800" marR="0" lvl="0" indent="-361886" algn="l" rtl="0">
              <a:lnSpc>
                <a:spcPct val="80000"/>
              </a:lnSpc>
              <a:spcBef>
                <a:spcPts val="350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Γιατί να χρησιμοποιήσεις συναρτήσεις</a:t>
            </a:r>
            <a:r>
              <a:rPr lang="en-US" sz="3600" dirty="0">
                <a:solidFill>
                  <a:schemeClr val="lt1"/>
                </a:solidFill>
                <a:latin typeface="Arial" charset="0"/>
                <a:ea typeface="Arial" charset="0"/>
                <a:cs typeface="Arial" charset="0"/>
                <a:sym typeface="Cabin"/>
              </a:rPr>
              <a:t>?</a:t>
            </a:r>
          </a:p>
        </p:txBody>
      </p:sp>
      <p:sp>
        <p:nvSpPr>
          <p:cNvPr id="405" name="Shape 405"/>
          <p:cNvSpPr txBox="1">
            <a:spLocks noGrp="1"/>
          </p:cNvSpPr>
          <p:nvPr>
            <p:ph type="body" idx="4294967295"/>
          </p:nvPr>
        </p:nvSpPr>
        <p:spPr>
          <a:xfrm>
            <a:off x="979714" y="2886163"/>
            <a:ext cx="6744002" cy="4967288"/>
          </a:xfrm>
          <a:prstGeom prst="rect">
            <a:avLst/>
          </a:prstGeom>
          <a:noFill/>
          <a:ln>
            <a:noFill/>
          </a:ln>
        </p:spPr>
        <p:txBody>
          <a:bodyPr lIns="38100" tIns="38100" rIns="38100" bIns="38100" anchor="t" anchorCtr="0">
            <a:noAutofit/>
          </a:bodyPr>
          <a:lstStyle/>
          <a:p>
            <a:pPr marL="685800" marR="0" lvl="0" indent="-361886" algn="l" rtl="0">
              <a:lnSpc>
                <a:spcPct val="8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Συναρτήσεις</a:t>
            </a:r>
            <a:endParaRPr lang="en-US" sz="3600" u="none" strike="noStrike" cap="none" dirty="0">
              <a:solidFill>
                <a:schemeClr val="lt1"/>
              </a:solidFill>
              <a:latin typeface="Arial" charset="0"/>
              <a:ea typeface="Arial" charset="0"/>
              <a:cs typeface="Arial" charset="0"/>
              <a:sym typeface="Cabin"/>
            </a:endParaRPr>
          </a:p>
          <a:p>
            <a:pPr marL="685800" marR="0" lvl="0" indent="-361886" algn="l" rtl="0">
              <a:lnSpc>
                <a:spcPct val="80000"/>
              </a:lnSpc>
              <a:spcBef>
                <a:spcPts val="350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Ενσωματωμένες Συναρτήσεις</a:t>
            </a:r>
            <a:endParaRPr lang="en-US" sz="3600" u="none" strike="noStrike" cap="none" dirty="0">
              <a:solidFill>
                <a:schemeClr val="lt1"/>
              </a:solidFill>
              <a:latin typeface="Arial" charset="0"/>
              <a:ea typeface="Arial" charset="0"/>
              <a:cs typeface="Arial" charset="0"/>
              <a:sym typeface="Cabin"/>
            </a:endParaRPr>
          </a:p>
          <a:p>
            <a:pPr marL="685800" indent="-361886" algn="l">
              <a:lnSpc>
                <a:spcPct val="80000"/>
              </a:lnSpc>
              <a:spcBef>
                <a:spcPts val="3500"/>
              </a:spcBef>
              <a:buClr>
                <a:schemeClr val="lt1"/>
              </a:buClr>
              <a:buSzPct val="100000"/>
              <a:buFont typeface="Cabin"/>
              <a:buChar char="•"/>
            </a:pPr>
            <a:r>
              <a:rPr lang="el-GR" sz="3600" dirty="0">
                <a:solidFill>
                  <a:schemeClr val="lt1"/>
                </a:solidFill>
                <a:latin typeface="Arial" charset="0"/>
                <a:ea typeface="Arial" charset="0"/>
                <a:cs typeface="Arial" charset="0"/>
                <a:sym typeface="Cabin"/>
              </a:rPr>
              <a:t>Μετατροπές Τύπου </a:t>
            </a:r>
            <a:r>
              <a:rPr lang="en-US" sz="3600" dirty="0">
                <a:solidFill>
                  <a:schemeClr val="lt1"/>
                </a:solidFill>
                <a:latin typeface="Arial" charset="0"/>
                <a:ea typeface="Arial" charset="0"/>
                <a:cs typeface="Arial" charset="0"/>
                <a:sym typeface="Cabin"/>
              </a:rPr>
              <a:t>(int, float)</a:t>
            </a:r>
          </a:p>
          <a:p>
            <a:pPr marL="685800" indent="-361886" algn="l">
              <a:lnSpc>
                <a:spcPct val="80000"/>
              </a:lnSpc>
              <a:spcBef>
                <a:spcPts val="3500"/>
              </a:spcBef>
              <a:buClr>
                <a:schemeClr val="lt1"/>
              </a:buClr>
              <a:buSzPct val="100000"/>
              <a:buFont typeface="Cabin"/>
              <a:buChar char="•"/>
            </a:pPr>
            <a:r>
              <a:rPr lang="el-GR" sz="3600" dirty="0">
                <a:solidFill>
                  <a:schemeClr val="lt1"/>
                </a:solidFill>
                <a:latin typeface="Arial" charset="0"/>
                <a:ea typeface="Arial" charset="0"/>
                <a:cs typeface="Arial" charset="0"/>
                <a:sym typeface="Cabin"/>
              </a:rPr>
              <a:t>Μετατροπές Συμβολοσειρών</a:t>
            </a:r>
            <a:endParaRPr lang="en-US" sz="3600" u="none" strike="noStrike" cap="none" dirty="0">
              <a:solidFill>
                <a:schemeClr val="lt1"/>
              </a:solidFill>
              <a:latin typeface="Arial" charset="0"/>
              <a:ea typeface="Arial" charset="0"/>
              <a:cs typeface="Arial" charset="0"/>
              <a:sym typeface="Cabin"/>
            </a:endParaRPr>
          </a:p>
          <a:p>
            <a:pPr marL="685800" marR="0" lvl="0" indent="-361886" algn="l" rtl="0">
              <a:lnSpc>
                <a:spcPct val="80000"/>
              </a:lnSpc>
              <a:spcBef>
                <a:spcPts val="350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Παράμετροι</a:t>
            </a:r>
            <a:endParaRPr lang="en-US" sz="3600" dirty="0">
              <a:solidFill>
                <a:schemeClr val="lt1"/>
              </a:solidFill>
              <a:latin typeface="Arial" charset="0"/>
              <a:ea typeface="Arial" charset="0"/>
              <a:cs typeface="Arial" charset="0"/>
              <a:sym typeface="Cabi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Shape 396"/>
          <p:cNvSpPr txBox="1"/>
          <p:nvPr/>
        </p:nvSpPr>
        <p:spPr>
          <a:xfrm>
            <a:off x="735013" y="871538"/>
            <a:ext cx="1993900"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800" u="none" strike="noStrike" cap="none" dirty="0">
                <a:solidFill>
                  <a:srgbClr val="FFFF00"/>
                </a:solidFill>
                <a:latin typeface="Arial" charset="0"/>
                <a:ea typeface="Arial" charset="0"/>
                <a:cs typeface="Arial" charset="0"/>
                <a:sym typeface="Cabin"/>
              </a:rPr>
              <a:t>Άσκηση</a:t>
            </a:r>
            <a:endParaRPr lang="en-US" sz="3800" u="none" strike="noStrike" cap="none" dirty="0">
              <a:solidFill>
                <a:srgbClr val="FFFF00"/>
              </a:solidFill>
              <a:latin typeface="Arial" charset="0"/>
              <a:ea typeface="Arial" charset="0"/>
              <a:cs typeface="Arial" charset="0"/>
              <a:sym typeface="Cabin"/>
            </a:endParaRPr>
          </a:p>
        </p:txBody>
      </p:sp>
      <p:sp>
        <p:nvSpPr>
          <p:cNvPr id="397" name="Shape 397"/>
          <p:cNvSpPr txBox="1"/>
          <p:nvPr/>
        </p:nvSpPr>
        <p:spPr>
          <a:xfrm>
            <a:off x="3136900" y="2133599"/>
            <a:ext cx="10706100" cy="529590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Δημιουργήστε μια συνάρτηση που ονομάζεται </a:t>
            </a:r>
            <a:r>
              <a:rPr lang="en-US" sz="3800" u="none" strike="noStrike" cap="none" dirty="0" err="1">
                <a:solidFill>
                  <a:srgbClr val="00FF00"/>
                </a:solidFill>
                <a:latin typeface="Arial" charset="0"/>
                <a:ea typeface="Arial" charset="0"/>
                <a:cs typeface="Arial" charset="0"/>
                <a:sym typeface="Cabin"/>
              </a:rPr>
              <a:t>computepay</a:t>
            </a:r>
            <a:r>
              <a:rPr lang="el-GR" sz="3800" u="none" strike="noStrike" cap="none" dirty="0">
                <a:solidFill>
                  <a:schemeClr val="lt1"/>
                </a:solidFill>
                <a:latin typeface="Arial" charset="0"/>
                <a:ea typeface="Arial" charset="0"/>
                <a:cs typeface="Arial" charset="0"/>
                <a:sym typeface="Cabin"/>
              </a:rPr>
              <a:t>, η οποία απαιτεί δύο παραμέτρους (ώρες και ρυθμός) και ξαναγράψτε σε αυτή τον υπολογισμό της αμοιβής σας με μιάμιση φορά το ωρομίσθιο για υπερωρίες. </a:t>
            </a:r>
            <a:endParaRPr lang="en-US" sz="3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Font typeface="Cabin"/>
              <a:buNone/>
            </a:pPr>
            <a:endParaRPr sz="3800"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Enter Hours: </a:t>
            </a:r>
            <a:r>
              <a:rPr lang="en-US" sz="3800" u="none" strike="noStrike" cap="none" dirty="0">
                <a:solidFill>
                  <a:srgbClr val="FFFF00"/>
                </a:solidFill>
                <a:latin typeface="Arial" charset="0"/>
                <a:ea typeface="Arial" charset="0"/>
                <a:cs typeface="Arial" charset="0"/>
                <a:sym typeface="Cabin"/>
              </a:rPr>
              <a:t>45</a:t>
            </a:r>
          </a:p>
          <a:p>
            <a:pPr marL="0" marR="0" lvl="0" indent="0" algn="l"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Enter Rate: </a:t>
            </a:r>
            <a:r>
              <a:rPr lang="en-US" sz="3800" u="none" strike="noStrike" cap="none" dirty="0">
                <a:solidFill>
                  <a:srgbClr val="FFFF00"/>
                </a:solidFill>
                <a:latin typeface="Arial" charset="0"/>
                <a:ea typeface="Arial" charset="0"/>
                <a:cs typeface="Arial" charset="0"/>
                <a:sym typeface="Cabin"/>
              </a:rPr>
              <a:t>10</a:t>
            </a:r>
            <a:r>
              <a:rPr lang="en-US" sz="3800" u="none" strike="noStrike" cap="none" dirty="0">
                <a:solidFill>
                  <a:schemeClr val="lt1"/>
                </a:solidFill>
                <a:latin typeface="Arial" charset="0"/>
                <a:ea typeface="Arial" charset="0"/>
                <a:cs typeface="Arial" charset="0"/>
                <a:sym typeface="Cabin"/>
              </a:rPr>
              <a:t> </a:t>
            </a:r>
          </a:p>
          <a:p>
            <a:pPr marL="0" marR="0" lvl="0" indent="0" algn="l" rtl="0">
              <a:lnSpc>
                <a:spcPct val="100000"/>
              </a:lnSpc>
              <a:spcBef>
                <a:spcPts val="0"/>
              </a:spcBef>
              <a:spcAft>
                <a:spcPts val="0"/>
              </a:spcAft>
              <a:buClr>
                <a:schemeClr val="lt1"/>
              </a:buClr>
              <a:buSzPct val="25000"/>
              <a:buFont typeface="Cabin"/>
              <a:buNone/>
            </a:pPr>
            <a:endParaRPr lang="en-US" sz="3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Pay: 475.0</a:t>
            </a:r>
          </a:p>
        </p:txBody>
      </p:sp>
      <p:sp>
        <p:nvSpPr>
          <p:cNvPr id="398" name="Shape 398"/>
          <p:cNvSpPr txBox="1"/>
          <p:nvPr/>
        </p:nvSpPr>
        <p:spPr>
          <a:xfrm>
            <a:off x="9746384" y="7061200"/>
            <a:ext cx="5233988"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475 = 40 * 10 + 5 * 15</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l-GR" sz="3600" dirty="0">
                <a:solidFill>
                  <a:srgbClr val="FFFF00"/>
                </a:solidFill>
              </a:rPr>
              <a:t>Ευχαριστίες / Συνεισφορές</a:t>
            </a:r>
            <a:endParaRPr lang="en-US" sz="3600" dirty="0">
              <a:solidFill>
                <a:srgbClr val="FFFF00"/>
              </a:solidFill>
            </a:endParaRP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Αυτές οι διαφάνειες είναι Πνευματική ιδιοκτησία 2010</a:t>
            </a:r>
            <a:r>
              <a:rPr lang="en-US" sz="1800" dirty="0">
                <a:solidFill>
                  <a:srgbClr val="FFFFFF"/>
                </a:solidFill>
              </a:rPr>
              <a:t>-  Charles R. Severance (</a:t>
            </a:r>
            <a:r>
              <a:rPr lang="en-US" sz="1800" u="sng" dirty="0">
                <a:solidFill>
                  <a:srgbClr val="FFFF00"/>
                </a:solidFill>
                <a:hlinkClick r:id="rId3"/>
              </a:rPr>
              <a:t>www.dr-chuck.com</a:t>
            </a:r>
            <a:r>
              <a:rPr lang="en-US" sz="1800" dirty="0">
                <a:solidFill>
                  <a:srgbClr val="FFFFFF"/>
                </a:solidFill>
              </a:rPr>
              <a:t>) </a:t>
            </a:r>
            <a:r>
              <a:rPr lang="el-GR" sz="1800" dirty="0">
                <a:solidFill>
                  <a:srgbClr val="FFFFFF"/>
                </a:solidFill>
              </a:rPr>
              <a:t>του</a:t>
            </a:r>
            <a:r>
              <a:rPr lang="en-US" sz="1800" dirty="0">
                <a:solidFill>
                  <a:srgbClr val="FFFFFF"/>
                </a:solidFill>
              </a:rPr>
              <a:t> University of Michigan School of Information </a:t>
            </a:r>
            <a:r>
              <a:rPr lang="el-GR" sz="1800" dirty="0">
                <a:solidFill>
                  <a:srgbClr val="FFFFFF"/>
                </a:solidFill>
              </a:rPr>
              <a:t>και είναι διαθέσιμες υπό την άδεια</a:t>
            </a:r>
            <a:r>
              <a:rPr lang="en-US" sz="1800" dirty="0">
                <a:solidFill>
                  <a:srgbClr val="FFFFFF"/>
                </a:solidFill>
              </a:rPr>
              <a:t> Creative Commons Attribution 4.0. </a:t>
            </a:r>
            <a:r>
              <a:rPr lang="el-GR" sz="1800" dirty="0">
                <a:solidFill>
                  <a:srgbClr val="FFFFFF"/>
                </a:solidFill>
              </a:rPr>
              <a:t>Παρακαλώ να διατηρήσετε αυτήν την τελευταία διαφάνεια σε όλα τα αντίγραφα του εγγράφου για να συμμορφωθείτε με τις απαιτήσεις απόδοσης της άδειας. Εάν κάνετε κάποια αλλαγή, μη διστάσετε να προσθέσετε το όνομα και τον οργανισμό σας στη λίστα των συντελεστών αυτής της σελίδας καθώς αναδημοσιεύετε το υλικό</a:t>
            </a:r>
            <a:r>
              <a:rPr lang="en-US" sz="1800" dirty="0">
                <a:solidFill>
                  <a:srgbClr val="FFFFFF"/>
                </a:solidFill>
              </a:rPr>
              <a:t>.</a:t>
            </a:r>
          </a:p>
          <a:p>
            <a:pPr lvl="0" rtl="0">
              <a:spcBef>
                <a:spcPts val="0"/>
              </a:spcBef>
              <a:buNone/>
            </a:pPr>
            <a:endParaRPr sz="1800" dirty="0">
              <a:solidFill>
                <a:srgbClr val="FFFFFF"/>
              </a:solidFill>
            </a:endParaRPr>
          </a:p>
          <a:p>
            <a:pPr lvl="0" rtl="0">
              <a:spcBef>
                <a:spcPts val="0"/>
              </a:spcBef>
              <a:buNone/>
            </a:pPr>
            <a:r>
              <a:rPr lang="el-GR" sz="1800" dirty="0">
                <a:solidFill>
                  <a:srgbClr val="FFFFFF"/>
                </a:solidFill>
              </a:rPr>
              <a:t>Αρχική ανάπτυξη </a:t>
            </a:r>
            <a:r>
              <a:rPr lang="en-US" sz="1800" dirty="0">
                <a:solidFill>
                  <a:srgbClr val="FFFFFF"/>
                </a:solidFill>
              </a:rPr>
              <a:t>: Charles Severance, University of Michigan School of Information</a:t>
            </a:r>
            <a:endParaRPr lang="el-GR" sz="1800" dirty="0">
              <a:solidFill>
                <a:srgbClr val="FFFFFF"/>
              </a:solidFill>
            </a:endParaRPr>
          </a:p>
          <a:p>
            <a:pPr lvl="0" rtl="0">
              <a:spcBef>
                <a:spcPts val="0"/>
              </a:spcBef>
              <a:buNone/>
            </a:pPr>
            <a:endParaRPr lang="el-GR" sz="1800" dirty="0">
              <a:solidFill>
                <a:srgbClr val="FFFFFF"/>
              </a:solidFill>
            </a:endParaRPr>
          </a:p>
          <a:p>
            <a:pPr lvl="0" rtl="0">
              <a:spcBef>
                <a:spcPts val="0"/>
              </a:spcBef>
              <a:buNone/>
            </a:pPr>
            <a:r>
              <a:rPr lang="el-GR" sz="1800" dirty="0">
                <a:solidFill>
                  <a:srgbClr val="FFFFFF"/>
                </a:solidFill>
              </a:rPr>
              <a:t>Απόδοση στα Ελληνικά: </a:t>
            </a:r>
            <a:r>
              <a:rPr lang="el-GR" sz="1800" dirty="0" err="1">
                <a:solidFill>
                  <a:srgbClr val="FFFFFF"/>
                </a:solidFill>
              </a:rPr>
              <a:t>Κιουρτίδου</a:t>
            </a:r>
            <a:r>
              <a:rPr lang="el-GR" sz="1800" dirty="0">
                <a:solidFill>
                  <a:srgbClr val="FFFFFF"/>
                </a:solidFill>
              </a:rPr>
              <a:t> Δ. Κωνσταντία</a:t>
            </a:r>
            <a:endParaRPr lang="en-US" sz="1800" dirty="0">
              <a:solidFill>
                <a:srgbClr val="FFFFFF"/>
              </a:solidFill>
            </a:endParaRPr>
          </a:p>
          <a:p>
            <a:pPr lvl="0" rtl="0">
              <a:spcBef>
                <a:spcPts val="0"/>
              </a:spcBef>
              <a:buNone/>
            </a:pPr>
            <a:endParaRPr sz="1800" dirty="0">
              <a:solidFill>
                <a:srgbClr val="FFFFFF"/>
              </a:solidFill>
            </a:endParaRPr>
          </a:p>
          <a:p>
            <a:pPr marL="261938" lvl="0" indent="-261938" rtl="0">
              <a:spcBef>
                <a:spcPts val="0"/>
              </a:spcBef>
              <a:buClr>
                <a:schemeClr val="dk2"/>
              </a:buClr>
              <a:buSzPct val="61111"/>
              <a:buFont typeface="Arial"/>
              <a:buNone/>
            </a:pPr>
            <a:r>
              <a:rPr lang="en-US" sz="1800" dirty="0">
                <a:solidFill>
                  <a:schemeClr val="lt1"/>
                </a:solidFill>
              </a:rPr>
              <a:t>… </a:t>
            </a:r>
            <a:r>
              <a:rPr lang="el-GR" sz="1800" dirty="0">
                <a:solidFill>
                  <a:schemeClr val="lt1"/>
                </a:solidFill>
              </a:rPr>
              <a:t>Εισαγάγετε νέους Μεταφραστές και άτομα που έχουν συνεισφέρει εδώ</a:t>
            </a:r>
            <a:endParaRPr lang="en-US" sz="1800" dirty="0">
              <a:solidFill>
                <a:schemeClr val="lt1"/>
              </a:solidFill>
            </a:endParaRP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Συνέχεια</a:t>
            </a:r>
            <a:r>
              <a:rPr lang="is-IS" sz="1800" dirty="0">
                <a:solidFill>
                  <a:srgbClr val="FFFFFF"/>
                </a:solidFill>
              </a:rPr>
              <a:t>…</a:t>
            </a:r>
            <a:endParaRPr lang="en-US" sz="1800" dirty="0">
              <a:solidFill>
                <a:srgbClr val="FFFFFF"/>
              </a:solidFill>
            </a:endParaRPr>
          </a:p>
        </p:txBody>
      </p:sp>
      <p:pic>
        <p:nvPicPr>
          <p:cNvPr id="6" name="Shape 536">
            <a:extLst>
              <a:ext uri="{FF2B5EF4-FFF2-40B4-BE49-F238E27FC236}">
                <a16:creationId xmlns:a16="http://schemas.microsoft.com/office/drawing/2014/main" id="{BE10AF01-D437-453D-BE38-BD03821DC145}"/>
              </a:ext>
            </a:extLst>
          </p:cNvPr>
          <p:cNvPicPr preferRelativeResize="0"/>
          <p:nvPr/>
        </p:nvPicPr>
        <p:blipFill rotWithShape="1">
          <a:blip r:embed="rId5">
            <a:alphaModFix/>
          </a:blip>
          <a:srcRect/>
          <a:stretch/>
        </p:blipFill>
        <p:spPr>
          <a:xfrm>
            <a:off x="643300" y="789709"/>
            <a:ext cx="1024800" cy="1024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Συναρτήσεις στην </a:t>
            </a:r>
            <a:r>
              <a:rPr lang="en-US" sz="7600" u="none" strike="noStrike" cap="none" dirty="0">
                <a:solidFill>
                  <a:srgbClr val="FFD966"/>
                </a:solidFill>
                <a:latin typeface="Arial" charset="0"/>
                <a:ea typeface="Arial" charset="0"/>
                <a:cs typeface="Arial" charset="0"/>
                <a:sym typeface="Cabin"/>
              </a:rPr>
              <a:t>Python</a:t>
            </a:r>
          </a:p>
        </p:txBody>
      </p:sp>
      <p:sp>
        <p:nvSpPr>
          <p:cNvPr id="236" name="Shape 236"/>
          <p:cNvSpPr txBox="1">
            <a:spLocks noGrp="1"/>
          </p:cNvSpPr>
          <p:nvPr>
            <p:ph type="body" idx="1"/>
          </p:nvPr>
        </p:nvSpPr>
        <p:spPr>
          <a:xfrm>
            <a:off x="804586" y="2603500"/>
            <a:ext cx="14646829"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Υπάρχουν δύο είδη συναρτήσεων στην </a:t>
            </a:r>
            <a:r>
              <a:rPr lang="el-GR" sz="3600" u="none" strike="noStrike" cap="none" dirty="0" err="1">
                <a:solidFill>
                  <a:schemeClr val="lt1"/>
                </a:solidFill>
                <a:latin typeface="Arial" charset="0"/>
                <a:ea typeface="Arial" charset="0"/>
                <a:cs typeface="Arial" charset="0"/>
                <a:sym typeface="Cabin"/>
              </a:rPr>
              <a:t>Python</a:t>
            </a:r>
            <a:r>
              <a:rPr lang="en-US" sz="3600" u="none" strike="noStrike" cap="none" dirty="0">
                <a:solidFill>
                  <a:schemeClr val="lt1"/>
                </a:solidFill>
                <a:latin typeface="Arial" charset="0"/>
                <a:ea typeface="Arial" charset="0"/>
                <a:cs typeface="Arial" charset="0"/>
                <a:sym typeface="Cabin"/>
              </a:rPr>
              <a:t>.</a:t>
            </a:r>
          </a:p>
          <a:p>
            <a:pPr marL="1077913" marR="0" lvl="1" indent="-407988" algn="l" rtl="0">
              <a:lnSpc>
                <a:spcPct val="100000"/>
              </a:lnSpc>
              <a:spcBef>
                <a:spcPts val="3500"/>
              </a:spcBef>
              <a:spcAft>
                <a:spcPts val="0"/>
              </a:spcAft>
              <a:buClr>
                <a:srgbClr val="00FF00"/>
              </a:buClr>
              <a:buSzPct val="100000"/>
              <a:buNone/>
            </a:pPr>
            <a:r>
              <a:rPr lang="en-US" sz="3600" u="none" strike="noStrike" cap="none" dirty="0">
                <a:solidFill>
                  <a:srgbClr val="FFFFFF"/>
                </a:solidFill>
                <a:latin typeface="Arial" charset="0"/>
                <a:ea typeface="Arial" charset="0"/>
                <a:cs typeface="Arial" charset="0"/>
                <a:sym typeface="Cabin"/>
              </a:rPr>
              <a:t>- </a:t>
            </a:r>
            <a:r>
              <a:rPr lang="en-US" sz="3600" u="none" strike="noStrike" cap="none" dirty="0">
                <a:solidFill>
                  <a:srgbClr val="00FF00"/>
                </a:solidFill>
                <a:latin typeface="Arial" charset="0"/>
                <a:ea typeface="Arial" charset="0"/>
                <a:cs typeface="Arial" charset="0"/>
                <a:sym typeface="Cabin"/>
              </a:rPr>
              <a:t> </a:t>
            </a:r>
            <a:r>
              <a:rPr lang="el-GR" sz="3600" dirty="0">
                <a:solidFill>
                  <a:srgbClr val="00FF00"/>
                </a:solidFill>
                <a:latin typeface="Arial" charset="0"/>
                <a:cs typeface="Arial" charset="0"/>
                <a:sym typeface="Cabin"/>
              </a:rPr>
              <a:t>Ενσωματωμένες</a:t>
            </a:r>
            <a:r>
              <a:rPr lang="el-GR" sz="3600" u="none" strike="noStrike" cap="none" dirty="0">
                <a:solidFill>
                  <a:srgbClr val="FFFFFF"/>
                </a:solidFill>
                <a:latin typeface="Arial" charset="0"/>
                <a:ea typeface="Arial" charset="0"/>
                <a:cs typeface="Arial" charset="0"/>
                <a:sym typeface="Cabin"/>
              </a:rPr>
              <a:t> </a:t>
            </a:r>
            <a:r>
              <a:rPr lang="el-GR" sz="3600" dirty="0">
                <a:solidFill>
                  <a:srgbClr val="00FF00"/>
                </a:solidFill>
                <a:latin typeface="Arial" charset="0"/>
                <a:cs typeface="Arial" charset="0"/>
                <a:sym typeface="Cabin"/>
              </a:rPr>
              <a:t>συναρτήσεις -</a:t>
            </a:r>
            <a:r>
              <a:rPr lang="en-US" sz="3600" u="none" strike="noStrike" cap="none" dirty="0">
                <a:solidFill>
                  <a:srgbClr val="00FF00"/>
                </a:solidFill>
                <a:latin typeface="Arial" charset="0"/>
                <a:ea typeface="Arial" charset="0"/>
                <a:cs typeface="Arial" charset="0"/>
                <a:sym typeface="Cabin"/>
              </a:rPr>
              <a:t> Built-in functions</a:t>
            </a:r>
            <a:r>
              <a:rPr lang="el-GR" sz="3600" u="none" strike="noStrike" cap="none" dirty="0">
                <a:solidFill>
                  <a:srgbClr val="FFFFFF"/>
                </a:solidFill>
                <a:latin typeface="Arial" charset="0"/>
                <a:ea typeface="Arial" charset="0"/>
                <a:cs typeface="Arial" charset="0"/>
                <a:sym typeface="Cabin"/>
              </a:rPr>
              <a:t> που παρέχονται ως μέρος της </a:t>
            </a:r>
            <a:r>
              <a:rPr lang="el-GR" sz="3600" u="none" strike="noStrike" cap="none" dirty="0" err="1">
                <a:solidFill>
                  <a:srgbClr val="FFFFFF"/>
                </a:solidFill>
                <a:latin typeface="Arial" charset="0"/>
                <a:ea typeface="Arial" charset="0"/>
                <a:cs typeface="Arial" charset="0"/>
                <a:sym typeface="Cabin"/>
              </a:rPr>
              <a:t>Python</a:t>
            </a:r>
            <a:r>
              <a:rPr lang="en-US" sz="3600" u="none" strike="noStrike" cap="none" dirty="0">
                <a:solidFill>
                  <a:srgbClr val="FFFFFF"/>
                </a:solidFill>
                <a:latin typeface="Arial" charset="0"/>
                <a:ea typeface="Arial" charset="0"/>
                <a:cs typeface="Arial" charset="0"/>
                <a:sym typeface="Cabin"/>
              </a:rPr>
              <a:t> - </a:t>
            </a:r>
            <a:r>
              <a:rPr lang="en-US" sz="3600" dirty="0">
                <a:solidFill>
                  <a:srgbClr val="FFFFFF"/>
                </a:solidFill>
                <a:latin typeface="Arial" charset="0"/>
                <a:ea typeface="Arial" charset="0"/>
                <a:cs typeface="Arial" charset="0"/>
                <a:sym typeface="Cabin"/>
              </a:rPr>
              <a:t>print(), </a:t>
            </a:r>
            <a:r>
              <a:rPr lang="en-US" sz="3600" u="none" strike="noStrike" cap="none" dirty="0">
                <a:solidFill>
                  <a:srgbClr val="FFFFFF"/>
                </a:solidFill>
                <a:latin typeface="Arial" charset="0"/>
                <a:ea typeface="Arial" charset="0"/>
                <a:cs typeface="Arial" charset="0"/>
                <a:sym typeface="Cabin"/>
              </a:rPr>
              <a:t>input(), type(), float(), int() ...</a:t>
            </a:r>
          </a:p>
          <a:p>
            <a:pPr marL="979488" marR="0" lvl="1" indent="-309563" algn="l" rtl="0">
              <a:lnSpc>
                <a:spcPct val="100000"/>
              </a:lnSpc>
              <a:spcBef>
                <a:spcPts val="3500"/>
              </a:spcBef>
              <a:spcAft>
                <a:spcPts val="0"/>
              </a:spcAft>
              <a:buClr>
                <a:srgbClr val="00FF00"/>
              </a:buClr>
              <a:buSzPct val="100000"/>
              <a:buNone/>
            </a:pPr>
            <a:r>
              <a:rPr lang="en-US" sz="3600" u="none" strike="noStrike" cap="none" dirty="0">
                <a:solidFill>
                  <a:srgbClr val="FFFFFF"/>
                </a:solidFill>
                <a:latin typeface="Arial" charset="0"/>
                <a:ea typeface="Arial" charset="0"/>
                <a:cs typeface="Arial" charset="0"/>
                <a:sym typeface="Cabin"/>
              </a:rPr>
              <a:t>- </a:t>
            </a:r>
            <a:r>
              <a:rPr lang="el-GR" sz="3600" u="none" strike="noStrike" cap="none" dirty="0">
                <a:solidFill>
                  <a:srgbClr val="00FF00"/>
                </a:solidFill>
                <a:latin typeface="Arial" charset="0"/>
                <a:ea typeface="Arial" charset="0"/>
                <a:cs typeface="Arial" charset="0"/>
                <a:sym typeface="Cabin"/>
              </a:rPr>
              <a:t>Λειτουργίες που ορίζουμε μόνοι μας </a:t>
            </a:r>
            <a:r>
              <a:rPr lang="el-GR" sz="3600" dirty="0">
                <a:solidFill>
                  <a:schemeClr val="lt1"/>
                </a:solidFill>
                <a:latin typeface="Arial" charset="0"/>
                <a:cs typeface="Arial" charset="0"/>
                <a:sym typeface="Cabin"/>
              </a:rPr>
              <a:t>και στη συνέχεια χρησιμοποιούμε</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Αντιμετωπίζουμε τα ονόματα των συναρτήσεων ως «νέες» </a:t>
            </a:r>
            <a:r>
              <a:rPr lang="el-GR" sz="3600" dirty="0">
                <a:solidFill>
                  <a:srgbClr val="FFFF00"/>
                </a:solidFill>
                <a:latin typeface="Arial" charset="0"/>
                <a:cs typeface="Arial" charset="0"/>
                <a:sym typeface="Cabin"/>
              </a:rPr>
              <a:t>δεσμευμένες</a:t>
            </a:r>
            <a:r>
              <a:rPr lang="el-GR" sz="3600" u="none" strike="noStrike" cap="none" dirty="0">
                <a:solidFill>
                  <a:schemeClr val="lt1"/>
                </a:solidFill>
                <a:latin typeface="Arial" charset="0"/>
                <a:ea typeface="Arial" charset="0"/>
                <a:cs typeface="Arial" charset="0"/>
                <a:sym typeface="Cabin"/>
              </a:rPr>
              <a:t> </a:t>
            </a:r>
            <a:r>
              <a:rPr lang="el-GR" sz="3600" dirty="0">
                <a:solidFill>
                  <a:srgbClr val="FFFF00"/>
                </a:solidFill>
                <a:latin typeface="Arial" charset="0"/>
                <a:cs typeface="Arial" charset="0"/>
                <a:sym typeface="Cabin"/>
              </a:rPr>
              <a:t>λέξεις</a:t>
            </a:r>
            <a:r>
              <a:rPr lang="el-GR" sz="3600" u="none" strike="noStrike" cap="none" dirty="0">
                <a:solidFill>
                  <a:schemeClr val="lt1"/>
                </a:solidFill>
                <a:latin typeface="Arial" charset="0"/>
                <a:ea typeface="Arial" charset="0"/>
                <a:cs typeface="Arial" charset="0"/>
                <a:sym typeface="Cabin"/>
              </a:rPr>
              <a:t> (δηλαδή, τις αποφεύγουμε ως ονόματα μεταβλητών)</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1155700" y="542305"/>
            <a:ext cx="13932000"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Ορισμός Συνάρτησης</a:t>
            </a:r>
            <a:endParaRPr lang="en-US" sz="7600" u="none" strike="noStrike" cap="none" dirty="0">
              <a:solidFill>
                <a:srgbClr val="FFD966"/>
              </a:solidFill>
              <a:latin typeface="Arial" charset="0"/>
              <a:ea typeface="Arial" charset="0"/>
              <a:cs typeface="Arial" charset="0"/>
              <a:sym typeface="Cabin"/>
            </a:endParaRPr>
          </a:p>
        </p:txBody>
      </p:sp>
      <p:sp>
        <p:nvSpPr>
          <p:cNvPr id="242" name="Shape 24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15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Στην </a:t>
            </a:r>
            <a:r>
              <a:rPr lang="el-GR" sz="3600" u="none" strike="noStrike" cap="none" dirty="0" err="1">
                <a:solidFill>
                  <a:schemeClr val="lt1"/>
                </a:solidFill>
                <a:latin typeface="Arial" charset="0"/>
                <a:ea typeface="Arial" charset="0"/>
                <a:cs typeface="Arial" charset="0"/>
                <a:sym typeface="Cabin"/>
              </a:rPr>
              <a:t>Python</a:t>
            </a:r>
            <a:r>
              <a:rPr lang="el-GR" sz="3600" u="none" strike="noStrike" cap="none" dirty="0">
                <a:solidFill>
                  <a:schemeClr val="lt1"/>
                </a:solidFill>
                <a:latin typeface="Arial" charset="0"/>
                <a:ea typeface="Arial" charset="0"/>
                <a:cs typeface="Arial" charset="0"/>
                <a:sym typeface="Cabin"/>
              </a:rPr>
              <a:t> μια </a:t>
            </a:r>
            <a:r>
              <a:rPr lang="el-GR" sz="3600" dirty="0">
                <a:solidFill>
                  <a:srgbClr val="00FF00"/>
                </a:solidFill>
                <a:latin typeface="Arial" charset="0"/>
                <a:cs typeface="Arial" charset="0"/>
                <a:sym typeface="Cabin"/>
              </a:rPr>
              <a:t>συνάρτηση</a:t>
            </a:r>
            <a:r>
              <a:rPr lang="el-GR" sz="3600" u="none" strike="noStrike" cap="none" dirty="0">
                <a:solidFill>
                  <a:schemeClr val="lt1"/>
                </a:solidFill>
                <a:latin typeface="Arial" charset="0"/>
                <a:ea typeface="Arial" charset="0"/>
                <a:cs typeface="Arial" charset="0"/>
                <a:sym typeface="Cabin"/>
              </a:rPr>
              <a:t> είναι κάποιος επαναχρησιμοποιήσιμος κώδικας που λαμβάνει </a:t>
            </a:r>
            <a:r>
              <a:rPr lang="el-GR" sz="3600" dirty="0">
                <a:solidFill>
                  <a:srgbClr val="FF7F00"/>
                </a:solidFill>
                <a:latin typeface="Arial" charset="0"/>
                <a:cs typeface="Arial" charset="0"/>
                <a:sym typeface="Cabin"/>
              </a:rPr>
              <a:t>όρισμα</a:t>
            </a:r>
            <a:r>
              <a:rPr lang="el-GR" sz="3600" dirty="0">
                <a:solidFill>
                  <a:schemeClr val="bg1">
                    <a:lumMod val="95000"/>
                  </a:schemeClr>
                </a:solidFill>
                <a:latin typeface="Arial" charset="0"/>
                <a:cs typeface="Arial" charset="0"/>
                <a:sym typeface="Cabin"/>
              </a:rPr>
              <a:t>(</a:t>
            </a:r>
            <a:r>
              <a:rPr lang="el-GR" sz="3600" u="none" strike="noStrike" cap="none" dirty="0">
                <a:solidFill>
                  <a:schemeClr val="lt1"/>
                </a:solidFill>
                <a:latin typeface="Arial" charset="0"/>
                <a:ea typeface="Arial" charset="0"/>
                <a:cs typeface="Arial" charset="0"/>
                <a:sym typeface="Cabin"/>
              </a:rPr>
              <a:t>τα) ως είσοδο, κάνει κάποιους υπολογισμούς και μετά επιστρέφει ένα αποτέλεσμα ή αποτελέσματα</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15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Ορίζουμε μια </a:t>
            </a:r>
            <a:r>
              <a:rPr lang="el-GR" sz="3600" dirty="0">
                <a:solidFill>
                  <a:srgbClr val="00FF00"/>
                </a:solidFill>
                <a:latin typeface="Arial" charset="0"/>
                <a:cs typeface="Arial" charset="0"/>
                <a:sym typeface="Cabin"/>
              </a:rPr>
              <a:t>συνάρτηση</a:t>
            </a:r>
            <a:r>
              <a:rPr lang="el-GR" sz="3600" u="none" strike="noStrike" cap="none" dirty="0">
                <a:solidFill>
                  <a:schemeClr val="lt1"/>
                </a:solidFill>
                <a:latin typeface="Arial" charset="0"/>
                <a:ea typeface="Arial" charset="0"/>
                <a:cs typeface="Arial" charset="0"/>
                <a:sym typeface="Cabin"/>
              </a:rPr>
              <a:t> χρησιμοποιώντας τη δεσμευμένη λέξη </a:t>
            </a:r>
            <a:r>
              <a:rPr lang="el-GR" sz="3600" dirty="0" err="1">
                <a:solidFill>
                  <a:srgbClr val="FFFF00"/>
                </a:solidFill>
                <a:latin typeface="Arial" charset="0"/>
                <a:cs typeface="Arial" charset="0"/>
                <a:sym typeface="Cabin"/>
              </a:rPr>
              <a:t>def</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15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Καλούμε/εκτελούμε τη συνάρτηση χρησιμοποιώντας το όνομα της </a:t>
            </a:r>
            <a:r>
              <a:rPr lang="el-GR" sz="3600" dirty="0">
                <a:solidFill>
                  <a:srgbClr val="00FF00"/>
                </a:solidFill>
                <a:latin typeface="Arial" charset="0"/>
                <a:cs typeface="Arial" charset="0"/>
                <a:sym typeface="Cabin"/>
              </a:rPr>
              <a:t>συνάρτησης</a:t>
            </a:r>
            <a:r>
              <a:rPr lang="el-GR" sz="3600" u="none" strike="noStrike" cap="none" dirty="0">
                <a:solidFill>
                  <a:schemeClr val="lt1"/>
                </a:solidFill>
                <a:latin typeface="Arial" charset="0"/>
                <a:ea typeface="Arial" charset="0"/>
                <a:cs typeface="Arial" charset="0"/>
                <a:sym typeface="Cabin"/>
              </a:rPr>
              <a:t>, παρενθέσεις και </a:t>
            </a:r>
            <a:r>
              <a:rPr lang="el-GR" sz="3600" dirty="0">
                <a:solidFill>
                  <a:srgbClr val="FF7F00"/>
                </a:solidFill>
                <a:latin typeface="Arial" charset="0"/>
                <a:cs typeface="Arial" charset="0"/>
                <a:sym typeface="Cabin"/>
              </a:rPr>
              <a:t>ορίσματα</a:t>
            </a:r>
            <a:r>
              <a:rPr lang="el-GR" sz="3600" u="none" strike="noStrike" cap="none" dirty="0">
                <a:solidFill>
                  <a:schemeClr val="lt1"/>
                </a:solidFill>
                <a:latin typeface="Arial" charset="0"/>
                <a:ea typeface="Arial" charset="0"/>
                <a:cs typeface="Arial" charset="0"/>
                <a:sym typeface="Cabin"/>
              </a:rPr>
              <a:t> μέσα σε μια παράσταση</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p:nvPr/>
        </p:nvSpPr>
        <p:spPr>
          <a:xfrm>
            <a:off x="8564550" y="4876800"/>
            <a:ext cx="6984899" cy="3302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big</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max</a:t>
            </a:r>
            <a:r>
              <a:rPr lang="en-US" sz="3000" i="0" u="none" strike="noStrike" cap="none" dirty="0">
                <a:solidFill>
                  <a:schemeClr val="lt1"/>
                </a:solidFill>
                <a:latin typeface="Courier"/>
                <a:ea typeface="Courier"/>
                <a:cs typeface="Courier"/>
                <a:sym typeface="Courier New"/>
              </a:rPr>
              <a:t>('Hello world')</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big</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w</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tiny</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min</a:t>
            </a:r>
            <a:r>
              <a:rPr lang="en-US" sz="3000" i="0" u="none" strike="noStrike" cap="none" dirty="0">
                <a:solidFill>
                  <a:schemeClr val="lt1"/>
                </a:solidFill>
                <a:latin typeface="Courier"/>
                <a:ea typeface="Courier"/>
                <a:cs typeface="Courier"/>
                <a:sym typeface="Courier New"/>
              </a:rPr>
              <a:t>('Hello world')</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tiny</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Font typeface="Courier New"/>
              <a:buNone/>
            </a:pPr>
            <a:endParaRPr sz="3000" dirty="0">
              <a:solidFill>
                <a:srgbClr val="FFFF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&gt;&gt;&gt;</a:t>
            </a:r>
          </a:p>
        </p:txBody>
      </p:sp>
      <p:sp>
        <p:nvSpPr>
          <p:cNvPr id="248" name="Shape 248"/>
          <p:cNvSpPr txBox="1"/>
          <p:nvPr/>
        </p:nvSpPr>
        <p:spPr>
          <a:xfrm>
            <a:off x="2032000" y="1714500"/>
            <a:ext cx="6782399" cy="812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900" u="none" strike="noStrike" cap="none" dirty="0">
                <a:solidFill>
                  <a:srgbClr val="00FF00"/>
                </a:solidFill>
                <a:latin typeface="Arial" charset="0"/>
                <a:ea typeface="Arial" charset="0"/>
                <a:cs typeface="Arial" charset="0"/>
                <a:sym typeface="Cabin"/>
              </a:rPr>
              <a:t>big</a:t>
            </a:r>
            <a:r>
              <a:rPr lang="en-US" sz="4900" u="none" strike="noStrike" cap="none" dirty="0">
                <a:solidFill>
                  <a:schemeClr val="lt1"/>
                </a:solidFill>
                <a:latin typeface="Arial" charset="0"/>
                <a:ea typeface="Arial" charset="0"/>
                <a:cs typeface="Arial" charset="0"/>
                <a:sym typeface="Cabin"/>
              </a:rPr>
              <a:t> =  </a:t>
            </a:r>
            <a:r>
              <a:rPr lang="en-US" sz="4900" u="none" strike="noStrike" cap="none" dirty="0">
                <a:solidFill>
                  <a:srgbClr val="FF00FF"/>
                </a:solidFill>
                <a:latin typeface="Arial" charset="0"/>
                <a:ea typeface="Arial" charset="0"/>
                <a:cs typeface="Arial" charset="0"/>
                <a:sym typeface="Cabin"/>
              </a:rPr>
              <a:t>max</a:t>
            </a:r>
            <a:r>
              <a:rPr lang="en-US" sz="4900" u="none" strike="noStrike" cap="none" dirty="0">
                <a:solidFill>
                  <a:srgbClr val="FF40FF"/>
                </a:solidFill>
                <a:latin typeface="Arial" charset="0"/>
                <a:ea typeface="Arial" charset="0"/>
                <a:cs typeface="Arial" charset="0"/>
                <a:sym typeface="Cabin"/>
              </a:rPr>
              <a:t>(</a:t>
            </a:r>
            <a:r>
              <a:rPr lang="en-US" sz="4900" u="none" strike="noStrike" cap="none" dirty="0">
                <a:solidFill>
                  <a:schemeClr val="lt1"/>
                </a:solidFill>
                <a:latin typeface="Arial" charset="0"/>
                <a:ea typeface="Arial" charset="0"/>
                <a:cs typeface="Arial" charset="0"/>
                <a:sym typeface="Cabin"/>
              </a:rPr>
              <a:t>'Hello world'</a:t>
            </a:r>
            <a:r>
              <a:rPr lang="en-US" sz="4900" u="none" strike="noStrike" cap="none" dirty="0">
                <a:solidFill>
                  <a:srgbClr val="FF40FF"/>
                </a:solidFill>
                <a:latin typeface="Arial" charset="0"/>
                <a:ea typeface="Arial" charset="0"/>
                <a:cs typeface="Arial" charset="0"/>
                <a:sym typeface="Cabin"/>
              </a:rPr>
              <a:t>)</a:t>
            </a:r>
          </a:p>
        </p:txBody>
      </p:sp>
      <p:sp>
        <p:nvSpPr>
          <p:cNvPr id="249" name="Shape 249"/>
          <p:cNvSpPr txBox="1"/>
          <p:nvPr/>
        </p:nvSpPr>
        <p:spPr>
          <a:xfrm>
            <a:off x="8814399" y="947883"/>
            <a:ext cx="239395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Όρισμα</a:t>
            </a:r>
            <a:endParaRPr lang="en-US" sz="3600" u="none" strike="noStrike" cap="none" dirty="0">
              <a:solidFill>
                <a:schemeClr val="lt1"/>
              </a:solidFill>
              <a:latin typeface="Arial" charset="0"/>
              <a:ea typeface="Arial" charset="0"/>
              <a:cs typeface="Arial" charset="0"/>
              <a:sym typeface="Cabin"/>
            </a:endParaRPr>
          </a:p>
        </p:txBody>
      </p:sp>
      <p:cxnSp>
        <p:nvCxnSpPr>
          <p:cNvPr id="250" name="Shape 250"/>
          <p:cNvCxnSpPr>
            <a:endCxn id="249" idx="1"/>
          </p:cNvCxnSpPr>
          <p:nvPr/>
        </p:nvCxnSpPr>
        <p:spPr>
          <a:xfrm flipV="1">
            <a:off x="7723909" y="1259033"/>
            <a:ext cx="1090490" cy="565149"/>
          </a:xfrm>
          <a:prstGeom prst="straightConnector1">
            <a:avLst/>
          </a:prstGeom>
          <a:noFill/>
          <a:ln w="76200" cap="rnd" cmpd="sng">
            <a:solidFill>
              <a:schemeClr val="lt1"/>
            </a:solidFill>
            <a:prstDash val="solid"/>
            <a:miter/>
            <a:headEnd type="stealth" w="med" len="med"/>
            <a:tailEnd type="none" w="med" len="med"/>
          </a:ln>
        </p:spPr>
      </p:cxnSp>
      <p:sp>
        <p:nvSpPr>
          <p:cNvPr id="251" name="Shape 251"/>
          <p:cNvSpPr txBox="1"/>
          <p:nvPr/>
        </p:nvSpPr>
        <p:spPr>
          <a:xfrm>
            <a:off x="3771900" y="3460750"/>
            <a:ext cx="614361" cy="622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'w'</a:t>
            </a:r>
          </a:p>
        </p:txBody>
      </p:sp>
      <p:cxnSp>
        <p:nvCxnSpPr>
          <p:cNvPr id="252" name="Shape 252"/>
          <p:cNvCxnSpPr>
            <a:cxnSpLocks/>
          </p:cNvCxnSpPr>
          <p:nvPr/>
        </p:nvCxnSpPr>
        <p:spPr>
          <a:xfrm>
            <a:off x="4387850" y="3927475"/>
            <a:ext cx="813064" cy="479425"/>
          </a:xfrm>
          <a:prstGeom prst="straightConnector1">
            <a:avLst/>
          </a:prstGeom>
          <a:noFill/>
          <a:ln w="76200" cap="rnd" cmpd="sng">
            <a:solidFill>
              <a:srgbClr val="FFFF00"/>
            </a:solidFill>
            <a:prstDash val="solid"/>
            <a:miter/>
            <a:headEnd type="stealth" w="med" len="med"/>
            <a:tailEnd type="none" w="med" len="med"/>
          </a:ln>
        </p:spPr>
      </p:cxnSp>
      <p:sp>
        <p:nvSpPr>
          <p:cNvPr id="253" name="Shape 253"/>
          <p:cNvSpPr txBox="1"/>
          <p:nvPr/>
        </p:nvSpPr>
        <p:spPr>
          <a:xfrm>
            <a:off x="5423199" y="4406900"/>
            <a:ext cx="2376488"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3400" u="none" strike="noStrike" cap="none" dirty="0">
                <a:solidFill>
                  <a:srgbClr val="FFFF00"/>
                </a:solidFill>
                <a:latin typeface="Arial" charset="0"/>
                <a:ea typeface="Arial" charset="0"/>
                <a:cs typeface="Arial" charset="0"/>
                <a:sym typeface="Cabin"/>
              </a:rPr>
              <a:t>Αποτέλεσμα</a:t>
            </a:r>
            <a:endParaRPr lang="en-US" sz="3400" u="none" strike="noStrike" cap="none" dirty="0">
              <a:solidFill>
                <a:srgbClr val="FFFF00"/>
              </a:solidFill>
              <a:latin typeface="Arial" charset="0"/>
              <a:ea typeface="Arial" charset="0"/>
              <a:cs typeface="Arial" charset="0"/>
              <a:sym typeface="Cabin"/>
            </a:endParaRPr>
          </a:p>
        </p:txBody>
      </p:sp>
      <p:cxnSp>
        <p:nvCxnSpPr>
          <p:cNvPr id="254" name="Shape 254"/>
          <p:cNvCxnSpPr/>
          <p:nvPr/>
        </p:nvCxnSpPr>
        <p:spPr>
          <a:xfrm>
            <a:off x="2614611" y="2671761"/>
            <a:ext cx="711200" cy="596900"/>
          </a:xfrm>
          <a:prstGeom prst="straightConnector1">
            <a:avLst/>
          </a:prstGeom>
          <a:noFill/>
          <a:ln w="76200" cap="rnd" cmpd="sng">
            <a:solidFill>
              <a:srgbClr val="00FF00"/>
            </a:solidFill>
            <a:prstDash val="solid"/>
            <a:miter/>
            <a:headEnd type="stealth" w="med" len="med"/>
            <a:tailEnd type="none" w="med" len="med"/>
          </a:ln>
        </p:spPr>
      </p:cxnSp>
      <p:sp>
        <p:nvSpPr>
          <p:cNvPr id="255" name="Shape 255"/>
          <p:cNvSpPr txBox="1"/>
          <p:nvPr/>
        </p:nvSpPr>
        <p:spPr>
          <a:xfrm>
            <a:off x="334947" y="2857500"/>
            <a:ext cx="26223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400" u="none" strike="noStrike" cap="none" dirty="0">
                <a:solidFill>
                  <a:srgbClr val="00FF00"/>
                </a:solidFill>
                <a:latin typeface="Arial" charset="0"/>
                <a:ea typeface="Arial" charset="0"/>
                <a:cs typeface="Arial" charset="0"/>
                <a:sym typeface="Cabin"/>
              </a:rPr>
              <a:t>Εκχώρηση</a:t>
            </a:r>
            <a:endParaRPr lang="en-US" sz="3400" u="none" strike="noStrike" cap="none" dirty="0">
              <a:solidFill>
                <a:srgbClr val="00FF00"/>
              </a:solidFill>
              <a:latin typeface="Arial" charset="0"/>
              <a:ea typeface="Arial" charset="0"/>
              <a:cs typeface="Arial" charset="0"/>
              <a:sym typeface="Cabin"/>
            </a:endParaRPr>
          </a:p>
        </p:txBody>
      </p:sp>
      <p:cxnSp>
        <p:nvCxnSpPr>
          <p:cNvPr id="256" name="Shape 256"/>
          <p:cNvCxnSpPr/>
          <p:nvPr/>
        </p:nvCxnSpPr>
        <p:spPr>
          <a:xfrm rot="10800000" flipH="1">
            <a:off x="4054475" y="2633662"/>
            <a:ext cx="204786" cy="841374"/>
          </a:xfrm>
          <a:prstGeom prst="straightConnector1">
            <a:avLst/>
          </a:prstGeom>
          <a:noFill/>
          <a:ln w="76200" cap="rnd" cmpd="sng">
            <a:solidFill>
              <a:srgbClr val="FF00FF"/>
            </a:solidFill>
            <a:prstDash val="solid"/>
            <a:miter/>
            <a:headEnd type="stealth"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Η Συνάρτηση </a:t>
            </a:r>
            <a:r>
              <a:rPr lang="en-US" sz="7600" u="none" strike="noStrike" cap="none" dirty="0">
                <a:solidFill>
                  <a:srgbClr val="FFD966"/>
                </a:solidFill>
                <a:latin typeface="Arial" charset="0"/>
                <a:ea typeface="Arial" charset="0"/>
                <a:cs typeface="Arial" charset="0"/>
                <a:sym typeface="Cabin"/>
              </a:rPr>
              <a:t>max</a:t>
            </a:r>
          </a:p>
        </p:txBody>
      </p:sp>
      <p:sp>
        <p:nvSpPr>
          <p:cNvPr id="262" name="Shape 262"/>
          <p:cNvSpPr txBox="1"/>
          <p:nvPr/>
        </p:nvSpPr>
        <p:spPr>
          <a:xfrm>
            <a:off x="1200150" y="2616200"/>
            <a:ext cx="7132199" cy="1663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big</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max</a:t>
            </a:r>
            <a:r>
              <a:rPr lang="en-US" sz="3000" i="0" u="none" strike="noStrike" cap="none" dirty="0">
                <a:solidFill>
                  <a:schemeClr val="lt1"/>
                </a:solidFill>
                <a:latin typeface="Courier"/>
                <a:ea typeface="Courier"/>
                <a:cs typeface="Courier"/>
                <a:sym typeface="Courier New"/>
              </a:rPr>
              <a:t>('Hello world')</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big</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w</a:t>
            </a:r>
          </a:p>
        </p:txBody>
      </p:sp>
      <p:sp>
        <p:nvSpPr>
          <p:cNvPr id="263" name="Shape 263"/>
          <p:cNvSpPr txBox="1"/>
          <p:nvPr/>
        </p:nvSpPr>
        <p:spPr>
          <a:xfrm>
            <a:off x="5495018" y="4958669"/>
            <a:ext cx="3631746" cy="28194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5400" u="none" strike="noStrike" cap="none" dirty="0">
                <a:solidFill>
                  <a:schemeClr val="lt1"/>
                </a:solidFill>
                <a:latin typeface="Arial" charset="0"/>
                <a:ea typeface="Arial" charset="0"/>
                <a:cs typeface="Arial" charset="0"/>
                <a:sym typeface="Cabin"/>
              </a:rPr>
              <a:t>Συνάρτηση</a:t>
            </a:r>
          </a:p>
          <a:p>
            <a:pPr marL="0" marR="0" lvl="0" indent="0" algn="ctr"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max()</a:t>
            </a:r>
          </a:p>
        </p:txBody>
      </p:sp>
      <p:cxnSp>
        <p:nvCxnSpPr>
          <p:cNvPr id="264" name="Shape 264"/>
          <p:cNvCxnSpPr>
            <a:cxnSpLocks/>
            <a:stCxn id="263" idx="1"/>
            <a:endCxn id="265" idx="3"/>
          </p:cNvCxnSpPr>
          <p:nvPr/>
        </p:nvCxnSpPr>
        <p:spPr>
          <a:xfrm flipH="1" flipV="1">
            <a:off x="4555332" y="6362019"/>
            <a:ext cx="939686" cy="6350"/>
          </a:xfrm>
          <a:prstGeom prst="straightConnector1">
            <a:avLst/>
          </a:prstGeom>
          <a:noFill/>
          <a:ln w="88900" cap="rnd" cmpd="sng">
            <a:solidFill>
              <a:schemeClr val="lt1"/>
            </a:solidFill>
            <a:prstDash val="solid"/>
            <a:miter/>
            <a:headEnd type="stealth" w="med" len="med"/>
            <a:tailEnd type="none" w="med" len="med"/>
          </a:ln>
        </p:spPr>
      </p:cxnSp>
      <p:sp>
        <p:nvSpPr>
          <p:cNvPr id="265" name="Shape 265"/>
          <p:cNvSpPr txBox="1"/>
          <p:nvPr/>
        </p:nvSpPr>
        <p:spPr>
          <a:xfrm>
            <a:off x="1171462" y="5790519"/>
            <a:ext cx="338387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Arial"/>
              <a:buNone/>
            </a:pPr>
            <a:r>
              <a:rPr lang="en-US" sz="3600" dirty="0">
                <a:solidFill>
                  <a:srgbClr val="FF7F00"/>
                </a:solidFill>
              </a:rPr>
              <a:t>'</a:t>
            </a:r>
            <a:r>
              <a:rPr lang="en-US" sz="3600" u="none" strike="noStrike" cap="none" dirty="0">
                <a:solidFill>
                  <a:srgbClr val="FF7F00"/>
                </a:solidFill>
                <a:latin typeface="Arial" charset="0"/>
                <a:ea typeface="Arial" charset="0"/>
                <a:cs typeface="Arial" charset="0"/>
                <a:sym typeface="Cabin"/>
              </a:rPr>
              <a:t>Hello world</a:t>
            </a:r>
            <a:r>
              <a:rPr lang="en-US" sz="3600" dirty="0">
                <a:solidFill>
                  <a:srgbClr val="FF7F00"/>
                </a:solidFill>
              </a:rPr>
              <a:t>’</a:t>
            </a:r>
            <a:r>
              <a:rPr lang="en-US" sz="3600" u="none" strike="noStrike" cap="none" dirty="0">
                <a:solidFill>
                  <a:srgbClr val="FF7F00"/>
                </a:solidFill>
                <a:latin typeface="Arial" charset="0"/>
                <a:ea typeface="Arial" charset="0"/>
                <a:cs typeface="Arial" charset="0"/>
                <a:sym typeface="Cabin"/>
              </a:rPr>
              <a:t> </a:t>
            </a:r>
          </a:p>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3F3F3"/>
                </a:solidFill>
                <a:latin typeface="Arial" charset="0"/>
                <a:ea typeface="Arial" charset="0"/>
                <a:cs typeface="Arial" charset="0"/>
                <a:sym typeface="Cabin"/>
              </a:rPr>
              <a:t>(</a:t>
            </a:r>
            <a:r>
              <a:rPr lang="el-GR" sz="3600" u="none" strike="noStrike" cap="none" dirty="0">
                <a:solidFill>
                  <a:srgbClr val="F3F3F3"/>
                </a:solidFill>
                <a:latin typeface="Arial" charset="0"/>
                <a:ea typeface="Arial" charset="0"/>
                <a:cs typeface="Arial" charset="0"/>
                <a:sym typeface="Cabin"/>
              </a:rPr>
              <a:t>συμβολοσειρά</a:t>
            </a:r>
            <a:r>
              <a:rPr lang="en-US" sz="3600" u="none" strike="noStrike" cap="none" dirty="0">
                <a:solidFill>
                  <a:srgbClr val="F3F3F3"/>
                </a:solidFill>
                <a:latin typeface="Arial" charset="0"/>
                <a:ea typeface="Arial" charset="0"/>
                <a:cs typeface="Arial" charset="0"/>
                <a:sym typeface="Cabin"/>
              </a:rPr>
              <a:t>)</a:t>
            </a:r>
          </a:p>
        </p:txBody>
      </p:sp>
      <p:sp>
        <p:nvSpPr>
          <p:cNvPr id="266" name="Shape 266"/>
          <p:cNvSpPr txBox="1"/>
          <p:nvPr/>
        </p:nvSpPr>
        <p:spPr>
          <a:xfrm>
            <a:off x="10278834" y="5790519"/>
            <a:ext cx="3330574"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Arial"/>
              <a:buNone/>
            </a:pPr>
            <a:r>
              <a:rPr lang="en-US" sz="3600" dirty="0">
                <a:solidFill>
                  <a:srgbClr val="00FF00"/>
                </a:solidFill>
              </a:rPr>
              <a:t>'</a:t>
            </a:r>
            <a:r>
              <a:rPr lang="en-US" sz="3600" u="none" strike="noStrike" cap="none" dirty="0">
                <a:solidFill>
                  <a:srgbClr val="00FF00"/>
                </a:solidFill>
                <a:latin typeface="Arial" charset="0"/>
                <a:ea typeface="Arial" charset="0"/>
                <a:cs typeface="Arial" charset="0"/>
                <a:sym typeface="Cabin"/>
              </a:rPr>
              <a:t>w</a:t>
            </a:r>
            <a:r>
              <a:rPr lang="en-US" sz="3600" dirty="0">
                <a:solidFill>
                  <a:srgbClr val="00FF00"/>
                </a:solidFill>
              </a:rPr>
              <a:t>'</a:t>
            </a:r>
          </a:p>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a:solidFill>
                  <a:srgbClr val="FFFFFF"/>
                </a:solidFill>
                <a:latin typeface="Arial" charset="0"/>
                <a:ea typeface="Arial" charset="0"/>
                <a:cs typeface="Arial" charset="0"/>
                <a:sym typeface="Cabin"/>
              </a:rPr>
              <a:t>(</a:t>
            </a:r>
            <a:r>
              <a:rPr lang="el-GR" sz="3600" u="none" strike="noStrike" cap="none" dirty="0">
                <a:solidFill>
                  <a:srgbClr val="F3F3F3"/>
                </a:solidFill>
                <a:latin typeface="Arial" charset="0"/>
                <a:ea typeface="Arial" charset="0"/>
                <a:cs typeface="Arial" charset="0"/>
                <a:sym typeface="Cabin"/>
              </a:rPr>
              <a:t>συμβολοσειρά</a:t>
            </a:r>
            <a:r>
              <a:rPr lang="en-US" sz="3600" u="none" strike="noStrike" cap="none" dirty="0">
                <a:solidFill>
                  <a:srgbClr val="FFFFFF"/>
                </a:solidFill>
                <a:latin typeface="Arial" charset="0"/>
                <a:ea typeface="Arial" charset="0"/>
                <a:cs typeface="Arial" charset="0"/>
                <a:sym typeface="Cabin"/>
              </a:rPr>
              <a:t>)</a:t>
            </a:r>
          </a:p>
        </p:txBody>
      </p:sp>
      <p:cxnSp>
        <p:nvCxnSpPr>
          <p:cNvPr id="267" name="Shape 267"/>
          <p:cNvCxnSpPr>
            <a:cxnSpLocks/>
            <a:stCxn id="266" idx="1"/>
            <a:endCxn id="263" idx="3"/>
          </p:cNvCxnSpPr>
          <p:nvPr/>
        </p:nvCxnSpPr>
        <p:spPr>
          <a:xfrm flipH="1">
            <a:off x="9126764" y="6362019"/>
            <a:ext cx="1152070" cy="6350"/>
          </a:xfrm>
          <a:prstGeom prst="straightConnector1">
            <a:avLst/>
          </a:prstGeom>
          <a:noFill/>
          <a:ln w="88900" cap="rnd" cmpd="sng">
            <a:solidFill>
              <a:schemeClr val="lt1"/>
            </a:solidFill>
            <a:prstDash val="solid"/>
            <a:miter/>
            <a:headEnd type="stealth" w="med" len="med"/>
            <a:tailEnd type="none" w="med" len="med"/>
          </a:ln>
        </p:spPr>
      </p:cxnSp>
      <p:sp>
        <p:nvSpPr>
          <p:cNvPr id="268" name="Shape 268"/>
          <p:cNvSpPr txBox="1"/>
          <p:nvPr/>
        </p:nvSpPr>
        <p:spPr>
          <a:xfrm>
            <a:off x="9718676" y="2196998"/>
            <a:ext cx="6130018" cy="330141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Μια </a:t>
            </a:r>
            <a:r>
              <a:rPr lang="el-GR" sz="3600" dirty="0">
                <a:solidFill>
                  <a:srgbClr val="FF00FF"/>
                </a:solidFill>
                <a:latin typeface="Arial" charset="0"/>
                <a:cs typeface="Arial" charset="0"/>
                <a:sym typeface="Cabin"/>
              </a:rPr>
              <a:t>συνάρτηση</a:t>
            </a:r>
            <a:r>
              <a:rPr lang="el-GR" sz="3600" u="none" strike="noStrike" cap="none" dirty="0">
                <a:solidFill>
                  <a:schemeClr val="lt1"/>
                </a:solidFill>
                <a:latin typeface="Arial" charset="0"/>
                <a:ea typeface="Arial" charset="0"/>
                <a:cs typeface="Arial" charset="0"/>
                <a:sym typeface="Cabin"/>
              </a:rPr>
              <a:t> είναι </a:t>
            </a:r>
            <a:r>
              <a:rPr lang="el-GR" sz="3600" dirty="0">
                <a:solidFill>
                  <a:srgbClr val="FF00FF"/>
                </a:solidFill>
                <a:latin typeface="Arial" charset="0"/>
                <a:cs typeface="Arial" charset="0"/>
                <a:sym typeface="Cabin"/>
              </a:rPr>
              <a:t>αποθηκευμένος</a:t>
            </a:r>
            <a:r>
              <a:rPr lang="el-GR" sz="3600" u="none" strike="noStrike" cap="none" dirty="0">
                <a:solidFill>
                  <a:schemeClr val="lt1"/>
                </a:solidFill>
                <a:latin typeface="Arial" charset="0"/>
                <a:ea typeface="Arial" charset="0"/>
                <a:cs typeface="Arial" charset="0"/>
                <a:sym typeface="Cabin"/>
              </a:rPr>
              <a:t> κώδικας που χρησιμοποιούμε. Μια συνάρτηση λαμβάνει κάποια </a:t>
            </a:r>
            <a:r>
              <a:rPr lang="el-GR" sz="3600" dirty="0">
                <a:solidFill>
                  <a:srgbClr val="FF7F00"/>
                </a:solidFill>
                <a:latin typeface="Arial" charset="0"/>
                <a:cs typeface="Arial" charset="0"/>
                <a:sym typeface="Cabin"/>
              </a:rPr>
              <a:t>είσοδο</a:t>
            </a:r>
            <a:r>
              <a:rPr lang="el-GR" sz="3600" u="none" strike="noStrike" cap="none" dirty="0">
                <a:solidFill>
                  <a:schemeClr val="lt1"/>
                </a:solidFill>
                <a:latin typeface="Arial" charset="0"/>
                <a:ea typeface="Arial" charset="0"/>
                <a:cs typeface="Arial" charset="0"/>
                <a:sym typeface="Cabin"/>
              </a:rPr>
              <a:t> και παράγει μια </a:t>
            </a:r>
            <a:r>
              <a:rPr lang="el-GR" sz="3600" dirty="0">
                <a:solidFill>
                  <a:srgbClr val="00FF00"/>
                </a:solidFill>
                <a:latin typeface="Arial" charset="0"/>
                <a:cs typeface="Arial" charset="0"/>
                <a:sym typeface="Cabin"/>
              </a:rPr>
              <a:t>έξοδο</a:t>
            </a:r>
            <a:r>
              <a:rPr lang="el-GR" sz="3600" u="none" strike="noStrike" cap="none" dirty="0">
                <a:solidFill>
                  <a:schemeClr val="lt1"/>
                </a:solidFill>
                <a:latin typeface="Arial" charset="0"/>
                <a:ea typeface="Arial" charset="0"/>
                <a:cs typeface="Arial" charset="0"/>
                <a:sym typeface="Cabin"/>
              </a:rPr>
              <a:t>.</a:t>
            </a:r>
            <a:endParaRPr lang="en-US" sz="3600" u="none" strike="noStrike" cap="none" dirty="0">
              <a:solidFill>
                <a:schemeClr val="lt1"/>
              </a:solidFill>
              <a:latin typeface="Arial" charset="0"/>
              <a:ea typeface="Arial" charset="0"/>
              <a:cs typeface="Arial" charset="0"/>
              <a:sym typeface="Cabin"/>
            </a:endParaRPr>
          </a:p>
        </p:txBody>
      </p:sp>
      <p:sp>
        <p:nvSpPr>
          <p:cNvPr id="269" name="Shape 269"/>
          <p:cNvSpPr txBox="1"/>
          <p:nvPr/>
        </p:nvSpPr>
        <p:spPr>
          <a:xfrm>
            <a:off x="3690258" y="8108269"/>
            <a:ext cx="7805056"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Ο </a:t>
            </a:r>
            <a:r>
              <a:rPr lang="en-US" sz="3600" u="none" strike="noStrike" cap="none" dirty="0">
                <a:solidFill>
                  <a:schemeClr val="lt1"/>
                </a:solidFill>
                <a:latin typeface="Arial" charset="0"/>
                <a:ea typeface="Arial" charset="0"/>
                <a:cs typeface="Arial" charset="0"/>
                <a:sym typeface="Cabin"/>
              </a:rPr>
              <a:t>Guido </a:t>
            </a:r>
            <a:r>
              <a:rPr lang="el-GR" sz="3600" u="none" strike="noStrike" cap="none" dirty="0">
                <a:solidFill>
                  <a:schemeClr val="lt1"/>
                </a:solidFill>
                <a:latin typeface="Arial" charset="0"/>
                <a:ea typeface="Arial" charset="0"/>
                <a:cs typeface="Arial" charset="0"/>
                <a:sym typeface="Cabin"/>
              </a:rPr>
              <a:t>έγραψε αυτόν τον κωδικό</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Η Συνάρτηση </a:t>
            </a:r>
            <a:r>
              <a:rPr lang="en-US" sz="7600" u="none" strike="noStrike" cap="none" dirty="0">
                <a:solidFill>
                  <a:srgbClr val="FFD966"/>
                </a:solidFill>
                <a:latin typeface="Arial" charset="0"/>
                <a:ea typeface="Arial" charset="0"/>
                <a:cs typeface="Arial" charset="0"/>
                <a:sym typeface="Cabin"/>
              </a:rPr>
              <a:t>max</a:t>
            </a:r>
          </a:p>
        </p:txBody>
      </p:sp>
      <p:sp>
        <p:nvSpPr>
          <p:cNvPr id="262" name="Shape 262"/>
          <p:cNvSpPr txBox="1"/>
          <p:nvPr/>
        </p:nvSpPr>
        <p:spPr>
          <a:xfrm>
            <a:off x="1200150" y="2616200"/>
            <a:ext cx="7132199" cy="1663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big</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max</a:t>
            </a:r>
            <a:r>
              <a:rPr lang="en-US" sz="3000" i="0" u="none" strike="noStrike" cap="none" dirty="0">
                <a:solidFill>
                  <a:schemeClr val="lt1"/>
                </a:solidFill>
                <a:latin typeface="Courier"/>
                <a:ea typeface="Courier"/>
                <a:cs typeface="Courier"/>
                <a:sym typeface="Courier New"/>
              </a:rPr>
              <a:t>('Hello world')</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big</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w</a:t>
            </a:r>
          </a:p>
        </p:txBody>
      </p:sp>
      <p:sp>
        <p:nvSpPr>
          <p:cNvPr id="263" name="Shape 263"/>
          <p:cNvSpPr txBox="1"/>
          <p:nvPr/>
        </p:nvSpPr>
        <p:spPr>
          <a:xfrm>
            <a:off x="5495018" y="4958669"/>
            <a:ext cx="3631746" cy="28194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261938" lvl="0">
              <a:buClr>
                <a:srgbClr val="FFFF00"/>
              </a:buClr>
              <a:buSzPct val="25000"/>
            </a:pPr>
            <a:r>
              <a:rPr lang="en-US" sz="2400" dirty="0">
                <a:solidFill>
                  <a:srgbClr val="FFFF00"/>
                </a:solidFill>
                <a:latin typeface="Courier"/>
                <a:ea typeface="Courier"/>
                <a:cs typeface="Courier"/>
                <a:sym typeface="Courier New"/>
              </a:rPr>
              <a:t>def</a:t>
            </a:r>
            <a:r>
              <a:rPr lang="en-US" sz="2400" dirty="0">
                <a:solidFill>
                  <a:schemeClr val="lt1"/>
                </a:solidFill>
                <a:latin typeface="Courier"/>
                <a:ea typeface="Courier"/>
                <a:cs typeface="Courier"/>
                <a:sym typeface="Courier New"/>
              </a:rPr>
              <a:t> max(</a:t>
            </a:r>
            <a:r>
              <a:rPr lang="en-US" sz="2400" dirty="0" err="1">
                <a:solidFill>
                  <a:srgbClr val="00FDFF"/>
                </a:solidFill>
                <a:latin typeface="Courier"/>
                <a:ea typeface="Courier"/>
                <a:cs typeface="Courier"/>
                <a:sym typeface="Courier New"/>
              </a:rPr>
              <a:t>inp</a:t>
            </a:r>
            <a:r>
              <a:rPr lang="en-US" sz="2400" dirty="0">
                <a:solidFill>
                  <a:schemeClr val="lt1"/>
                </a:solidFill>
                <a:latin typeface="Courier"/>
                <a:ea typeface="Courier"/>
                <a:cs typeface="Courier"/>
                <a:sym typeface="Courier New"/>
              </a:rPr>
              <a:t>):</a:t>
            </a:r>
          </a:p>
          <a:p>
            <a:pPr marL="261938" lvl="0">
              <a:buClr>
                <a:schemeClr val="lt1"/>
              </a:buClr>
              <a:buSzPct val="25000"/>
            </a:pPr>
            <a:r>
              <a:rPr lang="en-US" sz="2400" dirty="0">
                <a:solidFill>
                  <a:schemeClr val="lt1"/>
                </a:solidFill>
                <a:latin typeface="Courier"/>
                <a:ea typeface="Courier"/>
                <a:cs typeface="Courier"/>
                <a:sym typeface="Courier New"/>
              </a:rPr>
              <a:t>    blah</a:t>
            </a:r>
          </a:p>
          <a:p>
            <a:pPr marL="261938" lvl="0">
              <a:buClr>
                <a:schemeClr val="lt1"/>
              </a:buClr>
              <a:buSzPct val="25000"/>
            </a:pPr>
            <a:r>
              <a:rPr lang="en-US" sz="2400" dirty="0">
                <a:solidFill>
                  <a:schemeClr val="lt1"/>
                </a:solidFill>
                <a:latin typeface="Courier"/>
                <a:ea typeface="Courier"/>
                <a:cs typeface="Courier"/>
                <a:sym typeface="Courier New"/>
              </a:rPr>
              <a:t>    blah</a:t>
            </a:r>
          </a:p>
          <a:p>
            <a:pPr marL="261938" lvl="0">
              <a:buClr>
                <a:schemeClr val="lt1"/>
              </a:buClr>
              <a:buSzPct val="25000"/>
            </a:pPr>
            <a:r>
              <a:rPr lang="en-US" sz="2400" dirty="0">
                <a:solidFill>
                  <a:schemeClr val="lt1"/>
                </a:solidFill>
                <a:latin typeface="Courier"/>
                <a:ea typeface="Courier"/>
                <a:cs typeface="Courier"/>
                <a:sym typeface="Courier New"/>
              </a:rPr>
              <a:t>    </a:t>
            </a:r>
            <a:r>
              <a:rPr lang="en-US" sz="2400" dirty="0">
                <a:solidFill>
                  <a:srgbClr val="FFFF00"/>
                </a:solidFill>
                <a:latin typeface="Courier"/>
                <a:ea typeface="Courier"/>
                <a:cs typeface="Courier"/>
                <a:sym typeface="Courier New"/>
              </a:rPr>
              <a:t>for</a:t>
            </a:r>
            <a:r>
              <a:rPr lang="en-US" sz="2400" dirty="0">
                <a:solidFill>
                  <a:schemeClr val="lt1"/>
                </a:solidFill>
                <a:latin typeface="Courier"/>
                <a:ea typeface="Courier"/>
                <a:cs typeface="Courier"/>
                <a:sym typeface="Courier New"/>
              </a:rPr>
              <a:t> x </a:t>
            </a:r>
            <a:r>
              <a:rPr lang="en-US" sz="2400" dirty="0">
                <a:solidFill>
                  <a:srgbClr val="FFFF00"/>
                </a:solidFill>
                <a:latin typeface="Courier"/>
                <a:ea typeface="Courier"/>
                <a:cs typeface="Courier"/>
                <a:sym typeface="Courier New"/>
              </a:rPr>
              <a:t>in</a:t>
            </a:r>
            <a:r>
              <a:rPr lang="en-US" sz="2400" dirty="0">
                <a:solidFill>
                  <a:schemeClr val="lt1"/>
                </a:solidFill>
                <a:latin typeface="Courier"/>
                <a:ea typeface="Courier"/>
                <a:cs typeface="Courier"/>
                <a:sym typeface="Courier New"/>
              </a:rPr>
              <a:t> </a:t>
            </a:r>
            <a:r>
              <a:rPr lang="en-US" sz="2400" dirty="0" err="1">
                <a:solidFill>
                  <a:srgbClr val="00FDFF"/>
                </a:solidFill>
                <a:latin typeface="Courier"/>
                <a:ea typeface="Courier"/>
                <a:cs typeface="Courier"/>
                <a:sym typeface="Courier New"/>
              </a:rPr>
              <a:t>inp</a:t>
            </a:r>
            <a:r>
              <a:rPr lang="en-US" sz="2400" dirty="0">
                <a:solidFill>
                  <a:schemeClr val="lt1"/>
                </a:solidFill>
                <a:latin typeface="Courier"/>
                <a:ea typeface="Courier"/>
                <a:cs typeface="Courier"/>
                <a:sym typeface="Courier New"/>
              </a:rPr>
              <a:t>:</a:t>
            </a:r>
          </a:p>
          <a:p>
            <a:pPr marL="261938" lvl="0">
              <a:buClr>
                <a:schemeClr val="lt1"/>
              </a:buClr>
              <a:buSzPct val="25000"/>
            </a:pPr>
            <a:r>
              <a:rPr lang="en-US" sz="2400" dirty="0">
                <a:solidFill>
                  <a:schemeClr val="lt1"/>
                </a:solidFill>
                <a:latin typeface="Courier"/>
                <a:ea typeface="Courier"/>
                <a:cs typeface="Courier"/>
                <a:sym typeface="Courier New"/>
              </a:rPr>
              <a:t>      blah</a:t>
            </a:r>
          </a:p>
          <a:p>
            <a:pPr marL="261938" lvl="0">
              <a:buClr>
                <a:schemeClr val="lt1"/>
              </a:buClr>
              <a:buSzPct val="25000"/>
            </a:pPr>
            <a:r>
              <a:rPr lang="en-US" sz="2400" dirty="0">
                <a:solidFill>
                  <a:schemeClr val="lt1"/>
                </a:solidFill>
                <a:latin typeface="Courier"/>
                <a:ea typeface="Courier"/>
                <a:cs typeface="Courier"/>
                <a:sym typeface="Courier New"/>
              </a:rPr>
              <a:t>      blah</a:t>
            </a:r>
            <a:endParaRPr lang="en-US" sz="2400" u="none" strike="noStrike" cap="none" dirty="0">
              <a:solidFill>
                <a:schemeClr val="lt1"/>
              </a:solidFill>
              <a:latin typeface="Courier"/>
              <a:ea typeface="Arial" charset="0"/>
              <a:cs typeface="Arial" charset="0"/>
              <a:sym typeface="Cabin"/>
            </a:endParaRPr>
          </a:p>
        </p:txBody>
      </p:sp>
      <p:cxnSp>
        <p:nvCxnSpPr>
          <p:cNvPr id="264" name="Shape 264"/>
          <p:cNvCxnSpPr>
            <a:cxnSpLocks/>
            <a:stCxn id="263" idx="1"/>
            <a:endCxn id="265" idx="3"/>
          </p:cNvCxnSpPr>
          <p:nvPr/>
        </p:nvCxnSpPr>
        <p:spPr>
          <a:xfrm flipH="1" flipV="1">
            <a:off x="4555332" y="6362019"/>
            <a:ext cx="939686" cy="6350"/>
          </a:xfrm>
          <a:prstGeom prst="straightConnector1">
            <a:avLst/>
          </a:prstGeom>
          <a:noFill/>
          <a:ln w="88900" cap="rnd" cmpd="sng">
            <a:solidFill>
              <a:schemeClr val="lt1"/>
            </a:solidFill>
            <a:prstDash val="solid"/>
            <a:miter/>
            <a:headEnd type="stealth" w="med" len="med"/>
            <a:tailEnd type="none" w="med" len="med"/>
          </a:ln>
        </p:spPr>
      </p:cxnSp>
      <p:sp>
        <p:nvSpPr>
          <p:cNvPr id="265" name="Shape 265"/>
          <p:cNvSpPr txBox="1"/>
          <p:nvPr/>
        </p:nvSpPr>
        <p:spPr>
          <a:xfrm>
            <a:off x="1171462" y="5790519"/>
            <a:ext cx="338387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Arial"/>
              <a:buNone/>
            </a:pPr>
            <a:r>
              <a:rPr lang="en-US" sz="3600" dirty="0">
                <a:solidFill>
                  <a:srgbClr val="FF7F00"/>
                </a:solidFill>
              </a:rPr>
              <a:t>'</a:t>
            </a:r>
            <a:r>
              <a:rPr lang="en-US" sz="3600" u="none" strike="noStrike" cap="none" dirty="0">
                <a:solidFill>
                  <a:srgbClr val="FF7F00"/>
                </a:solidFill>
                <a:latin typeface="Arial" charset="0"/>
                <a:ea typeface="Arial" charset="0"/>
                <a:cs typeface="Arial" charset="0"/>
                <a:sym typeface="Cabin"/>
              </a:rPr>
              <a:t>Hello world</a:t>
            </a:r>
            <a:r>
              <a:rPr lang="en-US" sz="3600" dirty="0">
                <a:solidFill>
                  <a:srgbClr val="FF7F00"/>
                </a:solidFill>
              </a:rPr>
              <a:t>’</a:t>
            </a:r>
            <a:r>
              <a:rPr lang="en-US" sz="3600" u="none" strike="noStrike" cap="none" dirty="0">
                <a:solidFill>
                  <a:srgbClr val="FF7F00"/>
                </a:solidFill>
                <a:latin typeface="Arial" charset="0"/>
                <a:ea typeface="Arial" charset="0"/>
                <a:cs typeface="Arial" charset="0"/>
                <a:sym typeface="Cabin"/>
              </a:rPr>
              <a:t> </a:t>
            </a:r>
          </a:p>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3F3F3"/>
                </a:solidFill>
                <a:latin typeface="Arial" charset="0"/>
                <a:ea typeface="Arial" charset="0"/>
                <a:cs typeface="Arial" charset="0"/>
                <a:sym typeface="Cabin"/>
              </a:rPr>
              <a:t>(</a:t>
            </a:r>
            <a:r>
              <a:rPr lang="el-GR" sz="3600" u="none" strike="noStrike" cap="none" dirty="0">
                <a:solidFill>
                  <a:srgbClr val="F3F3F3"/>
                </a:solidFill>
                <a:latin typeface="Arial" charset="0"/>
                <a:ea typeface="Arial" charset="0"/>
                <a:cs typeface="Arial" charset="0"/>
                <a:sym typeface="Cabin"/>
              </a:rPr>
              <a:t>συμβολοσειρά</a:t>
            </a:r>
            <a:r>
              <a:rPr lang="en-US" sz="3600" u="none" strike="noStrike" cap="none" dirty="0">
                <a:solidFill>
                  <a:srgbClr val="F3F3F3"/>
                </a:solidFill>
                <a:latin typeface="Arial" charset="0"/>
                <a:ea typeface="Arial" charset="0"/>
                <a:cs typeface="Arial" charset="0"/>
                <a:sym typeface="Cabin"/>
              </a:rPr>
              <a:t>)</a:t>
            </a:r>
          </a:p>
        </p:txBody>
      </p:sp>
      <p:sp>
        <p:nvSpPr>
          <p:cNvPr id="266" name="Shape 266"/>
          <p:cNvSpPr txBox="1"/>
          <p:nvPr/>
        </p:nvSpPr>
        <p:spPr>
          <a:xfrm>
            <a:off x="10278834" y="5790519"/>
            <a:ext cx="3330574"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Arial"/>
              <a:buNone/>
            </a:pPr>
            <a:r>
              <a:rPr lang="en-US" sz="3600" dirty="0">
                <a:solidFill>
                  <a:srgbClr val="00FF00"/>
                </a:solidFill>
              </a:rPr>
              <a:t>'</a:t>
            </a:r>
            <a:r>
              <a:rPr lang="en-US" sz="3600" u="none" strike="noStrike" cap="none" dirty="0">
                <a:solidFill>
                  <a:srgbClr val="00FF00"/>
                </a:solidFill>
                <a:latin typeface="Arial" charset="0"/>
                <a:ea typeface="Arial" charset="0"/>
                <a:cs typeface="Arial" charset="0"/>
                <a:sym typeface="Cabin"/>
              </a:rPr>
              <a:t>w</a:t>
            </a:r>
            <a:r>
              <a:rPr lang="en-US" sz="3600" dirty="0">
                <a:solidFill>
                  <a:srgbClr val="00FF00"/>
                </a:solidFill>
              </a:rPr>
              <a:t>'</a:t>
            </a:r>
          </a:p>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a:solidFill>
                  <a:srgbClr val="FFFFFF"/>
                </a:solidFill>
                <a:latin typeface="Arial" charset="0"/>
                <a:ea typeface="Arial" charset="0"/>
                <a:cs typeface="Arial" charset="0"/>
                <a:sym typeface="Cabin"/>
              </a:rPr>
              <a:t>(</a:t>
            </a:r>
            <a:r>
              <a:rPr lang="el-GR" sz="3600" u="none" strike="noStrike" cap="none" dirty="0">
                <a:solidFill>
                  <a:srgbClr val="F3F3F3"/>
                </a:solidFill>
                <a:latin typeface="Arial" charset="0"/>
                <a:ea typeface="Arial" charset="0"/>
                <a:cs typeface="Arial" charset="0"/>
                <a:sym typeface="Cabin"/>
              </a:rPr>
              <a:t>συμβολοσειρά</a:t>
            </a:r>
            <a:r>
              <a:rPr lang="en-US" sz="3600" u="none" strike="noStrike" cap="none" dirty="0">
                <a:solidFill>
                  <a:srgbClr val="FFFFFF"/>
                </a:solidFill>
                <a:latin typeface="Arial" charset="0"/>
                <a:ea typeface="Arial" charset="0"/>
                <a:cs typeface="Arial" charset="0"/>
                <a:sym typeface="Cabin"/>
              </a:rPr>
              <a:t>)</a:t>
            </a:r>
          </a:p>
        </p:txBody>
      </p:sp>
      <p:cxnSp>
        <p:nvCxnSpPr>
          <p:cNvPr id="267" name="Shape 267"/>
          <p:cNvCxnSpPr>
            <a:cxnSpLocks/>
            <a:stCxn id="266" idx="1"/>
            <a:endCxn id="263" idx="3"/>
          </p:cNvCxnSpPr>
          <p:nvPr/>
        </p:nvCxnSpPr>
        <p:spPr>
          <a:xfrm flipH="1">
            <a:off x="9126764" y="6362019"/>
            <a:ext cx="1152070" cy="6350"/>
          </a:xfrm>
          <a:prstGeom prst="straightConnector1">
            <a:avLst/>
          </a:prstGeom>
          <a:noFill/>
          <a:ln w="88900" cap="rnd" cmpd="sng">
            <a:solidFill>
              <a:schemeClr val="lt1"/>
            </a:solidFill>
            <a:prstDash val="solid"/>
            <a:miter/>
            <a:headEnd type="stealth" w="med" len="med"/>
            <a:tailEnd type="none" w="med" len="med"/>
          </a:ln>
        </p:spPr>
      </p:cxnSp>
      <p:sp>
        <p:nvSpPr>
          <p:cNvPr id="268" name="Shape 268"/>
          <p:cNvSpPr txBox="1"/>
          <p:nvPr/>
        </p:nvSpPr>
        <p:spPr>
          <a:xfrm>
            <a:off x="9718676" y="2196998"/>
            <a:ext cx="6130018" cy="330141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Μια </a:t>
            </a:r>
            <a:r>
              <a:rPr lang="el-GR" sz="3600" dirty="0">
                <a:solidFill>
                  <a:srgbClr val="FF00FF"/>
                </a:solidFill>
                <a:latin typeface="Arial" charset="0"/>
                <a:cs typeface="Arial" charset="0"/>
                <a:sym typeface="Cabin"/>
              </a:rPr>
              <a:t>συνάρτηση</a:t>
            </a:r>
            <a:r>
              <a:rPr lang="el-GR" sz="3600" u="none" strike="noStrike" cap="none" dirty="0">
                <a:solidFill>
                  <a:schemeClr val="lt1"/>
                </a:solidFill>
                <a:latin typeface="Arial" charset="0"/>
                <a:ea typeface="Arial" charset="0"/>
                <a:cs typeface="Arial" charset="0"/>
                <a:sym typeface="Cabin"/>
              </a:rPr>
              <a:t> είναι </a:t>
            </a:r>
            <a:r>
              <a:rPr lang="el-GR" sz="3600" dirty="0">
                <a:solidFill>
                  <a:srgbClr val="FF00FF"/>
                </a:solidFill>
                <a:latin typeface="Arial" charset="0"/>
                <a:cs typeface="Arial" charset="0"/>
                <a:sym typeface="Cabin"/>
              </a:rPr>
              <a:t>αποθηκευμένος</a:t>
            </a:r>
            <a:r>
              <a:rPr lang="el-GR" sz="3600" u="none" strike="noStrike" cap="none" dirty="0">
                <a:solidFill>
                  <a:schemeClr val="lt1"/>
                </a:solidFill>
                <a:latin typeface="Arial" charset="0"/>
                <a:ea typeface="Arial" charset="0"/>
                <a:cs typeface="Arial" charset="0"/>
                <a:sym typeface="Cabin"/>
              </a:rPr>
              <a:t> κώδικας που χρησιμοποιούμε. Μια συνάρτηση λαμβάνει κάποια </a:t>
            </a:r>
            <a:r>
              <a:rPr lang="el-GR" sz="3600" dirty="0">
                <a:solidFill>
                  <a:srgbClr val="FF7F00"/>
                </a:solidFill>
                <a:latin typeface="Arial" charset="0"/>
                <a:cs typeface="Arial" charset="0"/>
                <a:sym typeface="Cabin"/>
              </a:rPr>
              <a:t>είσοδο</a:t>
            </a:r>
            <a:r>
              <a:rPr lang="el-GR" sz="3600" u="none" strike="noStrike" cap="none" dirty="0">
                <a:solidFill>
                  <a:schemeClr val="lt1"/>
                </a:solidFill>
                <a:latin typeface="Arial" charset="0"/>
                <a:ea typeface="Arial" charset="0"/>
                <a:cs typeface="Arial" charset="0"/>
                <a:sym typeface="Cabin"/>
              </a:rPr>
              <a:t> και παράγει μια </a:t>
            </a:r>
            <a:r>
              <a:rPr lang="el-GR" sz="3600" dirty="0">
                <a:solidFill>
                  <a:srgbClr val="00FF00"/>
                </a:solidFill>
                <a:latin typeface="Arial" charset="0"/>
                <a:cs typeface="Arial" charset="0"/>
                <a:sym typeface="Cabin"/>
              </a:rPr>
              <a:t>έξοδο</a:t>
            </a:r>
            <a:r>
              <a:rPr lang="el-GR" sz="3600" u="none" strike="noStrike" cap="none" dirty="0">
                <a:solidFill>
                  <a:schemeClr val="lt1"/>
                </a:solidFill>
                <a:latin typeface="Arial" charset="0"/>
                <a:ea typeface="Arial" charset="0"/>
                <a:cs typeface="Arial" charset="0"/>
                <a:sym typeface="Cabin"/>
              </a:rPr>
              <a:t>.</a:t>
            </a:r>
            <a:endParaRPr lang="en-US" sz="3600" u="none" strike="noStrike" cap="none" dirty="0">
              <a:solidFill>
                <a:schemeClr val="lt1"/>
              </a:solidFill>
              <a:latin typeface="Arial" charset="0"/>
              <a:ea typeface="Arial" charset="0"/>
              <a:cs typeface="Arial" charset="0"/>
              <a:sym typeface="Cabin"/>
            </a:endParaRPr>
          </a:p>
        </p:txBody>
      </p:sp>
      <p:sp>
        <p:nvSpPr>
          <p:cNvPr id="269" name="Shape 269"/>
          <p:cNvSpPr txBox="1"/>
          <p:nvPr/>
        </p:nvSpPr>
        <p:spPr>
          <a:xfrm>
            <a:off x="3690258" y="8108269"/>
            <a:ext cx="7805056"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Ο </a:t>
            </a:r>
            <a:r>
              <a:rPr lang="en-US" sz="3600" u="none" strike="noStrike" cap="none" dirty="0">
                <a:solidFill>
                  <a:schemeClr val="lt1"/>
                </a:solidFill>
                <a:latin typeface="Arial" charset="0"/>
                <a:ea typeface="Arial" charset="0"/>
                <a:cs typeface="Arial" charset="0"/>
                <a:sym typeface="Cabin"/>
              </a:rPr>
              <a:t>Guido </a:t>
            </a:r>
            <a:r>
              <a:rPr lang="el-GR" sz="3600" u="none" strike="noStrike" cap="none" dirty="0">
                <a:solidFill>
                  <a:schemeClr val="lt1"/>
                </a:solidFill>
                <a:latin typeface="Arial" charset="0"/>
                <a:ea typeface="Arial" charset="0"/>
                <a:cs typeface="Arial" charset="0"/>
                <a:sym typeface="Cabin"/>
              </a:rPr>
              <a:t>έγραψε αυτόν τον κωδικό</a:t>
            </a:r>
            <a:endParaRPr lang="en-US" sz="36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3660374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Μετατροπές Τύπου</a:t>
            </a:r>
            <a:endParaRPr lang="en-US" sz="7600" u="none" strike="noStrike" cap="none" dirty="0">
              <a:solidFill>
                <a:srgbClr val="FFD966"/>
              </a:solidFill>
              <a:latin typeface="Arial" charset="0"/>
              <a:ea typeface="Arial" charset="0"/>
              <a:cs typeface="Arial" charset="0"/>
              <a:sym typeface="Cabin"/>
            </a:endParaRPr>
          </a:p>
        </p:txBody>
      </p:sp>
      <p:sp>
        <p:nvSpPr>
          <p:cNvPr id="288" name="Shape 288"/>
          <p:cNvSpPr txBox="1">
            <a:spLocks noGrp="1"/>
          </p:cNvSpPr>
          <p:nvPr>
            <p:ph type="body" idx="1"/>
          </p:nvPr>
        </p:nvSpPr>
        <p:spPr>
          <a:xfrm>
            <a:off x="441275" y="2554513"/>
            <a:ext cx="6857595"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Όταν συνδυάζετε έναν ακέραιο και έναν κινητής υποδιαστολής σε μια έκφραση, ο ακέραιος αριθμός μετατρέπεται </a:t>
            </a:r>
            <a:r>
              <a:rPr lang="el-GR" sz="3600" dirty="0">
                <a:solidFill>
                  <a:srgbClr val="FFFF00"/>
                </a:solidFill>
                <a:latin typeface="Arial" charset="0"/>
                <a:cs typeface="Arial" charset="0"/>
                <a:sym typeface="Cabin"/>
              </a:rPr>
              <a:t>σιωπηρά</a:t>
            </a:r>
            <a:r>
              <a:rPr lang="el-GR" sz="3600" u="none" strike="noStrike" cap="none" dirty="0">
                <a:solidFill>
                  <a:schemeClr val="lt1"/>
                </a:solidFill>
                <a:latin typeface="Arial" charset="0"/>
                <a:ea typeface="Arial" charset="0"/>
                <a:cs typeface="Arial" charset="0"/>
                <a:sym typeface="Cabin"/>
              </a:rPr>
              <a:t> σε κινητής υποδιαστολής</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Ελεγχόμενα η μετατροπή γίνεται με τις ενσωματωμένες συναρτήσεις </a:t>
            </a:r>
            <a:r>
              <a:rPr lang="en-US" sz="3600" u="none" strike="noStrike" cap="none" dirty="0">
                <a:solidFill>
                  <a:schemeClr val="lt1"/>
                </a:solidFill>
                <a:latin typeface="Arial" charset="0"/>
                <a:ea typeface="Arial" charset="0"/>
                <a:cs typeface="Arial" charset="0"/>
                <a:sym typeface="Cabin"/>
              </a:rPr>
              <a:t>int() </a:t>
            </a:r>
            <a:r>
              <a:rPr lang="el-GR" sz="3600" u="none" strike="noStrike" cap="none" dirty="0">
                <a:solidFill>
                  <a:schemeClr val="lt1"/>
                </a:solidFill>
                <a:latin typeface="Arial" charset="0"/>
                <a:ea typeface="Arial" charset="0"/>
                <a:cs typeface="Arial" charset="0"/>
                <a:sym typeface="Cabin"/>
              </a:rPr>
              <a:t>και</a:t>
            </a:r>
            <a:r>
              <a:rPr lang="en-US" sz="3600" u="none" strike="noStrike" cap="none" dirty="0">
                <a:solidFill>
                  <a:schemeClr val="lt1"/>
                </a:solidFill>
                <a:latin typeface="Arial" charset="0"/>
                <a:ea typeface="Arial" charset="0"/>
                <a:cs typeface="Arial" charset="0"/>
                <a:sym typeface="Cabin"/>
              </a:rPr>
              <a:t> float()</a:t>
            </a:r>
          </a:p>
        </p:txBody>
      </p:sp>
      <p:sp>
        <p:nvSpPr>
          <p:cNvPr id="289" name="Shape 289"/>
          <p:cNvSpPr txBox="1"/>
          <p:nvPr/>
        </p:nvSpPr>
        <p:spPr>
          <a:xfrm>
            <a:off x="7940325" y="2064450"/>
            <a:ext cx="7874399" cy="6598199"/>
          </a:xfrm>
          <a:prstGeom prst="rect">
            <a:avLst/>
          </a:prstGeom>
          <a:noFill/>
          <a:ln>
            <a:noFill/>
          </a:ln>
        </p:spPr>
        <p:txBody>
          <a:bodyPr lIns="0" tIns="0" rIns="0" bIns="0" anchor="ctr" anchorCtr="0">
            <a:noAutofit/>
          </a:bodyPr>
          <a:lstStyle/>
          <a:p>
            <a:pPr>
              <a:buClr>
                <a:schemeClr val="lt1"/>
              </a:buClr>
              <a:buSzPct val="25000"/>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a:solidFill>
                  <a:srgbClr val="FF00FF"/>
                </a:solidFill>
                <a:latin typeface="Courier"/>
                <a:ea typeface="Courier"/>
                <a:cs typeface="Courier"/>
                <a:sym typeface="Courier New"/>
              </a:rPr>
              <a:t>float</a:t>
            </a:r>
            <a:r>
              <a:rPr lang="en-US" sz="2800" i="0" u="none" strike="noStrike" cap="none" dirty="0">
                <a:solidFill>
                  <a:schemeClr val="lt1"/>
                </a:solidFill>
                <a:latin typeface="Courier"/>
                <a:ea typeface="Courier"/>
                <a:cs typeface="Courier"/>
                <a:sym typeface="Courier New"/>
              </a:rPr>
              <a:t>(99) </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100</a:t>
            </a:r>
            <a:r>
              <a:rPr lang="en-US" sz="2800" dirty="0">
                <a:solidFill>
                  <a:srgbClr val="FFFF00"/>
                </a:solidFill>
                <a:latin typeface="Courier"/>
                <a:ea typeface="Courier"/>
                <a:cs typeface="Courier"/>
                <a:sym typeface="Courier New"/>
              </a:rPr>
              <a:t>)</a:t>
            </a:r>
            <a:endParaRPr lang="en-US" sz="28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0.99</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err="1">
                <a:solidFill>
                  <a:schemeClr val="lt1"/>
                </a:solidFill>
                <a:latin typeface="Courier"/>
                <a:ea typeface="Courier"/>
                <a:cs typeface="Courier"/>
                <a:sym typeface="Courier New"/>
              </a:rPr>
              <a:t>i</a:t>
            </a:r>
            <a:r>
              <a:rPr lang="en-US" sz="2800" i="0" u="none" strike="noStrike" cap="none" dirty="0">
                <a:solidFill>
                  <a:schemeClr val="lt1"/>
                </a:solidFill>
                <a:latin typeface="Courier"/>
                <a:ea typeface="Courier"/>
                <a:cs typeface="Courier"/>
                <a:sym typeface="Courier New"/>
              </a:rPr>
              <a:t> = 42</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00FF"/>
                </a:solidFill>
                <a:latin typeface="Courier"/>
                <a:ea typeface="Courier"/>
                <a:cs typeface="Courier"/>
                <a:sym typeface="Courier New"/>
              </a:rPr>
              <a:t>type</a:t>
            </a:r>
            <a:r>
              <a:rPr lang="en-US" sz="2800" i="0" u="none" strike="noStrike" cap="none" dirty="0">
                <a:solidFill>
                  <a:schemeClr val="lt1"/>
                </a:solidFill>
                <a:latin typeface="Courier"/>
                <a:ea typeface="Courier"/>
                <a:cs typeface="Courier"/>
                <a:sym typeface="Courier New"/>
              </a:rPr>
              <a:t>(</a:t>
            </a:r>
            <a:r>
              <a:rPr lang="en-US" sz="2800" i="0" u="none" strike="noStrike" cap="none" dirty="0" err="1">
                <a:solidFill>
                  <a:schemeClr val="lt1"/>
                </a:solidFill>
                <a:latin typeface="Courier"/>
                <a:ea typeface="Courier"/>
                <a:cs typeface="Courier"/>
                <a:sym typeface="Courier New"/>
              </a:rPr>
              <a:t>i</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&lt;class '</a:t>
            </a:r>
            <a:r>
              <a:rPr lang="en-US" sz="2800" i="0" u="none" strike="noStrike" cap="none" dirty="0" err="1">
                <a:solidFill>
                  <a:schemeClr val="lt1"/>
                </a:solidFill>
                <a:latin typeface="Courier"/>
                <a:ea typeface="Courier"/>
                <a:cs typeface="Courier"/>
                <a:sym typeface="Courier New"/>
              </a:rPr>
              <a:t>int</a:t>
            </a:r>
            <a:r>
              <a:rPr lang="en-US" sz="28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f = </a:t>
            </a:r>
            <a:r>
              <a:rPr lang="en-US" sz="2800" i="0" u="none" strike="noStrike" cap="none" dirty="0">
                <a:solidFill>
                  <a:srgbClr val="FF00FF"/>
                </a:solidFill>
                <a:latin typeface="Courier"/>
                <a:ea typeface="Courier"/>
                <a:cs typeface="Courier"/>
                <a:sym typeface="Courier New"/>
              </a:rPr>
              <a:t>float</a:t>
            </a:r>
            <a:r>
              <a:rPr lang="en-US" sz="2800" i="0" u="none" strike="noStrike" cap="none" dirty="0">
                <a:solidFill>
                  <a:schemeClr val="lt1"/>
                </a:solidFill>
                <a:latin typeface="Courier"/>
                <a:ea typeface="Courier"/>
                <a:cs typeface="Courier"/>
                <a:sym typeface="Courier New"/>
              </a:rPr>
              <a:t>(</a:t>
            </a:r>
            <a:r>
              <a:rPr lang="en-US" sz="2800" i="0" u="none" strike="noStrike" cap="none" dirty="0" err="1">
                <a:solidFill>
                  <a:schemeClr val="lt1"/>
                </a:solidFill>
                <a:latin typeface="Courier"/>
                <a:ea typeface="Courier"/>
                <a:cs typeface="Courier"/>
                <a:sym typeface="Courier New"/>
              </a:rPr>
              <a:t>i</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dirty="0">
                <a:solidFill>
                  <a:schemeClr val="lt1"/>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f)</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42.0</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00FF"/>
                </a:solidFill>
                <a:latin typeface="Courier"/>
                <a:ea typeface="Courier"/>
                <a:cs typeface="Courier"/>
                <a:sym typeface="Courier New"/>
              </a:rPr>
              <a:t>type</a:t>
            </a:r>
            <a:r>
              <a:rPr lang="en-US" sz="2800" i="0" u="none" strike="noStrike" cap="none" dirty="0">
                <a:solidFill>
                  <a:schemeClr val="lt1"/>
                </a:solidFill>
                <a:latin typeface="Courier"/>
                <a:ea typeface="Courier"/>
                <a:cs typeface="Courier"/>
                <a:sym typeface="Courier New"/>
              </a:rPr>
              <a:t>(f)</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&lt;class 'float'&gt;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dirty="0">
                <a:solidFill>
                  <a:schemeClr val="lt1"/>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1 </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2 </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FF00FF"/>
                </a:solidFill>
                <a:latin typeface="Courier"/>
                <a:ea typeface="Courier"/>
                <a:cs typeface="Courier"/>
                <a:sym typeface="Courier New"/>
              </a:rPr>
              <a:t>float</a:t>
            </a:r>
            <a:r>
              <a:rPr lang="en-US" sz="2800" i="0" u="none" strike="noStrike" cap="none" dirty="0">
                <a:solidFill>
                  <a:schemeClr val="lt1"/>
                </a:solidFill>
                <a:latin typeface="Courier"/>
                <a:ea typeface="Courier"/>
                <a:cs typeface="Courier"/>
                <a:sym typeface="Courier New"/>
              </a:rPr>
              <a:t>(3) </a:t>
            </a:r>
            <a:r>
              <a:rPr lang="en-US" sz="2800" i="0" u="none" strike="noStrike" cap="none" dirty="0">
                <a:solidFill>
                  <a:srgbClr val="00FFFF"/>
                </a:solidFill>
                <a:latin typeface="Courier"/>
                <a:ea typeface="Courier"/>
                <a:cs typeface="Courier"/>
                <a:sym typeface="Courier New"/>
              </a:rPr>
              <a:t>/</a:t>
            </a:r>
            <a:r>
              <a:rPr lang="en-US" sz="2800" dirty="0">
                <a:solidFill>
                  <a:schemeClr val="lt1"/>
                </a:solidFill>
                <a:latin typeface="Courier"/>
                <a:ea typeface="Courier"/>
                <a:cs typeface="Courier"/>
                <a:sym typeface="Courier New"/>
              </a:rPr>
              <a:t> </a:t>
            </a:r>
            <a:r>
              <a:rPr lang="en-US" sz="2800" i="0" u="none" strike="noStrike" cap="none" dirty="0">
                <a:solidFill>
                  <a:schemeClr val="lt1"/>
                </a:solidFill>
                <a:latin typeface="Courier"/>
                <a:ea typeface="Courier"/>
                <a:cs typeface="Courier"/>
                <a:sym typeface="Courier New"/>
              </a:rPr>
              <a:t>4 </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5)</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-2.5</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a:spLocks noGrp="1"/>
          </p:cNvSpPr>
          <p:nvPr>
            <p:ph type="title"/>
          </p:nvPr>
        </p:nvSpPr>
        <p:spPr>
          <a:xfrm>
            <a:off x="812800" y="785812"/>
            <a:ext cx="7283450" cy="2166938"/>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Μετατροπές Συμβολοσειρών </a:t>
            </a:r>
            <a:endParaRPr lang="en-US" sz="7600" u="none" strike="noStrike" cap="none" dirty="0">
              <a:solidFill>
                <a:srgbClr val="FFD966"/>
              </a:solidFill>
              <a:latin typeface="Arial" charset="0"/>
              <a:ea typeface="Arial" charset="0"/>
              <a:cs typeface="Arial" charset="0"/>
              <a:sym typeface="Cabin"/>
            </a:endParaRPr>
          </a:p>
        </p:txBody>
      </p:sp>
      <p:sp>
        <p:nvSpPr>
          <p:cNvPr id="465" name="Shape 465"/>
          <p:cNvSpPr txBox="1">
            <a:spLocks noGrp="1"/>
          </p:cNvSpPr>
          <p:nvPr>
            <p:ph type="body" idx="1"/>
          </p:nvPr>
        </p:nvSpPr>
        <p:spPr>
          <a:xfrm>
            <a:off x="812800" y="3105150"/>
            <a:ext cx="7283450" cy="5062537"/>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Μπορείτε επίσης να χρησιμοποιήσετε τις </a:t>
            </a:r>
            <a:r>
              <a:rPr lang="en-US" sz="3600" u="none" strike="noStrike" cap="none" dirty="0">
                <a:solidFill>
                  <a:srgbClr val="FFFF00"/>
                </a:solidFill>
                <a:latin typeface="Arial" charset="0"/>
                <a:ea typeface="Arial" charset="0"/>
                <a:cs typeface="Arial" charset="0"/>
                <a:sym typeface="Cabin"/>
              </a:rPr>
              <a:t>int()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και</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float()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σε μετατροπές μεταξύ συμβολοσειρών και ακεραίων</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Θα προκύψει</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E06666"/>
                </a:solidFill>
                <a:latin typeface="Arial" charset="0"/>
                <a:ea typeface="Arial" charset="0"/>
                <a:cs typeface="Arial" charset="0"/>
                <a:sym typeface="Cabin"/>
              </a:rPr>
              <a:t>error</a:t>
            </a:r>
            <a:r>
              <a:rPr lang="el-GR" sz="3600" u="none" strike="noStrike" cap="none" dirty="0">
                <a:solidFill>
                  <a:srgbClr val="E06666"/>
                </a:solidFill>
                <a:latin typeface="Arial" charset="0"/>
                <a:ea typeface="Arial" charset="0"/>
                <a:cs typeface="Arial" charset="0"/>
                <a:sym typeface="Cabin"/>
              </a:rPr>
              <a:t> / λάθος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αν η συμβολοσειρά δεν περιέχει αριθμητικούς χαρακτήρες</a:t>
            </a:r>
            <a:endParaRPr lang="en-US" sz="3600" u="none" strike="noStrike" cap="none" dirty="0">
              <a:solidFill>
                <a:schemeClr val="lt1"/>
              </a:solidFill>
              <a:latin typeface="Arial" charset="0"/>
              <a:ea typeface="Arial" charset="0"/>
              <a:cs typeface="Arial" charset="0"/>
              <a:sym typeface="Cabin"/>
            </a:endParaRPr>
          </a:p>
        </p:txBody>
      </p:sp>
      <p:sp>
        <p:nvSpPr>
          <p:cNvPr id="466" name="Shape 466"/>
          <p:cNvSpPr txBox="1"/>
          <p:nvPr/>
        </p:nvSpPr>
        <p:spPr>
          <a:xfrm>
            <a:off x="8470900" y="730250"/>
            <a:ext cx="7607300" cy="765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a:t>
            </a:r>
            <a:r>
              <a:rPr lang="en-US" sz="2600" i="0" u="none" strike="noStrike" cap="none" dirty="0">
                <a:solidFill>
                  <a:schemeClr val="lt1"/>
                </a:solidFill>
                <a:latin typeface="Courier"/>
                <a:ea typeface="Courier"/>
                <a:cs typeface="Courier"/>
                <a:sym typeface="Courier New"/>
              </a:rPr>
              <a:t>&gt;&gt; </a:t>
            </a:r>
            <a:r>
              <a:rPr lang="en-US" sz="2600" i="0" u="none" strike="noStrike" cap="none" dirty="0" err="1">
                <a:solidFill>
                  <a:srgbClr val="00FF00"/>
                </a:solidFill>
                <a:latin typeface="Courier"/>
                <a:ea typeface="Courier"/>
                <a:cs typeface="Courier"/>
                <a:sym typeface="Courier New"/>
              </a:rPr>
              <a:t>sval</a:t>
            </a:r>
            <a:r>
              <a:rPr lang="en-US" sz="2600" i="0" u="none" strike="noStrike" cap="none" dirty="0">
                <a:solidFill>
                  <a:schemeClr val="lt1"/>
                </a:solidFill>
                <a:latin typeface="Courier"/>
                <a:ea typeface="Courier"/>
                <a:cs typeface="Courier"/>
                <a:sym typeface="Courier New"/>
              </a:rPr>
              <a:t> = '123'</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type</a:t>
            </a:r>
            <a:r>
              <a:rPr lang="en-US" sz="2600" i="0" u="none" strike="noStrike" cap="none"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sval</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&lt;class '</a:t>
            </a:r>
            <a:r>
              <a:rPr lang="en-US" sz="2600" i="0" u="none" strike="noStrike" cap="none" dirty="0" err="1">
                <a:solidFill>
                  <a:schemeClr val="lt1"/>
                </a:solidFill>
                <a:latin typeface="Courier"/>
                <a:ea typeface="Courier"/>
                <a:cs typeface="Courier"/>
                <a:sym typeface="Courier New"/>
              </a:rPr>
              <a:t>str</a:t>
            </a:r>
            <a:r>
              <a:rPr lang="en-US" sz="26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sval</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 1)</a:t>
            </a:r>
          </a:p>
          <a:p>
            <a:pPr lvl="0">
              <a:buClr>
                <a:srgbClr val="FF0000"/>
              </a:buClr>
              <a:buSzPct val="25000"/>
            </a:pPr>
            <a:r>
              <a:rPr lang="en-US" sz="2600" dirty="0" err="1">
                <a:solidFill>
                  <a:srgbClr val="E06666"/>
                </a:solidFill>
                <a:latin typeface="Courier"/>
                <a:ea typeface="Courier"/>
                <a:cs typeface="Courier"/>
                <a:sym typeface="Courier New"/>
              </a:rPr>
              <a:t>Traceback</a:t>
            </a:r>
            <a:r>
              <a:rPr lang="en-US" sz="2600" dirty="0">
                <a:solidFill>
                  <a:srgbClr val="E06666"/>
                </a:solidFill>
                <a:latin typeface="Courier"/>
                <a:ea typeface="Courier"/>
                <a:cs typeface="Courier"/>
                <a:sym typeface="Courier New"/>
              </a:rPr>
              <a:t> (most recent call last):  File "&lt;</a:t>
            </a:r>
            <a:r>
              <a:rPr lang="en-US" sz="2600" dirty="0" err="1">
                <a:solidFill>
                  <a:srgbClr val="E06666"/>
                </a:solidFill>
                <a:latin typeface="Courier"/>
                <a:ea typeface="Courier"/>
                <a:cs typeface="Courier"/>
                <a:sym typeface="Courier New"/>
              </a:rPr>
              <a:t>stdin</a:t>
            </a:r>
            <a:r>
              <a:rPr lang="en-US" sz="2600" dirty="0">
                <a:solidFill>
                  <a:srgbClr val="E06666"/>
                </a:solidFill>
                <a:latin typeface="Courier"/>
                <a:ea typeface="Courier"/>
                <a:cs typeface="Courier"/>
                <a:sym typeface="Courier New"/>
              </a:rPr>
              <a:t>&gt;", line 1, in &lt;module&gt;</a:t>
            </a:r>
          </a:p>
          <a:p>
            <a:pPr lvl="0">
              <a:buClr>
                <a:srgbClr val="FF0000"/>
              </a:buClr>
              <a:buSzPct val="25000"/>
            </a:pPr>
            <a:r>
              <a:rPr lang="en-US" sz="2600" dirty="0" err="1">
                <a:solidFill>
                  <a:srgbClr val="E06666"/>
                </a:solidFill>
                <a:latin typeface="Courier"/>
                <a:ea typeface="Courier"/>
                <a:cs typeface="Courier"/>
                <a:sym typeface="Courier New"/>
              </a:rPr>
              <a:t>TypeError</a:t>
            </a:r>
            <a:r>
              <a:rPr lang="en-US" sz="2600" dirty="0">
                <a:solidFill>
                  <a:srgbClr val="E06666"/>
                </a:solidFill>
                <a:latin typeface="Courier"/>
                <a:ea typeface="Courier"/>
                <a:cs typeface="Courier"/>
                <a:sym typeface="Courier New"/>
              </a:rPr>
              <a:t>: Can't convert '</a:t>
            </a:r>
            <a:r>
              <a:rPr lang="en-US" sz="2600" dirty="0" err="1">
                <a:solidFill>
                  <a:srgbClr val="E06666"/>
                </a:solidFill>
                <a:latin typeface="Courier"/>
                <a:ea typeface="Courier"/>
                <a:cs typeface="Courier"/>
                <a:sym typeface="Courier New"/>
              </a:rPr>
              <a:t>int</a:t>
            </a:r>
            <a:r>
              <a:rPr lang="en-US" sz="2600" dirty="0">
                <a:solidFill>
                  <a:srgbClr val="E06666"/>
                </a:solidFill>
                <a:latin typeface="Courier"/>
                <a:ea typeface="Courier"/>
                <a:cs typeface="Courier"/>
                <a:sym typeface="Courier New"/>
              </a:rPr>
              <a:t>' object to </a:t>
            </a:r>
            <a:r>
              <a:rPr lang="en-US" sz="2600" dirty="0" err="1">
                <a:solidFill>
                  <a:srgbClr val="E06666"/>
                </a:solidFill>
                <a:latin typeface="Courier"/>
                <a:ea typeface="Courier"/>
                <a:cs typeface="Courier"/>
                <a:sym typeface="Courier New"/>
              </a:rPr>
              <a:t>str</a:t>
            </a:r>
            <a:r>
              <a:rPr lang="en-US" sz="2600" dirty="0">
                <a:solidFill>
                  <a:srgbClr val="E06666"/>
                </a:solidFill>
                <a:latin typeface="Courier"/>
                <a:ea typeface="Courier"/>
                <a:cs typeface="Courier"/>
                <a:sym typeface="Courier New"/>
              </a:rPr>
              <a:t> implicitly</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err="1">
                <a:solidFill>
                  <a:srgbClr val="00FF00"/>
                </a:solidFill>
                <a:latin typeface="Courier"/>
                <a:ea typeface="Courier"/>
                <a:cs typeface="Courier"/>
                <a:sym typeface="Courier New"/>
              </a:rPr>
              <a:t>ival</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rgbClr val="FFFF00"/>
                </a:solidFill>
                <a:latin typeface="Courier"/>
                <a:ea typeface="Courier"/>
                <a:cs typeface="Courier"/>
                <a:sym typeface="Courier New"/>
              </a:rPr>
              <a:t>int</a:t>
            </a:r>
            <a:r>
              <a:rPr lang="en-US" sz="2600" i="0" u="none" strike="noStrike" cap="none"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sval</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type</a:t>
            </a:r>
            <a:r>
              <a:rPr lang="en-US" sz="2600" i="0" u="none" strike="noStrike" cap="none"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ival</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&lt;class '</a:t>
            </a:r>
            <a:r>
              <a:rPr lang="en-US" sz="2600" i="0" u="none" strike="noStrike" cap="none" dirty="0" err="1">
                <a:solidFill>
                  <a:schemeClr val="lt1"/>
                </a:solidFill>
                <a:latin typeface="Courier"/>
                <a:ea typeface="Courier"/>
                <a:cs typeface="Courier"/>
                <a:sym typeface="Courier New"/>
              </a:rPr>
              <a:t>int</a:t>
            </a:r>
            <a:r>
              <a:rPr lang="en-US" sz="26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ival</a:t>
            </a:r>
            <a:r>
              <a:rPr lang="en-US" sz="26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124</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err="1">
                <a:solidFill>
                  <a:srgbClr val="00FF00"/>
                </a:solidFill>
                <a:latin typeface="Courier"/>
                <a:ea typeface="Courier"/>
                <a:cs typeface="Courier"/>
                <a:sym typeface="Courier New"/>
              </a:rPr>
              <a:t>nsv</a:t>
            </a:r>
            <a:r>
              <a:rPr lang="en-US" sz="2600" i="0" u="none" strike="noStrike" cap="none" dirty="0">
                <a:solidFill>
                  <a:schemeClr val="lt1"/>
                </a:solidFill>
                <a:latin typeface="Courier"/>
                <a:ea typeface="Courier"/>
                <a:cs typeface="Courier"/>
                <a:sym typeface="Courier New"/>
              </a:rPr>
              <a:t> = 'hello bob'</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err="1">
                <a:solidFill>
                  <a:srgbClr val="00FF00"/>
                </a:solidFill>
                <a:latin typeface="Courier"/>
                <a:ea typeface="Courier"/>
                <a:cs typeface="Courier"/>
                <a:sym typeface="Courier New"/>
              </a:rPr>
              <a:t>niv</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rgbClr val="FFFF00"/>
                </a:solidFill>
                <a:latin typeface="Courier"/>
                <a:ea typeface="Courier"/>
                <a:cs typeface="Courier"/>
                <a:sym typeface="Courier New"/>
              </a:rPr>
              <a:t>int</a:t>
            </a:r>
            <a:r>
              <a:rPr lang="en-US" sz="2600" i="0" u="none" strike="noStrike" cap="none"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nsv</a:t>
            </a:r>
            <a:r>
              <a:rPr lang="en-US" sz="2600" i="0" u="none" strike="noStrike" cap="none" dirty="0">
                <a:solidFill>
                  <a:schemeClr val="lt1"/>
                </a:solidFill>
                <a:latin typeface="Courier"/>
                <a:ea typeface="Courier"/>
                <a:cs typeface="Courier"/>
                <a:sym typeface="Courier New"/>
              </a:rPr>
              <a:t>)</a:t>
            </a:r>
          </a:p>
          <a:p>
            <a:pPr lvl="0">
              <a:buClr>
                <a:srgbClr val="FF0000"/>
              </a:buClr>
              <a:buSzPct val="25000"/>
            </a:pPr>
            <a:r>
              <a:rPr lang="en-US" sz="2600" dirty="0" err="1">
                <a:solidFill>
                  <a:srgbClr val="E06666"/>
                </a:solidFill>
                <a:latin typeface="Courier"/>
                <a:ea typeface="Courier"/>
                <a:cs typeface="Courier"/>
                <a:sym typeface="Courier New"/>
              </a:rPr>
              <a:t>Traceback</a:t>
            </a:r>
            <a:r>
              <a:rPr lang="en-US" sz="2600" dirty="0">
                <a:solidFill>
                  <a:srgbClr val="E06666"/>
                </a:solidFill>
                <a:latin typeface="Courier"/>
                <a:ea typeface="Courier"/>
                <a:cs typeface="Courier"/>
                <a:sym typeface="Courier New"/>
              </a:rPr>
              <a:t> (most recent call last):  File "&lt;</a:t>
            </a:r>
            <a:r>
              <a:rPr lang="en-US" sz="2600" dirty="0" err="1">
                <a:solidFill>
                  <a:srgbClr val="E06666"/>
                </a:solidFill>
                <a:latin typeface="Courier"/>
                <a:ea typeface="Courier"/>
                <a:cs typeface="Courier"/>
                <a:sym typeface="Courier New"/>
              </a:rPr>
              <a:t>stdin</a:t>
            </a:r>
            <a:r>
              <a:rPr lang="en-US" sz="2600" dirty="0">
                <a:solidFill>
                  <a:srgbClr val="E06666"/>
                </a:solidFill>
                <a:latin typeface="Courier"/>
                <a:ea typeface="Courier"/>
                <a:cs typeface="Courier"/>
                <a:sym typeface="Courier New"/>
              </a:rPr>
              <a:t>&gt;", line 1, in &lt;module&gt;</a:t>
            </a:r>
          </a:p>
          <a:p>
            <a:pPr lvl="0">
              <a:buClr>
                <a:srgbClr val="FF0000"/>
              </a:buClr>
              <a:buSzPct val="25000"/>
            </a:pPr>
            <a:r>
              <a:rPr lang="en-US" sz="2600" dirty="0" err="1">
                <a:solidFill>
                  <a:srgbClr val="E06666"/>
                </a:solidFill>
                <a:latin typeface="Courier"/>
                <a:ea typeface="Courier"/>
                <a:cs typeface="Courier"/>
                <a:sym typeface="Courier New"/>
              </a:rPr>
              <a:t>ValueError</a:t>
            </a:r>
            <a:r>
              <a:rPr lang="en-US" sz="2600" dirty="0">
                <a:solidFill>
                  <a:srgbClr val="E06666"/>
                </a:solidFill>
                <a:latin typeface="Courier"/>
                <a:ea typeface="Courier"/>
                <a:cs typeface="Courier"/>
                <a:sym typeface="Courier New"/>
              </a:rPr>
              <a:t>: invalid literal for </a:t>
            </a:r>
            <a:r>
              <a:rPr lang="en-US" sz="2600" dirty="0" err="1">
                <a:solidFill>
                  <a:srgbClr val="E06666"/>
                </a:solidFill>
                <a:latin typeface="Courier"/>
                <a:ea typeface="Courier"/>
                <a:cs typeface="Courier"/>
                <a:sym typeface="Courier New"/>
              </a:rPr>
              <a:t>int</a:t>
            </a:r>
            <a:r>
              <a:rPr lang="en-US" sz="2600" dirty="0">
                <a:solidFill>
                  <a:srgbClr val="E06666"/>
                </a:solidFill>
                <a:latin typeface="Courier"/>
                <a:ea typeface="Courier"/>
                <a:cs typeface="Courier"/>
                <a:sym typeface="Courier New"/>
              </a:rPr>
              <a:t>() with base 10: 'x'</a:t>
            </a:r>
            <a:endParaRPr lang="en-US" sz="2600" i="0" u="none" strike="noStrike" cap="none" dirty="0">
              <a:solidFill>
                <a:srgbClr val="E06666"/>
              </a:solidFill>
              <a:latin typeface="Courier"/>
              <a:ea typeface="Courier"/>
              <a:cs typeface="Courier"/>
              <a:sym typeface="Courier New"/>
            </a:endParaRP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548</TotalTime>
  <Words>1642</Words>
  <Application>Microsoft Office PowerPoint</Application>
  <PresentationFormat>Προσαρμογή</PresentationFormat>
  <Paragraphs>271</Paragraphs>
  <Slides>25</Slides>
  <Notes>24</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25</vt:i4>
      </vt:variant>
    </vt:vector>
  </HeadingPairs>
  <TitlesOfParts>
    <vt:vector size="31" baseType="lpstr">
      <vt:lpstr>Arial</vt:lpstr>
      <vt:lpstr>Cabin</vt:lpstr>
      <vt:lpstr>Courier</vt:lpstr>
      <vt:lpstr>Courier New</vt:lpstr>
      <vt:lpstr>Gill Sans</vt:lpstr>
      <vt:lpstr>Title &amp; Subtitle</vt:lpstr>
      <vt:lpstr>Συναρτήσεις</vt:lpstr>
      <vt:lpstr>Αποθηκευμένα (και επαναχρησιμοποιήσημα) Βήματα</vt:lpstr>
      <vt:lpstr>Συναρτήσεις στην Python</vt:lpstr>
      <vt:lpstr>Ορισμός Συνάρτησης</vt:lpstr>
      <vt:lpstr>Παρουσίαση του PowerPoint</vt:lpstr>
      <vt:lpstr>Η Συνάρτηση max</vt:lpstr>
      <vt:lpstr>Η Συνάρτηση max</vt:lpstr>
      <vt:lpstr>Μετατροπές Τύπου</vt:lpstr>
      <vt:lpstr>Μετατροπές Συμβολοσειρών </vt:lpstr>
      <vt:lpstr>Δικές μας Συναρτήσεις…</vt:lpstr>
      <vt:lpstr>Κατασκευάζοντας τις Δικές μας Συναρτήσεις</vt:lpstr>
      <vt:lpstr>Παρουσίαση του PowerPoint</vt:lpstr>
      <vt:lpstr>Ορισμός και Χρήση</vt:lpstr>
      <vt:lpstr>Παρουσίαση του PowerPoint</vt:lpstr>
      <vt:lpstr>Ορίσματα</vt:lpstr>
      <vt:lpstr>Παράμετροι</vt:lpstr>
      <vt:lpstr>Επιστροφή Τιμών</vt:lpstr>
      <vt:lpstr>Επιστροφή Τιμών</vt:lpstr>
      <vt:lpstr>Ορίσματα, Παράμετροι και Αποτελέσματα</vt:lpstr>
      <vt:lpstr>Πολλαπλές Παράμετροι / Ορίσματα</vt:lpstr>
      <vt:lpstr>Κενές (μη-καρποφόρες) Συναρτήσεις</vt:lpstr>
      <vt:lpstr>To function or not to function...</vt:lpstr>
      <vt:lpstr>Σύνοψη</vt:lpstr>
      <vt:lpstr>Παρουσίαση του PowerPoint</vt:lpstr>
      <vt:lpstr>Ευχαριστίες / Συνεισφορές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cp:lastModifiedBy>Konstantia Kiourtidou</cp:lastModifiedBy>
  <cp:revision>58</cp:revision>
  <dcterms:modified xsi:type="dcterms:W3CDTF">2021-08-18T20:44:37Z</dcterms:modified>
</cp:coreProperties>
</file>