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55"/>
  </p:notesMasterIdLst>
  <p:sldIdLst>
    <p:sldId id="256" r:id="rId2"/>
    <p:sldId id="321" r:id="rId3"/>
    <p:sldId id="258" r:id="rId4"/>
    <p:sldId id="308" r:id="rId5"/>
    <p:sldId id="260" r:id="rId6"/>
    <p:sldId id="261" r:id="rId7"/>
    <p:sldId id="262" r:id="rId8"/>
    <p:sldId id="263" r:id="rId9"/>
    <p:sldId id="264" r:id="rId10"/>
    <p:sldId id="265" r:id="rId11"/>
    <p:sldId id="266" r:id="rId12"/>
    <p:sldId id="318"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09" r:id="rId33"/>
    <p:sldId id="310" r:id="rId34"/>
    <p:sldId id="311" r:id="rId35"/>
    <p:sldId id="312" r:id="rId36"/>
    <p:sldId id="313" r:id="rId37"/>
    <p:sldId id="314" r:id="rId38"/>
    <p:sldId id="315" r:id="rId39"/>
    <p:sldId id="316" r:id="rId40"/>
    <p:sldId id="295" r:id="rId41"/>
    <p:sldId id="319" r:id="rId42"/>
    <p:sldId id="296" r:id="rId43"/>
    <p:sldId id="297" r:id="rId44"/>
    <p:sldId id="298" r:id="rId45"/>
    <p:sldId id="299" r:id="rId46"/>
    <p:sldId id="300" r:id="rId47"/>
    <p:sldId id="301" r:id="rId48"/>
    <p:sldId id="302" r:id="rId49"/>
    <p:sldId id="317" r:id="rId50"/>
    <p:sldId id="304" r:id="rId51"/>
    <p:sldId id="305" r:id="rId52"/>
    <p:sldId id="306" r:id="rId53"/>
    <p:sldId id="322" r:id="rId54"/>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22" autoAdjust="0"/>
    <p:restoredTop sz="94519"/>
  </p:normalViewPr>
  <p:slideViewPr>
    <p:cSldViewPr snapToGrid="0" snapToObjects="1">
      <p:cViewPr varScale="1">
        <p:scale>
          <a:sx n="63" d="100"/>
          <a:sy n="63" d="100"/>
        </p:scale>
        <p:origin x="90" y="384"/>
      </p:cViewPr>
      <p:guideLst>
        <p:guide orient="horz" pos="2880"/>
        <p:guide pos="5120"/>
      </p:guideLst>
    </p:cSldViewPr>
  </p:slideViewPr>
  <p:outlineViewPr>
    <p:cViewPr>
      <p:scale>
        <a:sx n="33" d="100"/>
        <a:sy n="33" d="100"/>
      </p:scale>
      <p:origin x="0" y="-27208"/>
    </p:cViewPr>
  </p:outlineViewPr>
  <p:notesTextViewPr>
    <p:cViewPr>
      <p:scale>
        <a:sx n="1" d="1"/>
        <a:sy n="1" d="1"/>
      </p:scale>
      <p:origin x="0" y="0"/>
    </p:cViewPr>
  </p:notesTextViewPr>
  <p:notesViewPr>
    <p:cSldViewPr snapToGrid="0" snapToObjects="1">
      <p:cViewPr varScale="1">
        <p:scale>
          <a:sx n="70" d="100"/>
          <a:sy n="70" d="100"/>
        </p:scale>
        <p:origin x="3360"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50918718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solidFill>
                  <a:schemeClr val="dk2"/>
                </a:solidFill>
              </a:rPr>
              <a:t>Note from Chuck.  </a:t>
            </a:r>
            <a:r>
              <a:rPr lang="en-US">
                <a:solidFill>
                  <a:schemeClr val="dk2"/>
                </a:solidFill>
              </a:rPr>
              <a:t>If you are using these materials, you can remove the UM logo and replace it with your own, but please retain the CC-BY logo on the first page as well as retain the acknowledgement page(s)</a:t>
            </a:r>
            <a:r>
              <a:rPr lang="en-US" baseline="0">
                <a:solidFill>
                  <a:schemeClr val="dk2"/>
                </a:solidFill>
              </a:rPr>
              <a:t> at the end.</a:t>
            </a:r>
            <a:endParaRPr lang="en-US" dirty="0">
              <a:solidFill>
                <a:schemeClr val="dk2"/>
              </a:solidFill>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6737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6" name="Shape 3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687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4" name="Shape 3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618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0" name="Shape 3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237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0265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567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4" name="Shape 4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1068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0461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6504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3545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Shape 51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5" name="Shape 5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1203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1161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0" name="Shape 5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71059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7" name="Shape 5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5159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882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4765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54" name="Shape 5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6386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0" name="Shape 5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69372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6" name="Shape 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97957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4464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8" name="Shape 5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512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66650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83" name="Shape 5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11092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7" name="Shape 5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8980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44244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56779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54" name="Shape 5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38963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0" name="Shape 5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1253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6" name="Shape 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22136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0858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83" name="Shape 5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7121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Shape 6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0" name="Shape 6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0302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998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18391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Shape 6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8" name="Shape 6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54400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86" name="Shape 6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64748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Shape 6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94" name="Shape 6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17383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Shape 7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02" name="Shape 7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16959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Shape 7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10" name="Shape 7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31329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18" name="Shape 7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54469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Shape 7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26" name="Shape 7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48731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Shape 7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26" name="Shape 7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77317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Shape 7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41" name="Shape 7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0426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9041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Shape 7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49" name="Shape 7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13456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Shape 7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56" name="Shape 7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0232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0970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1361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2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5044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Bumper">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solidFill>
                  <a:srgbClr val="FFFF00"/>
                </a:solidFill>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solidFill>
                  <a:schemeClr val="bg1"/>
                </a:solidFill>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Bullets">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817418"/>
            <a:ext cx="13932000" cy="1722482"/>
          </a:xfrm>
          <a:prstGeom prst="rect">
            <a:avLst/>
          </a:prstGeom>
          <a:noFill/>
          <a:ln>
            <a:noFill/>
          </a:ln>
        </p:spPr>
        <p:txBody>
          <a:bodyPr lIns="91425" tIns="91425" rIns="91425" bIns="91425" anchor="ctr" anchorCtr="0"/>
          <a:lstStyle>
            <a:lvl1pPr lvl="0" algn="ctr" rtl="0">
              <a:spcBef>
                <a:spcPts val="0"/>
              </a:spcBef>
              <a:spcAft>
                <a:spcPts val="0"/>
              </a:spcAft>
              <a:defRPr>
                <a:solidFill>
                  <a:srgbClr val="FFFF00"/>
                </a:solidFill>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195" name="Shape 195"/>
          <p:cNvSpPr txBox="1">
            <a:spLocks noGrp="1"/>
          </p:cNvSpPr>
          <p:nvPr>
            <p:ph type="body" idx="1"/>
          </p:nvPr>
        </p:nvSpPr>
        <p:spPr>
          <a:xfrm>
            <a:off x="1155700" y="2603500"/>
            <a:ext cx="13932000" cy="57023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sz="3200">
                <a:solidFill>
                  <a:schemeClr val="bg1"/>
                </a:solidFill>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817418"/>
            <a:ext cx="13932000" cy="1722482"/>
          </a:xfrm>
          <a:prstGeom prst="rect">
            <a:avLst/>
          </a:prstGeom>
          <a:noFill/>
          <a:ln>
            <a:noFill/>
          </a:ln>
        </p:spPr>
        <p:txBody>
          <a:bodyPr lIns="91425" tIns="91425" rIns="91425" bIns="91425" anchor="ctr" anchorCtr="0"/>
          <a:lstStyle>
            <a:lvl1pPr lvl="0" algn="ctr" rtl="0">
              <a:spcBef>
                <a:spcPts val="0"/>
              </a:spcBef>
              <a:spcAft>
                <a:spcPts val="0"/>
              </a:spcAft>
              <a:defRPr>
                <a:solidFill>
                  <a:srgbClr val="FFFF00"/>
                </a:solidFill>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extLst>
      <p:ext uri="{BB962C8B-B14F-4D97-AF65-F5344CB8AC3E}">
        <p14:creationId xmlns:p14="http://schemas.microsoft.com/office/powerpoint/2010/main" val="1160293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3"/>
        <p:cNvGrpSpPr/>
        <p:nvPr/>
      </p:nvGrpSpPr>
      <p:grpSpPr>
        <a:xfrm>
          <a:off x="0" y="0"/>
          <a:ext cx="0" cy="0"/>
          <a:chOff x="0" y="0"/>
          <a:chExt cx="0" cy="0"/>
        </a:xfrm>
      </p:grpSpPr>
    </p:spTree>
    <p:extLst>
      <p:ext uri="{BB962C8B-B14F-4D97-AF65-F5344CB8AC3E}">
        <p14:creationId xmlns:p14="http://schemas.microsoft.com/office/powerpoint/2010/main" val="1983018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1155700" y="745588"/>
            <a:ext cx="13932000" cy="179431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3956600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701" r:id="rId2"/>
    <p:sldLayoutId id="2147483704" r:id="rId3"/>
    <p:sldLayoutId id="2147483705" r:id="rId4"/>
    <p:sldLayoutId id="214748370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200" b="0" i="0" u="none" strike="noStrike" cap="none">
          <a:solidFill>
            <a:srgbClr val="FFFF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3200" b="0" i="0" u="none" strike="noStrike" cap="none">
          <a:solidFill>
            <a:schemeClr val="bg1"/>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52.xml"/><Relationship Id="rId1" Type="http://schemas.openxmlformats.org/officeDocument/2006/relationships/slideLayout" Target="../slideLayouts/slideLayout5.xml"/><Relationship Id="rId5" Type="http://schemas.openxmlformats.org/officeDocument/2006/relationships/image" Target="../media/image2.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en.wikipedia.org/wiki/Transporter_(Star_Trek)"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Βρόχοι και Επανάληψη</a:t>
            </a:r>
            <a:endParaRPr lang="en-US" sz="7600" u="none" strike="noStrike" cap="none" dirty="0">
              <a:solidFill>
                <a:srgbClr val="FFD966"/>
              </a:solidFill>
              <a:latin typeface="Arial" charset="0"/>
              <a:ea typeface="Arial" charset="0"/>
              <a:cs typeface="Arial" charset="0"/>
              <a:sym typeface="Cabin"/>
            </a:endParaRP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chemeClr val="lt1"/>
                </a:solidFill>
                <a:latin typeface="Arial" charset="0"/>
                <a:ea typeface="Arial" charset="0"/>
                <a:cs typeface="Arial" charset="0"/>
                <a:sym typeface="Cabin"/>
              </a:rPr>
              <a:t>Κεφάλαιο</a:t>
            </a:r>
            <a:r>
              <a:rPr lang="en-US" sz="4800" u="none" strike="noStrike" cap="none" dirty="0">
                <a:solidFill>
                  <a:schemeClr val="lt1"/>
                </a:solidFill>
                <a:latin typeface="Arial" charset="0"/>
                <a:ea typeface="Arial" charset="0"/>
                <a:cs typeface="Arial" charset="0"/>
                <a:sym typeface="Cabin"/>
              </a:rPr>
              <a:t> 5</a:t>
            </a:r>
          </a:p>
        </p:txBody>
      </p:sp>
      <p:sp>
        <p:nvSpPr>
          <p:cNvPr id="205" name="Shape 205"/>
          <p:cNvSpPr txBox="1"/>
          <p:nvPr/>
        </p:nvSpPr>
        <p:spPr>
          <a:xfrm>
            <a:off x="3934250" y="6959474"/>
            <a:ext cx="8374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l-GR" sz="3200" u="none" strike="noStrike" cap="none"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www.py4e.com</a:t>
            </a:r>
          </a:p>
        </p:txBody>
      </p:sp>
      <p:pic>
        <p:nvPicPr>
          <p:cNvPr id="206" name="Shape 206"/>
          <p:cNvPicPr preferRelativeResize="0"/>
          <p:nvPr/>
        </p:nvPicPr>
        <p:blipFill rotWithShape="1">
          <a:blip r:embed="rId4">
            <a:alphaModFix/>
          </a:blip>
          <a:srcRect/>
          <a:stretch/>
        </p:blipFill>
        <p:spPr>
          <a:xfrm>
            <a:off x="13740562" y="7307173"/>
            <a:ext cx="1968599" cy="668400"/>
          </a:xfrm>
          <a:prstGeom prst="rect">
            <a:avLst/>
          </a:prstGeom>
          <a:noFill/>
          <a:ln>
            <a:noFill/>
          </a:ln>
        </p:spPr>
      </p:pic>
      <p:pic>
        <p:nvPicPr>
          <p:cNvPr id="6" name="Shape 208"/>
          <p:cNvPicPr preferRelativeResize="0"/>
          <p:nvPr/>
        </p:nvPicPr>
        <p:blipFill rotWithShape="1">
          <a:blip r:embed="rId5">
            <a:alphaModFix/>
          </a:blip>
          <a:srcRect/>
          <a:stretch/>
        </p:blipFill>
        <p:spPr>
          <a:xfrm>
            <a:off x="635250" y="6947585"/>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cxnSp>
        <p:nvCxnSpPr>
          <p:cNvPr id="358" name="Shape 358"/>
          <p:cNvCxnSpPr/>
          <p:nvPr/>
        </p:nvCxnSpPr>
        <p:spPr>
          <a:xfrm rot="10800000">
            <a:off x="10991736" y="938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359" name="Shape 359"/>
          <p:cNvSpPr/>
          <p:nvPr/>
        </p:nvSpPr>
        <p:spPr>
          <a:xfrm>
            <a:off x="9100598" y="1498600"/>
            <a:ext cx="3345302"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600" u="none" strike="noStrike" cap="none" dirty="0">
                <a:solidFill>
                  <a:srgbClr val="FF9900"/>
                </a:solidFill>
                <a:latin typeface="Arial" charset="0"/>
                <a:ea typeface="Arial" charset="0"/>
                <a:cs typeface="Arial" charset="0"/>
                <a:sym typeface="Cabin"/>
              </a:rPr>
              <a:t>Αληθής;</a:t>
            </a:r>
            <a:endParaRPr lang="en-US" sz="3600" u="none" strike="noStrike" cap="none" dirty="0">
              <a:solidFill>
                <a:srgbClr val="FF9900"/>
              </a:solidFill>
              <a:latin typeface="Arial" charset="0"/>
              <a:ea typeface="Arial" charset="0"/>
              <a:cs typeface="Arial" charset="0"/>
              <a:sym typeface="Cabin"/>
            </a:endParaRPr>
          </a:p>
        </p:txBody>
      </p:sp>
      <p:cxnSp>
        <p:nvCxnSpPr>
          <p:cNvPr id="360" name="Shape 360"/>
          <p:cNvCxnSpPr/>
          <p:nvPr/>
        </p:nvCxnSpPr>
        <p:spPr>
          <a:xfrm flipH="1" flipV="1">
            <a:off x="10995701" y="2681851"/>
            <a:ext cx="34625" cy="3920559"/>
          </a:xfrm>
          <a:prstGeom prst="straightConnector1">
            <a:avLst/>
          </a:prstGeom>
          <a:noFill/>
          <a:ln w="76200" cap="rnd" cmpd="sng">
            <a:solidFill>
              <a:srgbClr val="00FFFF"/>
            </a:solidFill>
            <a:prstDash val="solid"/>
            <a:miter/>
            <a:headEnd type="none" w="med" len="med"/>
            <a:tailEnd type="stealth" w="med" len="med"/>
          </a:ln>
        </p:spPr>
      </p:cxnSp>
      <p:cxnSp>
        <p:nvCxnSpPr>
          <p:cNvPr id="361" name="Shape 361"/>
          <p:cNvCxnSpPr/>
          <p:nvPr/>
        </p:nvCxnSpPr>
        <p:spPr>
          <a:xfrm rot="10800000">
            <a:off x="12433374" y="2127325"/>
            <a:ext cx="678900" cy="10799"/>
          </a:xfrm>
          <a:prstGeom prst="straightConnector1">
            <a:avLst/>
          </a:prstGeom>
          <a:noFill/>
          <a:ln w="76200" cap="rnd" cmpd="sng">
            <a:solidFill>
              <a:srgbClr val="00FFFF"/>
            </a:solidFill>
            <a:prstDash val="solid"/>
            <a:miter/>
            <a:headEnd type="none" w="med" len="med"/>
            <a:tailEnd type="none" w="med" len="med"/>
          </a:ln>
        </p:spPr>
      </p:cxnSp>
      <p:cxnSp>
        <p:nvCxnSpPr>
          <p:cNvPr id="362" name="Shape 362"/>
          <p:cNvCxnSpPr/>
          <p:nvPr/>
        </p:nvCxnSpPr>
        <p:spPr>
          <a:xfrm>
            <a:off x="10991725" y="6602410"/>
            <a:ext cx="2178300" cy="3299"/>
          </a:xfrm>
          <a:prstGeom prst="straightConnector1">
            <a:avLst/>
          </a:prstGeom>
          <a:noFill/>
          <a:ln w="76200" cap="rnd" cmpd="sng">
            <a:solidFill>
              <a:srgbClr val="00FFFF"/>
            </a:solidFill>
            <a:prstDash val="solid"/>
            <a:miter/>
            <a:headEnd type="none" w="med" len="med"/>
            <a:tailEnd type="none" w="med" len="med"/>
          </a:ln>
        </p:spPr>
      </p:cxnSp>
      <p:cxnSp>
        <p:nvCxnSpPr>
          <p:cNvPr id="363" name="Shape 363"/>
          <p:cNvCxnSpPr>
            <a:cxnSpLocks/>
            <a:stCxn id="359" idx="1"/>
          </p:cNvCxnSpPr>
          <p:nvPr/>
        </p:nvCxnSpPr>
        <p:spPr>
          <a:xfrm flipH="1" flipV="1">
            <a:off x="8595360" y="2120799"/>
            <a:ext cx="505238" cy="12751"/>
          </a:xfrm>
          <a:prstGeom prst="straightConnector1">
            <a:avLst/>
          </a:prstGeom>
          <a:noFill/>
          <a:ln w="76200" cap="rnd" cmpd="sng">
            <a:solidFill>
              <a:srgbClr val="00FFFF"/>
            </a:solidFill>
            <a:prstDash val="solid"/>
            <a:miter/>
            <a:headEnd type="none" w="med" len="med"/>
            <a:tailEnd type="stealth" w="med" len="med"/>
          </a:ln>
        </p:spPr>
      </p:cxnSp>
      <p:cxnSp>
        <p:nvCxnSpPr>
          <p:cNvPr id="364" name="Shape 364"/>
          <p:cNvCxnSpPr/>
          <p:nvPr/>
        </p:nvCxnSpPr>
        <p:spPr>
          <a:xfrm rot="10800000" flipH="1">
            <a:off x="10917236" y="7027978"/>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365" name="Shape 365"/>
          <p:cNvCxnSpPr/>
          <p:nvPr/>
        </p:nvCxnSpPr>
        <p:spPr>
          <a:xfrm flipV="1">
            <a:off x="8595360" y="2111498"/>
            <a:ext cx="33237" cy="4911703"/>
          </a:xfrm>
          <a:prstGeom prst="straightConnector1">
            <a:avLst/>
          </a:prstGeom>
          <a:noFill/>
          <a:ln w="76200" cap="rnd" cmpd="sng">
            <a:solidFill>
              <a:srgbClr val="00FFFF"/>
            </a:solidFill>
            <a:prstDash val="solid"/>
            <a:miter/>
            <a:headEnd type="stealth" w="med" len="med"/>
            <a:tailEnd type="none" w="med" len="med"/>
          </a:ln>
        </p:spPr>
      </p:cxnSp>
      <p:cxnSp>
        <p:nvCxnSpPr>
          <p:cNvPr id="366" name="Shape 366"/>
          <p:cNvCxnSpPr>
            <a:cxnSpLocks/>
          </p:cNvCxnSpPr>
          <p:nvPr/>
        </p:nvCxnSpPr>
        <p:spPr>
          <a:xfrm>
            <a:off x="8595360" y="7023201"/>
            <a:ext cx="2318701" cy="22114"/>
          </a:xfrm>
          <a:prstGeom prst="straightConnector1">
            <a:avLst/>
          </a:prstGeom>
          <a:noFill/>
          <a:ln w="76200" cap="rnd" cmpd="sng">
            <a:solidFill>
              <a:srgbClr val="00FFFF"/>
            </a:solidFill>
            <a:prstDash val="solid"/>
            <a:miter/>
            <a:headEnd type="none" w="med" len="med"/>
            <a:tailEnd type="none" w="med" len="med"/>
          </a:ln>
        </p:spPr>
      </p:cxnSp>
      <p:sp>
        <p:nvSpPr>
          <p:cNvPr id="367" name="Shape 367"/>
          <p:cNvSpPr txBox="1"/>
          <p:nvPr/>
        </p:nvSpPr>
        <p:spPr>
          <a:xfrm>
            <a:off x="8417961" y="13843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No</a:t>
            </a:r>
          </a:p>
        </p:txBody>
      </p:sp>
      <p:sp>
        <p:nvSpPr>
          <p:cNvPr id="368" name="Shape 368"/>
          <p:cNvSpPr txBox="1"/>
          <p:nvPr/>
        </p:nvSpPr>
        <p:spPr>
          <a:xfrm>
            <a:off x="9474200" y="7643804"/>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l-GR" sz="3500" u="none" strike="noStrike" cap="none" dirty="0">
                <a:solidFill>
                  <a:schemeClr val="lt1"/>
                </a:solidFill>
                <a:latin typeface="Arial" charset="0"/>
                <a:ea typeface="Arial" charset="0"/>
                <a:cs typeface="Arial" charset="0"/>
                <a:sym typeface="Cabin"/>
              </a:rPr>
              <a:t>Τέλος!</a:t>
            </a:r>
            <a:r>
              <a:rPr lang="en-US" sz="3500" u="none" strike="noStrike" cap="none" dirty="0">
                <a:solidFill>
                  <a:schemeClr val="lt1"/>
                </a:solidFill>
                <a:latin typeface="Arial" charset="0"/>
                <a:ea typeface="Arial" charset="0"/>
                <a:cs typeface="Arial" charset="0"/>
                <a:sym typeface="Cabin"/>
              </a:rPr>
              <a:t>')</a:t>
            </a:r>
          </a:p>
        </p:txBody>
      </p:sp>
      <p:sp>
        <p:nvSpPr>
          <p:cNvPr id="369" name="Shape 369"/>
          <p:cNvSpPr txBox="1"/>
          <p:nvPr/>
        </p:nvSpPr>
        <p:spPr>
          <a:xfrm>
            <a:off x="13230225" y="1828800"/>
            <a:ext cx="942975"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Ναι</a:t>
            </a:r>
            <a:endParaRPr lang="en-US" sz="3600" u="none" strike="noStrike" cap="none" dirty="0">
              <a:solidFill>
                <a:schemeClr val="lt1"/>
              </a:solidFill>
              <a:latin typeface="Arial" charset="0"/>
              <a:ea typeface="Arial" charset="0"/>
              <a:cs typeface="Arial" charset="0"/>
              <a:sym typeface="Cabin"/>
            </a:endParaRPr>
          </a:p>
        </p:txBody>
      </p:sp>
      <p:cxnSp>
        <p:nvCxnSpPr>
          <p:cNvPr id="370" name="Shape 370"/>
          <p:cNvCxnSpPr/>
          <p:nvPr/>
        </p:nvCxnSpPr>
        <p:spPr>
          <a:xfrm rot="10800000" flipH="1">
            <a:off x="11563350" y="1304775"/>
            <a:ext cx="3002099" cy="285899"/>
          </a:xfrm>
          <a:prstGeom prst="straightConnector1">
            <a:avLst/>
          </a:prstGeom>
          <a:noFill/>
          <a:ln w="76200" cap="rnd" cmpd="sng">
            <a:solidFill>
              <a:srgbClr val="FFFF00"/>
            </a:solidFill>
            <a:prstDash val="solid"/>
            <a:miter/>
            <a:headEnd type="stealth" w="med" len="med"/>
            <a:tailEnd type="none" w="med" len="med"/>
          </a:ln>
        </p:spPr>
      </p:cxnSp>
      <p:sp>
        <p:nvSpPr>
          <p:cNvPr id="371" name="Shape 371"/>
          <p:cNvSpPr txBox="1"/>
          <p:nvPr/>
        </p:nvSpPr>
        <p:spPr>
          <a:xfrm>
            <a:off x="2057400" y="2355850"/>
            <a:ext cx="6290999"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l-GR" sz="3000" dirty="0">
                <a:solidFill>
                  <a:srgbClr val="00FF00"/>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raw_input</a:t>
            </a:r>
            <a:r>
              <a:rPr lang="en-US" sz="3000" i="0" u="none" strike="noStrike" cap="none" dirty="0">
                <a:solidFill>
                  <a:srgbClr val="FF9900"/>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'&gt; </a:t>
            </a:r>
            <a:r>
              <a:rPr lang="en-US" sz="3000" dirty="0">
                <a:solidFill>
                  <a:srgbClr val="FFFFFF"/>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a:t>
            </a:r>
            <a:r>
              <a:rPr lang="en-US" sz="3000" i="0" u="none" strike="noStrike" cap="none" dirty="0">
                <a:solidFill>
                  <a:srgbClr val="00FF00"/>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rgbClr val="00FF00"/>
                </a:solidFill>
                <a:latin typeface="Courier"/>
                <a:ea typeface="Courier"/>
                <a:cs typeface="Courier"/>
                <a:sym typeface="Courier New"/>
              </a:rPr>
              <a:t>[0]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rgbClr val="F3F3F3"/>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continue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a:t>
            </a:r>
            <a:r>
              <a:rPr lang="el-GR" sz="3000" i="0" u="none" strike="noStrike" cap="none" dirty="0">
                <a:solidFill>
                  <a:srgbClr val="FFFFFF"/>
                </a:solidFill>
                <a:latin typeface="Courier"/>
                <a:ea typeface="Courier"/>
                <a:cs typeface="Courier"/>
                <a:sym typeface="Courier New"/>
              </a:rPr>
              <a:t>τέλος</a:t>
            </a:r>
            <a:r>
              <a:rPr lang="en-US" sz="3000" i="0" u="none" strike="noStrike" cap="none" dirty="0">
                <a:solidFill>
                  <a:srgbClr val="FFFF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a:t>
            </a:r>
            <a:r>
              <a:rPr lang="el-GR" sz="3000" i="0" u="none" strike="noStrike" cap="none" dirty="0">
                <a:solidFill>
                  <a:srgbClr val="FFFFFF"/>
                </a:solidFill>
                <a:latin typeface="Courier"/>
                <a:ea typeface="Courier"/>
                <a:cs typeface="Courier"/>
                <a:sym typeface="Courier New"/>
              </a:rPr>
              <a:t>Τέλος</a:t>
            </a:r>
            <a:r>
              <a:rPr lang="en-US" sz="3000" i="0" u="none" strike="noStrike" cap="none" dirty="0">
                <a:solidFill>
                  <a:srgbClr val="FFFFFF"/>
                </a:solidFill>
                <a:latin typeface="Courier"/>
                <a:ea typeface="Courier"/>
                <a:cs typeface="Courier"/>
                <a:sym typeface="Courier New"/>
              </a:rPr>
              <a:t>!')</a:t>
            </a:r>
          </a:p>
        </p:txBody>
      </p:sp>
      <p:cxnSp>
        <p:nvCxnSpPr>
          <p:cNvPr id="372" name="Shape 372"/>
          <p:cNvCxnSpPr/>
          <p:nvPr/>
        </p:nvCxnSpPr>
        <p:spPr>
          <a:xfrm flipH="1">
            <a:off x="1703325" y="3029550"/>
            <a:ext cx="265199" cy="837599"/>
          </a:xfrm>
          <a:prstGeom prst="straightConnector1">
            <a:avLst/>
          </a:prstGeom>
          <a:noFill/>
          <a:ln w="50800" cap="rnd" cmpd="sng">
            <a:solidFill>
              <a:srgbClr val="FFFF00"/>
            </a:solidFill>
            <a:prstDash val="solid"/>
            <a:miter/>
            <a:headEnd type="stealth" w="med" len="med"/>
            <a:tailEnd type="none" w="med" len="med"/>
          </a:ln>
        </p:spPr>
      </p:cxnSp>
      <p:cxnSp>
        <p:nvCxnSpPr>
          <p:cNvPr id="373" name="Shape 373"/>
          <p:cNvCxnSpPr/>
          <p:nvPr/>
        </p:nvCxnSpPr>
        <p:spPr>
          <a:xfrm>
            <a:off x="1701738" y="3878074"/>
            <a:ext cx="1237200" cy="464399"/>
          </a:xfrm>
          <a:prstGeom prst="straightConnector1">
            <a:avLst/>
          </a:prstGeom>
          <a:noFill/>
          <a:ln w="50800" cap="rnd" cmpd="sng">
            <a:solidFill>
              <a:srgbClr val="FFFF00"/>
            </a:solidFill>
            <a:prstDash val="solid"/>
            <a:miter/>
            <a:headEnd type="stealth" w="med" len="med"/>
            <a:tailEnd type="none" w="med" len="med"/>
          </a:ln>
        </p:spPr>
      </p:cxnSp>
      <p:sp>
        <p:nvSpPr>
          <p:cNvPr id="374" name="Shape 374"/>
          <p:cNvSpPr txBox="1"/>
          <p:nvPr/>
        </p:nvSpPr>
        <p:spPr>
          <a:xfrm>
            <a:off x="11696700" y="54991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a:t>
            </a:r>
          </a:p>
        </p:txBody>
      </p:sp>
      <p:cxnSp>
        <p:nvCxnSpPr>
          <p:cNvPr id="375" name="Shape 375"/>
          <p:cNvCxnSpPr/>
          <p:nvPr/>
        </p:nvCxnSpPr>
        <p:spPr>
          <a:xfrm>
            <a:off x="14546262" y="1285875"/>
            <a:ext cx="846000" cy="2917799"/>
          </a:xfrm>
          <a:prstGeom prst="straightConnector1">
            <a:avLst/>
          </a:prstGeom>
          <a:noFill/>
          <a:ln w="76200" cap="rnd" cmpd="sng">
            <a:solidFill>
              <a:srgbClr val="FFFF00"/>
            </a:solidFill>
            <a:prstDash val="solid"/>
            <a:miter/>
            <a:headEnd type="stealth" w="med" len="med"/>
            <a:tailEnd type="none" w="med" len="med"/>
          </a:ln>
        </p:spPr>
      </p:cxnSp>
      <p:cxnSp>
        <p:nvCxnSpPr>
          <p:cNvPr id="376" name="Shape 376"/>
          <p:cNvCxnSpPr>
            <a:endCxn id="377" idx="2"/>
          </p:cNvCxnSpPr>
          <p:nvPr/>
        </p:nvCxnSpPr>
        <p:spPr>
          <a:xfrm rot="10800000">
            <a:off x="13144549" y="3573512"/>
            <a:ext cx="1454100" cy="739800"/>
          </a:xfrm>
          <a:prstGeom prst="straightConnector1">
            <a:avLst/>
          </a:prstGeom>
          <a:noFill/>
          <a:ln w="76200" cap="rnd" cmpd="sng">
            <a:solidFill>
              <a:srgbClr val="00FFFF"/>
            </a:solidFill>
            <a:prstDash val="solid"/>
            <a:miter/>
            <a:headEnd type="none" w="med" len="med"/>
            <a:tailEnd type="none" w="med" len="med"/>
          </a:ln>
        </p:spPr>
      </p:cxnSp>
      <p:sp>
        <p:nvSpPr>
          <p:cNvPr id="377" name="Shape 377"/>
          <p:cNvSpPr txBox="1"/>
          <p:nvPr/>
        </p:nvSpPr>
        <p:spPr>
          <a:xfrm>
            <a:off x="11684000" y="2824112"/>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a:t>
            </a:r>
          </a:p>
        </p:txBody>
      </p:sp>
      <p:sp>
        <p:nvSpPr>
          <p:cNvPr id="378" name="Shape 378"/>
          <p:cNvSpPr txBox="1"/>
          <p:nvPr/>
        </p:nvSpPr>
        <p:spPr>
          <a:xfrm>
            <a:off x="13500100" y="4330700"/>
            <a:ext cx="21843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continue</a:t>
            </a:r>
          </a:p>
        </p:txBody>
      </p:sp>
      <p:cxnSp>
        <p:nvCxnSpPr>
          <p:cNvPr id="379" name="Shape 379"/>
          <p:cNvCxnSpPr>
            <a:endCxn id="377" idx="2"/>
          </p:cNvCxnSpPr>
          <p:nvPr/>
        </p:nvCxnSpPr>
        <p:spPr>
          <a:xfrm rot="10800000">
            <a:off x="13144549" y="3573512"/>
            <a:ext cx="25500" cy="1925700"/>
          </a:xfrm>
          <a:prstGeom prst="straightConnector1">
            <a:avLst/>
          </a:prstGeom>
          <a:noFill/>
          <a:ln w="76200" cap="rnd" cmpd="sng">
            <a:solidFill>
              <a:srgbClr val="00FFFF"/>
            </a:solidFill>
            <a:prstDash val="solid"/>
            <a:miter/>
            <a:headEnd type="none" w="med" len="med"/>
            <a:tailEnd type="none" w="med" len="med"/>
          </a:ln>
        </p:spPr>
      </p:cxnSp>
      <p:cxnSp>
        <p:nvCxnSpPr>
          <p:cNvPr id="380" name="Shape 380"/>
          <p:cNvCxnSpPr/>
          <p:nvPr/>
        </p:nvCxnSpPr>
        <p:spPr>
          <a:xfrm flipH="1" flipV="1">
            <a:off x="13213562" y="6226200"/>
            <a:ext cx="16663" cy="403200"/>
          </a:xfrm>
          <a:prstGeom prst="straightConnector1">
            <a:avLst/>
          </a:prstGeom>
          <a:noFill/>
          <a:ln w="76200" cap="rnd" cmpd="sng">
            <a:solidFill>
              <a:srgbClr val="00FFFF"/>
            </a:solidFill>
            <a:prstDash val="solid"/>
            <a:miter/>
            <a:headEnd type="stealth" w="med" len="med"/>
            <a:tailEnd type="none" w="med" len="med"/>
          </a:ln>
        </p:spPr>
      </p:cxnSp>
      <p:cxnSp>
        <p:nvCxnSpPr>
          <p:cNvPr id="381" name="Shape 381"/>
          <p:cNvCxnSpPr/>
          <p:nvPr/>
        </p:nvCxnSpPr>
        <p:spPr>
          <a:xfrm rot="10800000">
            <a:off x="13128537" y="2186749"/>
            <a:ext cx="14400" cy="566699"/>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Ατέρμονες Βρόχοι</a:t>
            </a:r>
            <a:endParaRPr lang="en-US" sz="7600" u="none" strike="noStrike" cap="none" dirty="0">
              <a:solidFill>
                <a:srgbClr val="FFD966"/>
              </a:solidFill>
              <a:latin typeface="Arial" charset="0"/>
              <a:ea typeface="Arial" charset="0"/>
              <a:cs typeface="Arial" charset="0"/>
              <a:sym typeface="Cabin"/>
            </a:endParaRPr>
          </a:p>
        </p:txBody>
      </p:sp>
      <p:sp>
        <p:nvSpPr>
          <p:cNvPr id="387" name="Shape 387"/>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Οι βρόχοι </a:t>
            </a:r>
            <a:r>
              <a:rPr lang="en-US" sz="3600" u="none" strike="noStrike" cap="none" dirty="0">
                <a:solidFill>
                  <a:schemeClr val="lt1"/>
                </a:solidFill>
                <a:latin typeface="Arial" charset="0"/>
                <a:ea typeface="Arial" charset="0"/>
                <a:cs typeface="Arial" charset="0"/>
                <a:sym typeface="Cabin"/>
              </a:rPr>
              <a:t>while</a:t>
            </a:r>
            <a:r>
              <a:rPr lang="el-GR" sz="3600" u="none" strike="noStrike" cap="none" dirty="0">
                <a:solidFill>
                  <a:schemeClr val="lt1"/>
                </a:solidFill>
                <a:latin typeface="Arial" charset="0"/>
                <a:ea typeface="Arial" charset="0"/>
                <a:cs typeface="Arial" charset="0"/>
                <a:sym typeface="Cabin"/>
              </a:rPr>
              <a:t> ονομάζονται </a:t>
            </a:r>
            <a:r>
              <a:rPr lang="el-GR" sz="3600" dirty="0">
                <a:solidFill>
                  <a:srgbClr val="FFFF00"/>
                </a:solidFill>
                <a:latin typeface="Arial" charset="0"/>
                <a:cs typeface="Arial" charset="0"/>
                <a:sym typeface="Cabin"/>
              </a:rPr>
              <a:t>«ατέρμονες</a:t>
            </a:r>
            <a:r>
              <a:rPr lang="el-GR" sz="3600" u="none" strike="noStrike" cap="none" dirty="0">
                <a:solidFill>
                  <a:schemeClr val="lt1"/>
                </a:solidFill>
                <a:latin typeface="Arial" charset="0"/>
                <a:ea typeface="Arial" charset="0"/>
                <a:cs typeface="Arial" charset="0"/>
                <a:sym typeface="Cabin"/>
              </a:rPr>
              <a:t> </a:t>
            </a:r>
            <a:r>
              <a:rPr lang="el-GR" sz="3600" dirty="0">
                <a:solidFill>
                  <a:srgbClr val="FFFF00"/>
                </a:solidFill>
                <a:latin typeface="Arial" charset="0"/>
                <a:cs typeface="Arial" charset="0"/>
                <a:sym typeface="Cabin"/>
              </a:rPr>
              <a:t>βρόχοι»</a:t>
            </a:r>
            <a:r>
              <a:rPr lang="el-GR" sz="3600" u="none" strike="noStrike" cap="none" dirty="0">
                <a:solidFill>
                  <a:schemeClr val="lt1"/>
                </a:solidFill>
                <a:latin typeface="Arial" charset="0"/>
                <a:ea typeface="Arial" charset="0"/>
                <a:cs typeface="Arial" charset="0"/>
                <a:sym typeface="Cabin"/>
              </a:rPr>
              <a:t> επειδή συνεχίζουν να εκτελούνται μέχρι μια λογική συνθήκη να γίνει </a:t>
            </a:r>
            <a:r>
              <a:rPr lang="en-US" sz="3600" u="none" strike="noStrike" cap="none" dirty="0">
                <a:solidFill>
                  <a:srgbClr val="FF7F00"/>
                </a:solidFill>
                <a:latin typeface="Arial" charset="0"/>
                <a:ea typeface="Arial" charset="0"/>
                <a:cs typeface="Arial" charset="0"/>
                <a:sym typeface="Cabin"/>
              </a:rPr>
              <a:t>False</a:t>
            </a:r>
            <a:r>
              <a:rPr lang="el-GR" sz="3600" u="none" strike="noStrike" cap="none" dirty="0">
                <a:solidFill>
                  <a:srgbClr val="FF7F00"/>
                </a:solidFill>
                <a:latin typeface="Arial" charset="0"/>
                <a:ea typeface="Arial" charset="0"/>
                <a:cs typeface="Arial" charset="0"/>
                <a:sym typeface="Cabin"/>
              </a:rPr>
              <a:t>/Ψευδής</a:t>
            </a:r>
            <a:endParaRPr lang="en-US" sz="3600" u="none" strike="noStrike" cap="none" dirty="0">
              <a:solidFill>
                <a:srgbClr val="FF7F00"/>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Οι βρόχοι που έχουμε δει μέχρι τώρα είναι αρκετά εύκολο να εξεταστούν για να δούμε αν θα τερματιστούν ή αν θα είναι «ατέρμονες βρόχοι»</a:t>
            </a:r>
            <a:endParaRPr lang="en-US" sz="3600"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Κάποιες φορές είναι λίγο πιο δύσκολο να βεβαιωθούμε εάν ένας βρόχος θα τερματιστεί</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l-GR" dirty="0">
                <a:solidFill>
                  <a:srgbClr val="FFD966"/>
                </a:solidFill>
              </a:rPr>
              <a:t>Καθορισμένοι Βρόχοι</a:t>
            </a:r>
            <a:endParaRPr lang="en-US" dirty="0">
              <a:solidFill>
                <a:srgbClr val="FFD966"/>
              </a:solidFill>
            </a:endParaRPr>
          </a:p>
        </p:txBody>
      </p:sp>
      <p:sp>
        <p:nvSpPr>
          <p:cNvPr id="5" name="Text Placeholder 4"/>
          <p:cNvSpPr>
            <a:spLocks noGrp="1"/>
          </p:cNvSpPr>
          <p:nvPr>
            <p:ph type="body" idx="1"/>
          </p:nvPr>
        </p:nvSpPr>
        <p:spPr/>
        <p:txBody>
          <a:bodyPr/>
          <a:lstStyle/>
          <a:p>
            <a:r>
              <a:rPr lang="el-GR" dirty="0">
                <a:solidFill>
                  <a:schemeClr val="bg1"/>
                </a:solidFill>
              </a:rPr>
              <a:t>Επανάληψη σε ένα σύνολο στοιχείων</a:t>
            </a:r>
            <a:r>
              <a:rPr lang="is-IS" dirty="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210892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Καθορισμένοι Βρόχοι</a:t>
            </a:r>
            <a:endParaRPr lang="en-US" sz="7600" u="none" strike="noStrike" cap="none" dirty="0">
              <a:solidFill>
                <a:srgbClr val="FFD966"/>
              </a:solidFill>
              <a:latin typeface="Arial" charset="0"/>
              <a:ea typeface="Arial" charset="0"/>
              <a:cs typeface="Arial" charset="0"/>
              <a:sym typeface="Cabin"/>
            </a:endParaRPr>
          </a:p>
        </p:txBody>
      </p:sp>
      <p:sp>
        <p:nvSpPr>
          <p:cNvPr id="393" name="Shape 393"/>
          <p:cNvSpPr txBox="1">
            <a:spLocks noGrp="1"/>
          </p:cNvSpPr>
          <p:nvPr>
            <p:ph type="body" idx="1"/>
          </p:nvPr>
        </p:nvSpPr>
        <p:spPr>
          <a:xfrm>
            <a:off x="1155700" y="2542540"/>
            <a:ext cx="13932000" cy="625094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Πολύ συχνά έχουμε μια </a:t>
            </a:r>
            <a:r>
              <a:rPr lang="el-GR" sz="3600" dirty="0">
                <a:solidFill>
                  <a:srgbClr val="FF7F00"/>
                </a:solidFill>
                <a:latin typeface="Arial" charset="0"/>
                <a:cs typeface="Arial" charset="0"/>
                <a:sym typeface="Cabin"/>
              </a:rPr>
              <a:t>λίστα</a:t>
            </a:r>
            <a:r>
              <a:rPr lang="el-GR" sz="3600" u="none" strike="noStrike" cap="none" dirty="0">
                <a:solidFill>
                  <a:schemeClr val="lt1"/>
                </a:solidFill>
                <a:latin typeface="Arial" charset="0"/>
                <a:ea typeface="Arial" charset="0"/>
                <a:cs typeface="Arial" charset="0"/>
                <a:sym typeface="Cabin"/>
              </a:rPr>
              <a:t> με στοιχεία τ</a:t>
            </a:r>
            <a:r>
              <a:rPr lang="el-GR" sz="3600" dirty="0">
                <a:solidFill>
                  <a:schemeClr val="lt1"/>
                </a:solidFill>
                <a:latin typeface="Arial" charset="0"/>
                <a:ea typeface="Arial" charset="0"/>
                <a:cs typeface="Arial" charset="0"/>
                <a:sym typeface="Cabin"/>
              </a:rPr>
              <a:t>ις</a:t>
            </a:r>
            <a:r>
              <a:rPr lang="el-GR" sz="3600" u="none" strike="noStrike" cap="none" dirty="0">
                <a:solidFill>
                  <a:schemeClr val="lt1"/>
                </a:solidFill>
                <a:latin typeface="Arial" charset="0"/>
                <a:ea typeface="Arial" charset="0"/>
                <a:cs typeface="Arial" charset="0"/>
                <a:sym typeface="Cabin"/>
              </a:rPr>
              <a:t> </a:t>
            </a:r>
            <a:r>
              <a:rPr lang="el-GR" sz="3600" dirty="0">
                <a:solidFill>
                  <a:srgbClr val="FF7F00"/>
                </a:solidFill>
                <a:latin typeface="Arial" charset="0"/>
                <a:cs typeface="Arial" charset="0"/>
                <a:sym typeface="Cabin"/>
              </a:rPr>
              <a:t>γραμμές</a:t>
            </a:r>
            <a:r>
              <a:rPr lang="el-GR" sz="3600" u="none" strike="noStrike" cap="none" dirty="0">
                <a:solidFill>
                  <a:schemeClr val="lt1"/>
                </a:solidFill>
                <a:latin typeface="Arial" charset="0"/>
                <a:ea typeface="Arial" charset="0"/>
                <a:cs typeface="Arial" charset="0"/>
                <a:sym typeface="Cabin"/>
              </a:rPr>
              <a:t> </a:t>
            </a:r>
            <a:r>
              <a:rPr lang="el-GR" sz="3600" dirty="0">
                <a:solidFill>
                  <a:srgbClr val="FF7F00"/>
                </a:solidFill>
                <a:latin typeface="Arial" charset="0"/>
                <a:cs typeface="Arial" charset="0"/>
                <a:sym typeface="Cabin"/>
              </a:rPr>
              <a:t>ενός</a:t>
            </a:r>
            <a:r>
              <a:rPr lang="el-GR" sz="3600" u="none" strike="noStrike" cap="none" dirty="0">
                <a:solidFill>
                  <a:schemeClr val="lt1"/>
                </a:solidFill>
                <a:latin typeface="Arial" charset="0"/>
                <a:ea typeface="Arial" charset="0"/>
                <a:cs typeface="Arial" charset="0"/>
                <a:sym typeface="Cabin"/>
              </a:rPr>
              <a:t> </a:t>
            </a:r>
            <a:r>
              <a:rPr lang="el-GR" sz="3600" dirty="0">
                <a:solidFill>
                  <a:srgbClr val="FF7F00"/>
                </a:solidFill>
                <a:latin typeface="Arial" charset="0"/>
                <a:cs typeface="Arial" charset="0"/>
                <a:sym typeface="Cabin"/>
              </a:rPr>
              <a:t>αρχείου</a:t>
            </a:r>
            <a:r>
              <a:rPr lang="el-GR" sz="3600" u="none" strike="noStrike" cap="none" dirty="0">
                <a:solidFill>
                  <a:schemeClr val="lt1"/>
                </a:solidFill>
                <a:latin typeface="Arial" charset="0"/>
                <a:ea typeface="Arial" charset="0"/>
                <a:cs typeface="Arial" charset="0"/>
                <a:sym typeface="Cabin"/>
              </a:rPr>
              <a:t> - ουσιαστικά ένα </a:t>
            </a:r>
            <a:r>
              <a:rPr lang="el-GR" sz="3600" dirty="0">
                <a:solidFill>
                  <a:srgbClr val="FFFF00"/>
                </a:solidFill>
                <a:latin typeface="Arial" charset="0"/>
                <a:cs typeface="Arial" charset="0"/>
                <a:sym typeface="Cabin"/>
              </a:rPr>
              <a:t>πεπερασμένο</a:t>
            </a:r>
            <a:r>
              <a:rPr lang="el-GR" sz="3600" u="none" strike="noStrike" cap="none" dirty="0">
                <a:solidFill>
                  <a:schemeClr val="lt1"/>
                </a:solidFill>
                <a:latin typeface="Arial" charset="0"/>
                <a:ea typeface="Arial" charset="0"/>
                <a:cs typeface="Arial" charset="0"/>
                <a:sym typeface="Cabin"/>
              </a:rPr>
              <a:t> </a:t>
            </a:r>
            <a:r>
              <a:rPr lang="el-GR" sz="3600" dirty="0">
                <a:solidFill>
                  <a:srgbClr val="FFFF00"/>
                </a:solidFill>
                <a:latin typeface="Arial" charset="0"/>
                <a:cs typeface="Arial" charset="0"/>
                <a:sym typeface="Cabin"/>
              </a:rPr>
              <a:t>σύνολο</a:t>
            </a:r>
            <a:r>
              <a:rPr lang="el-GR" sz="3600" u="none" strike="noStrike" cap="none" dirty="0">
                <a:solidFill>
                  <a:schemeClr val="lt1"/>
                </a:solidFill>
                <a:latin typeface="Arial" charset="0"/>
                <a:ea typeface="Arial" charset="0"/>
                <a:cs typeface="Arial" charset="0"/>
                <a:sym typeface="Cabin"/>
              </a:rPr>
              <a:t> πραγμάτων</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Μπορούμε να γράψουμε έναν βρόχο που θα εκτελείτε μία φορά για καθένα από τα στοιχεία ενός συνόλου χρησιμοποιώντας την εντολή</a:t>
            </a:r>
            <a:r>
              <a:rPr lang="en-US" sz="3600" u="none" strike="noStrike" cap="none" dirty="0">
                <a:solidFill>
                  <a:srgbClr val="FFFF00"/>
                </a:solidFill>
                <a:latin typeface="Arial" charset="0"/>
                <a:ea typeface="Arial" charset="0"/>
                <a:cs typeface="Arial" charset="0"/>
                <a:sym typeface="Cabin"/>
              </a:rPr>
              <a:t> for</a:t>
            </a:r>
            <a:r>
              <a:rPr lang="el-GR" sz="3600" u="none" strike="noStrike" cap="none" dirty="0">
                <a:solidFill>
                  <a:schemeClr val="lt1"/>
                </a:solidFill>
                <a:latin typeface="Arial" charset="0"/>
                <a:ea typeface="Arial" charset="0"/>
                <a:cs typeface="Arial" charset="0"/>
                <a:sym typeface="Cabin"/>
              </a:rPr>
              <a:t> της </a:t>
            </a:r>
            <a:r>
              <a:rPr lang="el-GR" sz="3600" u="none" strike="noStrike" cap="none" dirty="0" err="1">
                <a:solidFill>
                  <a:schemeClr val="lt1"/>
                </a:solidFill>
                <a:latin typeface="Arial" charset="0"/>
                <a:ea typeface="Arial" charset="0"/>
                <a:cs typeface="Arial" charset="0"/>
                <a:sym typeface="Cabin"/>
              </a:rPr>
              <a:t>Python</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Αυτοί οι βρόχοι ονομάζονται </a:t>
            </a:r>
            <a:r>
              <a:rPr lang="el-GR" sz="3600" dirty="0">
                <a:solidFill>
                  <a:srgbClr val="00FF00"/>
                </a:solidFill>
                <a:latin typeface="Arial" charset="0"/>
                <a:cs typeface="Arial" charset="0"/>
                <a:sym typeface="Cabin"/>
              </a:rPr>
              <a:t>«καθορισμένοι βρόχοι» </a:t>
            </a:r>
            <a:r>
              <a:rPr lang="el-GR" sz="3600" u="none" strike="noStrike" cap="none" dirty="0">
                <a:solidFill>
                  <a:schemeClr val="lt1"/>
                </a:solidFill>
                <a:latin typeface="Arial" charset="0"/>
                <a:ea typeface="Arial" charset="0"/>
                <a:cs typeface="Arial" charset="0"/>
                <a:sym typeface="Cabin"/>
              </a:rPr>
              <a:t>επειδή εκτελούν έναν ακριβή αριθμό φορών</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Λέμε ότι οι </a:t>
            </a:r>
            <a:r>
              <a:rPr lang="el-GR" sz="3600" dirty="0">
                <a:solidFill>
                  <a:srgbClr val="00FF00"/>
                </a:solidFill>
                <a:latin typeface="Arial" charset="0"/>
                <a:cs typeface="Arial" charset="0"/>
                <a:sym typeface="Cabin"/>
              </a:rPr>
              <a:t>«καθορισμένοι βρόχοι επαναλαμβάνονται επί των μελών ενός συνόλου»</a:t>
            </a:r>
            <a:endParaRPr lang="en-US" sz="3600" dirty="0">
              <a:solidFill>
                <a:srgbClr val="00FF00"/>
              </a:solidFill>
              <a:latin typeface="Arial" charset="0"/>
              <a:ea typeface="Arial" charset="0"/>
              <a:cs typeface="Arial" charset="0"/>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a:spLocks noGrp="1"/>
          </p:cNvSpPr>
          <p:nvPr>
            <p:ph type="title"/>
          </p:nvPr>
        </p:nvSpPr>
        <p:spPr>
          <a:xfrm>
            <a:off x="302260" y="817418"/>
            <a:ext cx="1565148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Ένας Απλός Καθορισμένος Βρόχος</a:t>
            </a:r>
            <a:endParaRPr lang="en-US" sz="7600" u="none" strike="noStrike" cap="none" dirty="0">
              <a:solidFill>
                <a:srgbClr val="FFD966"/>
              </a:solidFill>
              <a:latin typeface="Arial" charset="0"/>
              <a:ea typeface="Arial" charset="0"/>
              <a:cs typeface="Arial" charset="0"/>
              <a:sym typeface="Cabin"/>
            </a:endParaRPr>
          </a:p>
        </p:txBody>
      </p:sp>
      <p:sp>
        <p:nvSpPr>
          <p:cNvPr id="399" name="Shape 399"/>
          <p:cNvSpPr txBox="1"/>
          <p:nvPr/>
        </p:nvSpPr>
        <p:spPr>
          <a:xfrm>
            <a:off x="1926625" y="3414325"/>
            <a:ext cx="7524599" cy="2540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for</a:t>
            </a:r>
            <a:r>
              <a:rPr lang="en-US" sz="3600" i="0" u="none" strike="noStrike" cap="none" dirty="0">
                <a:solidFill>
                  <a:schemeClr val="lt1"/>
                </a:solidFill>
                <a:latin typeface="Courier"/>
                <a:ea typeface="Courier"/>
                <a:cs typeface="Courier"/>
                <a:sym typeface="Courier New"/>
              </a:rPr>
              <a:t> </a:t>
            </a:r>
            <a:r>
              <a:rPr lang="en-US" sz="3600" i="0" u="none" strike="noStrike" cap="none" dirty="0" err="1">
                <a:solidFill>
                  <a:srgbClr val="00FF00"/>
                </a:solidFill>
                <a:latin typeface="Courier"/>
                <a:ea typeface="Courier"/>
                <a:cs typeface="Courier"/>
                <a:sym typeface="Courier New"/>
              </a:rPr>
              <a:t>i</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in</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[5, 4, 3, 2, 1]</a:t>
            </a:r>
            <a:r>
              <a:rPr lang="en-US" sz="3600" i="0" u="none" strike="noStrike" cap="none" dirty="0">
                <a:solidFill>
                  <a:srgbClr val="00FF00"/>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print(</a:t>
            </a:r>
            <a:r>
              <a:rPr lang="en-US" sz="3600" i="0" u="none" strike="noStrike" cap="none" dirty="0" err="1">
                <a:solidFill>
                  <a:srgbClr val="00FF00"/>
                </a:solidFill>
                <a:latin typeface="Courier"/>
                <a:ea typeface="Courier"/>
                <a:cs typeface="Courier"/>
                <a:sym typeface="Courier New"/>
              </a:rPr>
              <a:t>i</a:t>
            </a:r>
            <a:r>
              <a:rPr lang="en-US" sz="36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a:t>
            </a:r>
            <a:r>
              <a:rPr lang="el-GR" sz="3600" i="0" u="none" strike="noStrike" cap="none" dirty="0">
                <a:solidFill>
                  <a:srgbClr val="FF7F00"/>
                </a:solidFill>
                <a:latin typeface="Courier"/>
                <a:ea typeface="Courier"/>
                <a:cs typeface="Courier"/>
                <a:sym typeface="Courier New"/>
              </a:rPr>
              <a:t>Εκτόξευση</a:t>
            </a:r>
            <a:r>
              <a:rPr lang="en-US" sz="3600" i="0" u="none" strike="noStrike" cap="none" dirty="0">
                <a:solidFill>
                  <a:srgbClr val="FF7F00"/>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p:txBody>
      </p:sp>
      <p:sp>
        <p:nvSpPr>
          <p:cNvPr id="400" name="Shape 400"/>
          <p:cNvSpPr txBox="1"/>
          <p:nvPr/>
        </p:nvSpPr>
        <p:spPr>
          <a:xfrm>
            <a:off x="11091861" y="3003550"/>
            <a:ext cx="3237514" cy="4902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4800" u="none" strike="noStrike" cap="none" dirty="0">
                <a:solidFill>
                  <a:srgbClr val="FFFFFF"/>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dirty="0">
                <a:solidFill>
                  <a:srgbClr val="FFFFFF"/>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dirty="0">
                <a:solidFill>
                  <a:srgbClr val="FF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dirty="0">
                <a:solidFill>
                  <a:srgbClr val="FFFFFF"/>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dirty="0">
                <a:solidFill>
                  <a:srgbClr val="FF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l-GR" sz="4800" u="none" strike="noStrike" cap="none" dirty="0">
                <a:solidFill>
                  <a:srgbClr val="FFFFFF"/>
                </a:solidFill>
                <a:latin typeface="Arial" charset="0"/>
                <a:ea typeface="Arial" charset="0"/>
                <a:cs typeface="Arial" charset="0"/>
                <a:sym typeface="Cabin"/>
              </a:rPr>
              <a:t>Εκτόξευση</a:t>
            </a:r>
            <a:r>
              <a:rPr lang="en-US" sz="4800" u="none" strike="noStrike" cap="none" dirty="0">
                <a:solidFill>
                  <a:srgbClr val="FFFFFF"/>
                </a:solidFill>
                <a:latin typeface="Arial" charset="0"/>
                <a:ea typeface="Arial" charset="0"/>
                <a:cs typeface="Arial" charset="0"/>
                <a:sym typeface="Cabin"/>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Ένας Καθορισμένος Βρόχος με Συμβολοσειρές</a:t>
            </a:r>
            <a:endParaRPr lang="en-US" sz="7600" u="none" strike="noStrike" cap="none" dirty="0">
              <a:solidFill>
                <a:srgbClr val="FFD966"/>
              </a:solidFill>
              <a:latin typeface="Arial" charset="0"/>
              <a:ea typeface="Arial" charset="0"/>
              <a:cs typeface="Arial" charset="0"/>
              <a:sym typeface="Cabin"/>
            </a:endParaRPr>
          </a:p>
        </p:txBody>
      </p:sp>
      <p:sp>
        <p:nvSpPr>
          <p:cNvPr id="406" name="Shape 406"/>
          <p:cNvSpPr txBox="1"/>
          <p:nvPr/>
        </p:nvSpPr>
        <p:spPr>
          <a:xfrm>
            <a:off x="698125" y="4144325"/>
            <a:ext cx="92139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3000" i="0" u="none" strike="noStrike" cap="none" dirty="0">
                <a:solidFill>
                  <a:srgbClr val="00FF00"/>
                </a:solidFill>
                <a:latin typeface="Courier"/>
                <a:ea typeface="Courier"/>
                <a:cs typeface="Courier"/>
                <a:sym typeface="Courier New"/>
              </a:rPr>
              <a:t>φίλοι</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Δημήτρης</a:t>
            </a:r>
            <a:r>
              <a:rPr lang="en-US" sz="3000" i="0" u="none" strike="noStrike" cap="none" dirty="0">
                <a:solidFill>
                  <a:srgbClr val="FF7F00"/>
                </a:solidFill>
                <a:latin typeface="Courier"/>
                <a:ea typeface="Courier"/>
                <a:cs typeface="Courier"/>
                <a:sym typeface="Courier New"/>
              </a:rPr>
              <a:t>', '</a:t>
            </a:r>
            <a:r>
              <a:rPr lang="el-GR" sz="3000" i="0" u="none" strike="noStrike" cap="none" dirty="0">
                <a:solidFill>
                  <a:srgbClr val="FF7F00"/>
                </a:solidFill>
                <a:latin typeface="Courier"/>
                <a:ea typeface="Courier"/>
                <a:cs typeface="Courier"/>
                <a:sym typeface="Courier New"/>
              </a:rPr>
              <a:t>Σοφία</a:t>
            </a:r>
            <a:r>
              <a:rPr lang="en-US" sz="3000" i="0" u="none" strike="noStrike" cap="none" dirty="0">
                <a:solidFill>
                  <a:srgbClr val="FF7F00"/>
                </a:solidFill>
                <a:latin typeface="Courier"/>
                <a:ea typeface="Courier"/>
                <a:cs typeface="Courier"/>
                <a:sym typeface="Courier New"/>
              </a:rPr>
              <a:t>', '</a:t>
            </a:r>
            <a:r>
              <a:rPr lang="el-GR" sz="3000" i="0" u="none" strike="noStrike" cap="none" dirty="0">
                <a:solidFill>
                  <a:srgbClr val="FF7F00"/>
                </a:solidFill>
                <a:latin typeface="Courier"/>
                <a:ea typeface="Courier"/>
                <a:cs typeface="Courier"/>
                <a:sym typeface="Courier New"/>
              </a:rPr>
              <a:t>Άρης</a:t>
            </a: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φίλος</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φίλοι</a:t>
            </a:r>
            <a:r>
              <a:rPr lang="en-US" sz="3000" i="0" u="none" strike="noStrike" cap="none" dirty="0">
                <a:solidFill>
                  <a:srgbClr val="00F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Καλή Χρονιά</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φίλος</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Τέλος</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chemeClr val="bg1"/>
                </a:solidFill>
                <a:latin typeface="Courier"/>
                <a:ea typeface="Courier"/>
                <a:cs typeface="Courier"/>
                <a:sym typeface="Courier New"/>
              </a:rPr>
              <a:t>)</a:t>
            </a:r>
          </a:p>
        </p:txBody>
      </p:sp>
      <p:sp>
        <p:nvSpPr>
          <p:cNvPr id="407" name="Shape 407"/>
          <p:cNvSpPr txBox="1"/>
          <p:nvPr/>
        </p:nvSpPr>
        <p:spPr>
          <a:xfrm>
            <a:off x="10287000" y="3551825"/>
            <a:ext cx="5767975" cy="309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l-GR" sz="3600" u="none" strike="noStrike" cap="none" dirty="0">
                <a:solidFill>
                  <a:srgbClr val="FFFFFF"/>
                </a:solidFill>
                <a:latin typeface="Arial" charset="0"/>
                <a:ea typeface="Arial" charset="0"/>
                <a:cs typeface="Arial" charset="0"/>
                <a:sym typeface="Cabin"/>
              </a:rPr>
              <a:t>Καλή Χρονιά</a:t>
            </a:r>
            <a:r>
              <a:rPr lang="en-US" sz="3600" u="none" strike="noStrike" cap="none" dirty="0">
                <a:solidFill>
                  <a:srgbClr val="FFFFFF"/>
                </a:solidFill>
                <a:latin typeface="Arial" charset="0"/>
                <a:ea typeface="Arial" charset="0"/>
                <a:cs typeface="Arial" charset="0"/>
                <a:sym typeface="Cabin"/>
              </a:rPr>
              <a:t>: </a:t>
            </a:r>
            <a:r>
              <a:rPr lang="el-GR" sz="3600" u="none" strike="noStrike" cap="none" dirty="0">
                <a:solidFill>
                  <a:srgbClr val="FFFFFF"/>
                </a:solidFill>
                <a:latin typeface="Arial" charset="0"/>
                <a:ea typeface="Arial" charset="0"/>
                <a:cs typeface="Arial" charset="0"/>
                <a:sym typeface="Cabin"/>
              </a:rPr>
              <a:t>Δημήτρης</a:t>
            </a:r>
            <a:br>
              <a:rPr lang="en-US" sz="3600" u="none" strike="noStrike" cap="none" dirty="0">
                <a:solidFill>
                  <a:srgbClr val="FFFFFF"/>
                </a:solidFill>
                <a:latin typeface="Arial" charset="0"/>
                <a:ea typeface="Arial" charset="0"/>
                <a:cs typeface="Arial" charset="0"/>
                <a:sym typeface="Cabin"/>
              </a:rPr>
            </a:br>
            <a:r>
              <a:rPr lang="el-GR" sz="3600" u="none" strike="noStrike" cap="none" dirty="0">
                <a:solidFill>
                  <a:srgbClr val="FFFFFF"/>
                </a:solidFill>
                <a:latin typeface="Arial" charset="0"/>
                <a:ea typeface="Arial" charset="0"/>
                <a:cs typeface="Arial" charset="0"/>
                <a:sym typeface="Cabin"/>
              </a:rPr>
              <a:t>Καλή Χρονιά </a:t>
            </a:r>
            <a:r>
              <a:rPr lang="en-US" sz="3600" u="none" strike="noStrike" cap="none" dirty="0">
                <a:solidFill>
                  <a:srgbClr val="FFFFFF"/>
                </a:solidFill>
                <a:latin typeface="Arial" charset="0"/>
                <a:ea typeface="Arial" charset="0"/>
                <a:cs typeface="Arial" charset="0"/>
                <a:sym typeface="Cabin"/>
              </a:rPr>
              <a:t>: </a:t>
            </a:r>
            <a:r>
              <a:rPr lang="el-GR" sz="3600" u="none" strike="noStrike" cap="none" dirty="0">
                <a:solidFill>
                  <a:srgbClr val="FFFFFF"/>
                </a:solidFill>
                <a:latin typeface="Arial" charset="0"/>
                <a:ea typeface="Arial" charset="0"/>
                <a:cs typeface="Arial" charset="0"/>
                <a:sym typeface="Cabin"/>
              </a:rPr>
              <a:t>Σοφία</a:t>
            </a:r>
            <a:endParaRPr lang="en-US" sz="3600" u="none" strike="noStrike" cap="none"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u="none" strike="noStrike" cap="none" dirty="0">
                <a:solidFill>
                  <a:srgbClr val="FFFFFF"/>
                </a:solidFill>
                <a:latin typeface="Arial" charset="0"/>
                <a:ea typeface="Arial" charset="0"/>
                <a:cs typeface="Arial" charset="0"/>
                <a:sym typeface="Cabin"/>
              </a:rPr>
              <a:t>Καλή Χρονιά </a:t>
            </a:r>
            <a:r>
              <a:rPr lang="en-US" sz="3600" u="none" strike="noStrike" cap="none" dirty="0">
                <a:solidFill>
                  <a:srgbClr val="FFFFFF"/>
                </a:solidFill>
                <a:latin typeface="Arial" charset="0"/>
                <a:ea typeface="Arial" charset="0"/>
                <a:cs typeface="Arial" charset="0"/>
                <a:sym typeface="Cabin"/>
              </a:rPr>
              <a:t>: </a:t>
            </a:r>
            <a:r>
              <a:rPr lang="el-GR" sz="3600" u="none" strike="noStrike" cap="none" dirty="0">
                <a:solidFill>
                  <a:srgbClr val="FFFFFF"/>
                </a:solidFill>
                <a:latin typeface="Arial" charset="0"/>
                <a:ea typeface="Arial" charset="0"/>
                <a:cs typeface="Arial" charset="0"/>
                <a:sym typeface="Cabin"/>
              </a:rPr>
              <a:t>Άρης</a:t>
            </a:r>
            <a:endParaRPr lang="en-US" sz="3600" u="none" strike="noStrike" cap="none"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Font typeface="Cabin"/>
              <a:buNone/>
            </a:pPr>
            <a:endParaRPr sz="3600"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u="none" strike="noStrike" cap="none" dirty="0">
                <a:solidFill>
                  <a:srgbClr val="FFFFFF"/>
                </a:solidFill>
                <a:latin typeface="Arial" charset="0"/>
                <a:ea typeface="Arial" charset="0"/>
                <a:cs typeface="Arial" charset="0"/>
                <a:sym typeface="Cabin"/>
              </a:rPr>
              <a:t>Τέλος</a:t>
            </a:r>
            <a:r>
              <a:rPr lang="en-US" sz="3600" u="none" strike="noStrike" cap="none" dirty="0">
                <a:solidFill>
                  <a:srgbClr val="FFFFFF"/>
                </a:solidFill>
                <a:latin typeface="Arial" charset="0"/>
                <a:ea typeface="Arial" charset="0"/>
                <a:cs typeface="Arial" charset="0"/>
                <a:sym typeface="Cabin"/>
              </a:rPr>
              <a:t>!</a:t>
            </a:r>
          </a:p>
        </p:txBody>
      </p:sp>
      <p:cxnSp>
        <p:nvCxnSpPr>
          <p:cNvPr id="408" name="Shape 408"/>
          <p:cNvCxnSpPr>
            <a:cxnSpLocks/>
          </p:cNvCxnSpPr>
          <p:nvPr/>
        </p:nvCxnSpPr>
        <p:spPr>
          <a:xfrm flipH="1">
            <a:off x="9001125" y="4777875"/>
            <a:ext cx="1148715" cy="708525"/>
          </a:xfrm>
          <a:prstGeom prst="straightConnector1">
            <a:avLst/>
          </a:prstGeom>
          <a:noFill/>
          <a:ln w="50800" cap="rnd" cmpd="sng">
            <a:solidFill>
              <a:srgbClr val="FFFF00"/>
            </a:solidFill>
            <a:prstDash val="solid"/>
            <a:miter/>
            <a:headEnd type="stealth" w="med" len="med"/>
            <a:tailEnd type="none" w="med" len="med"/>
          </a:ln>
        </p:spPr>
      </p:cxnSp>
      <p:cxnSp>
        <p:nvCxnSpPr>
          <p:cNvPr id="409" name="Shape 409"/>
          <p:cNvCxnSpPr>
            <a:cxnSpLocks/>
          </p:cNvCxnSpPr>
          <p:nvPr/>
        </p:nvCxnSpPr>
        <p:spPr>
          <a:xfrm flipH="1" flipV="1">
            <a:off x="4057651" y="5972176"/>
            <a:ext cx="5991534" cy="243724"/>
          </a:xfrm>
          <a:prstGeom prst="straightConnector1">
            <a:avLst/>
          </a:prstGeom>
          <a:noFill/>
          <a:ln w="50800" cap="rnd" cmpd="sng">
            <a:solidFill>
              <a:srgbClr val="FFFF00"/>
            </a:solidFill>
            <a:prstDash val="solid"/>
            <a:miter/>
            <a:headEnd type="stealth"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title"/>
          </p:nvPr>
        </p:nvSpPr>
        <p:spPr>
          <a:xfrm>
            <a:off x="402299" y="817418"/>
            <a:ext cx="15451403" cy="113545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Ένας Απλός Καθορισμένος Βρόχος</a:t>
            </a:r>
            <a:endParaRPr lang="en-US" sz="7600" u="none" strike="noStrike" cap="none" dirty="0">
              <a:solidFill>
                <a:srgbClr val="FFD966"/>
              </a:solidFill>
              <a:latin typeface="Arial" charset="0"/>
              <a:ea typeface="Arial" charset="0"/>
              <a:cs typeface="Arial" charset="0"/>
              <a:sym typeface="Cabin"/>
            </a:endParaRPr>
          </a:p>
        </p:txBody>
      </p:sp>
      <p:sp>
        <p:nvSpPr>
          <p:cNvPr id="417" name="Shape 417"/>
          <p:cNvSpPr txBox="1"/>
          <p:nvPr/>
        </p:nvSpPr>
        <p:spPr>
          <a:xfrm>
            <a:off x="8786700" y="3524225"/>
            <a:ext cx="5106600"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i</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7F00"/>
                </a:solidFill>
                <a:latin typeface="Courier"/>
                <a:ea typeface="Courier"/>
                <a:cs typeface="Courier"/>
                <a:sym typeface="Courier New"/>
              </a:rPr>
              <a:t>[5, 4, 3, 2, 1]</a:t>
            </a:r>
            <a:r>
              <a:rPr lang="en-US" sz="2400" i="0" u="none" strike="noStrike" cap="none" dirty="0">
                <a:solidFill>
                  <a:srgbClr val="00FF00"/>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err="1">
                <a:solidFill>
                  <a:srgbClr val="00FF00"/>
                </a:solidFill>
                <a:latin typeface="Courier"/>
                <a:ea typeface="Courier"/>
                <a:cs typeface="Courier"/>
                <a:sym typeface="Courier New"/>
              </a:rPr>
              <a:t>i</a:t>
            </a:r>
            <a:r>
              <a:rPr lang="en-US" sz="24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a:solidFill>
                  <a:srgbClr val="FF7F00"/>
                </a:solidFill>
                <a:latin typeface="Courier"/>
                <a:ea typeface="Courier"/>
                <a:cs typeface="Courier"/>
                <a:sym typeface="Courier New"/>
              </a:rPr>
              <a:t>‘</a:t>
            </a:r>
            <a:r>
              <a:rPr lang="el-GR" sz="2400" i="0" u="none" strike="noStrike" cap="none" dirty="0">
                <a:solidFill>
                  <a:srgbClr val="FF7F00"/>
                </a:solidFill>
                <a:latin typeface="Courier"/>
                <a:ea typeface="Courier"/>
                <a:cs typeface="Courier"/>
                <a:sym typeface="Courier New"/>
              </a:rPr>
              <a:t>Εκτόξευση</a:t>
            </a:r>
            <a:r>
              <a:rPr lang="en-US" sz="2400" i="0" u="none" strike="noStrike" cap="none" dirty="0">
                <a:solidFill>
                  <a:srgbClr val="FF7F00"/>
                </a:solidFill>
                <a:latin typeface="Courier"/>
                <a:ea typeface="Courier"/>
                <a:cs typeface="Courier"/>
                <a:sym typeface="Courier New"/>
              </a:rPr>
              <a:t>!'</a:t>
            </a:r>
            <a:r>
              <a:rPr lang="en-US" sz="2400" i="0" u="none" strike="noStrike" cap="none" dirty="0">
                <a:solidFill>
                  <a:schemeClr val="bg1"/>
                </a:solidFill>
                <a:latin typeface="Courier"/>
                <a:ea typeface="Courier"/>
                <a:cs typeface="Courier"/>
                <a:sym typeface="Courier New"/>
              </a:rPr>
              <a:t>)</a:t>
            </a:r>
          </a:p>
        </p:txBody>
      </p:sp>
      <p:sp>
        <p:nvSpPr>
          <p:cNvPr id="418" name="Shape 418"/>
          <p:cNvSpPr txBox="1"/>
          <p:nvPr/>
        </p:nvSpPr>
        <p:spPr>
          <a:xfrm>
            <a:off x="14170825" y="3059375"/>
            <a:ext cx="1980826"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u="none" strike="noStrike" cap="none" dirty="0">
                <a:solidFill>
                  <a:srgbClr val="FFFFFF"/>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dirty="0">
                <a:solidFill>
                  <a:srgbClr val="FFFFFF"/>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dirty="0">
                <a:solidFill>
                  <a:srgbClr val="FF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dirty="0">
                <a:solidFill>
                  <a:srgbClr val="FFFFFF"/>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dirty="0">
                <a:solidFill>
                  <a:srgbClr val="FF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l-GR" sz="3000" u="none" strike="noStrike" cap="none" dirty="0">
                <a:solidFill>
                  <a:srgbClr val="FFFFFF"/>
                </a:solidFill>
                <a:latin typeface="Arial" charset="0"/>
                <a:ea typeface="Arial" charset="0"/>
                <a:cs typeface="Arial" charset="0"/>
                <a:sym typeface="Cabin"/>
              </a:rPr>
              <a:t>Εκτόξευση</a:t>
            </a:r>
            <a:r>
              <a:rPr lang="en-US" sz="3000" u="none" strike="noStrike" cap="none" dirty="0">
                <a:solidFill>
                  <a:srgbClr val="FFFFFF"/>
                </a:solidFill>
                <a:latin typeface="Arial" charset="0"/>
                <a:ea typeface="Arial" charset="0"/>
                <a:cs typeface="Arial" charset="0"/>
                <a:sym typeface="Cabin"/>
              </a:rPr>
              <a:t>!</a:t>
            </a:r>
          </a:p>
        </p:txBody>
      </p:sp>
      <p:cxnSp>
        <p:nvCxnSpPr>
          <p:cNvPr id="419" name="Shape 419"/>
          <p:cNvCxnSpPr/>
          <p:nvPr/>
        </p:nvCxnSpPr>
        <p:spPr>
          <a:xfrm rot="10800000">
            <a:off x="3041537" y="21879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420" name="Shape 420"/>
          <p:cNvSpPr/>
          <p:nvPr/>
        </p:nvSpPr>
        <p:spPr>
          <a:xfrm>
            <a:off x="1625600" y="27483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400" u="none" strike="noStrike" cap="none" dirty="0">
                <a:solidFill>
                  <a:srgbClr val="FF9900"/>
                </a:solidFill>
                <a:latin typeface="Arial" charset="0"/>
                <a:ea typeface="Arial" charset="0"/>
                <a:cs typeface="Arial" charset="0"/>
                <a:sym typeface="Cabin"/>
              </a:rPr>
              <a:t>Τέλος;</a:t>
            </a:r>
            <a:endParaRPr lang="en-US" sz="3400" u="none" strike="noStrike" cap="none" dirty="0">
              <a:solidFill>
                <a:srgbClr val="FF9900"/>
              </a:solidFill>
              <a:latin typeface="Arial" charset="0"/>
              <a:ea typeface="Arial" charset="0"/>
              <a:cs typeface="Arial" charset="0"/>
              <a:sym typeface="Cabin"/>
            </a:endParaRPr>
          </a:p>
        </p:txBody>
      </p:sp>
      <p:cxnSp>
        <p:nvCxnSpPr>
          <p:cNvPr id="421" name="Shape 421"/>
          <p:cNvCxnSpPr>
            <a:cxnSpLocks/>
          </p:cNvCxnSpPr>
          <p:nvPr/>
        </p:nvCxnSpPr>
        <p:spPr>
          <a:xfrm flipH="1" flipV="1">
            <a:off x="3060712" y="4018399"/>
            <a:ext cx="11124" cy="1697573"/>
          </a:xfrm>
          <a:prstGeom prst="straightConnector1">
            <a:avLst/>
          </a:prstGeom>
          <a:noFill/>
          <a:ln w="76200" cap="rnd" cmpd="sng">
            <a:solidFill>
              <a:srgbClr val="00FFFF"/>
            </a:solidFill>
            <a:prstDash val="solid"/>
            <a:miter/>
            <a:headEnd type="none" w="med" len="med"/>
            <a:tailEnd type="stealth" w="med" len="med"/>
          </a:ln>
        </p:spPr>
      </p:cxnSp>
      <p:cxnSp>
        <p:nvCxnSpPr>
          <p:cNvPr id="422" name="Shape 422"/>
          <p:cNvCxnSpPr>
            <a:cxnSpLocks/>
            <a:stCxn id="424" idx="0"/>
            <a:endCxn id="433" idx="2"/>
          </p:cNvCxnSpPr>
          <p:nvPr/>
        </p:nvCxnSpPr>
        <p:spPr>
          <a:xfrm flipH="1" flipV="1">
            <a:off x="6524756" y="3947833"/>
            <a:ext cx="3593" cy="547264"/>
          </a:xfrm>
          <a:prstGeom prst="straightConnector1">
            <a:avLst/>
          </a:prstGeom>
          <a:noFill/>
          <a:ln w="76200" cap="rnd" cmpd="sng">
            <a:solidFill>
              <a:srgbClr val="00FFFF"/>
            </a:solidFill>
            <a:prstDash val="solid"/>
            <a:miter/>
            <a:headEnd type="stealth" w="med" len="med"/>
            <a:tailEnd type="none" w="med" len="med"/>
          </a:ln>
        </p:spPr>
      </p:cxnSp>
      <p:cxnSp>
        <p:nvCxnSpPr>
          <p:cNvPr id="423" name="Shape 423"/>
          <p:cNvCxnSpPr>
            <a:cxnSpLocks/>
            <a:stCxn id="424" idx="2"/>
          </p:cNvCxnSpPr>
          <p:nvPr/>
        </p:nvCxnSpPr>
        <p:spPr>
          <a:xfrm>
            <a:off x="6528349" y="5244496"/>
            <a:ext cx="0" cy="471476"/>
          </a:xfrm>
          <a:prstGeom prst="straightConnector1">
            <a:avLst/>
          </a:prstGeom>
          <a:noFill/>
          <a:ln w="76200" cap="rnd" cmpd="sng">
            <a:solidFill>
              <a:srgbClr val="00FFFF"/>
            </a:solidFill>
            <a:prstDash val="solid"/>
            <a:miter/>
            <a:headEnd type="none" w="med" len="med"/>
            <a:tailEnd type="none" w="med" len="med"/>
          </a:ln>
        </p:spPr>
      </p:cxnSp>
      <p:cxnSp>
        <p:nvCxnSpPr>
          <p:cNvPr id="425" name="Shape 425"/>
          <p:cNvCxnSpPr>
            <a:cxnSpLocks/>
          </p:cNvCxnSpPr>
          <p:nvPr/>
        </p:nvCxnSpPr>
        <p:spPr>
          <a:xfrm>
            <a:off x="3096911" y="5715972"/>
            <a:ext cx="3431438" cy="0"/>
          </a:xfrm>
          <a:prstGeom prst="straightConnector1">
            <a:avLst/>
          </a:prstGeom>
          <a:noFill/>
          <a:ln w="76200" cap="rnd" cmpd="sng">
            <a:solidFill>
              <a:srgbClr val="00FFFF"/>
            </a:solidFill>
            <a:prstDash val="solid"/>
            <a:miter/>
            <a:headEnd type="none" w="med" len="med"/>
            <a:tailEnd type="none" w="med" len="med"/>
          </a:ln>
        </p:spPr>
      </p:cxnSp>
      <p:cxnSp>
        <p:nvCxnSpPr>
          <p:cNvPr id="426" name="Shape 426"/>
          <p:cNvCxnSpPr/>
          <p:nvPr/>
        </p:nvCxnSpPr>
        <p:spPr>
          <a:xfrm flipH="1">
            <a:off x="1269974" y="33928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427" name="Shape 427"/>
          <p:cNvCxnSpPr>
            <a:cxnSpLocks/>
            <a:stCxn id="431" idx="0"/>
          </p:cNvCxnSpPr>
          <p:nvPr/>
        </p:nvCxnSpPr>
        <p:spPr>
          <a:xfrm flipH="1" flipV="1">
            <a:off x="3096911" y="6234574"/>
            <a:ext cx="21804" cy="577726"/>
          </a:xfrm>
          <a:prstGeom prst="straightConnector1">
            <a:avLst/>
          </a:prstGeom>
          <a:noFill/>
          <a:ln w="76200" cap="rnd" cmpd="sng">
            <a:solidFill>
              <a:srgbClr val="00FFFF"/>
            </a:solidFill>
            <a:prstDash val="solid"/>
            <a:miter/>
            <a:headEnd type="stealth" w="med" len="med"/>
            <a:tailEnd type="none" w="med" len="med"/>
          </a:ln>
        </p:spPr>
      </p:cxnSp>
      <p:cxnSp>
        <p:nvCxnSpPr>
          <p:cNvPr id="428" name="Shape 428"/>
          <p:cNvCxnSpPr/>
          <p:nvPr/>
        </p:nvCxnSpPr>
        <p:spPr>
          <a:xfrm rot="10800000">
            <a:off x="1300036" y="344671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429" name="Shape 429"/>
          <p:cNvCxnSpPr/>
          <p:nvPr/>
        </p:nvCxnSpPr>
        <p:spPr>
          <a:xfrm>
            <a:off x="1300161" y="6251912"/>
            <a:ext cx="1752600" cy="0"/>
          </a:xfrm>
          <a:prstGeom prst="straightConnector1">
            <a:avLst/>
          </a:prstGeom>
          <a:noFill/>
          <a:ln w="76200" cap="rnd" cmpd="sng">
            <a:solidFill>
              <a:srgbClr val="00FFFF"/>
            </a:solidFill>
            <a:prstDash val="solid"/>
            <a:miter/>
            <a:headEnd type="none" w="med" len="med"/>
            <a:tailEnd type="none" w="med" len="med"/>
          </a:ln>
        </p:spPr>
      </p:cxnSp>
      <p:sp>
        <p:nvSpPr>
          <p:cNvPr id="430" name="Shape 430"/>
          <p:cNvSpPr txBox="1"/>
          <p:nvPr/>
        </p:nvSpPr>
        <p:spPr>
          <a:xfrm>
            <a:off x="698076" y="2634000"/>
            <a:ext cx="1175905"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Ναι</a:t>
            </a:r>
            <a:endParaRPr lang="en-US" sz="3600" u="none" strike="noStrike" cap="none" dirty="0">
              <a:solidFill>
                <a:schemeClr val="lt1"/>
              </a:solidFill>
              <a:latin typeface="Arial" charset="0"/>
              <a:ea typeface="Arial" charset="0"/>
              <a:cs typeface="Arial" charset="0"/>
              <a:sym typeface="Cabin"/>
            </a:endParaRPr>
          </a:p>
        </p:txBody>
      </p:sp>
      <p:sp>
        <p:nvSpPr>
          <p:cNvPr id="431" name="Shape 431"/>
          <p:cNvSpPr txBox="1"/>
          <p:nvPr/>
        </p:nvSpPr>
        <p:spPr>
          <a:xfrm>
            <a:off x="1269973" y="6812300"/>
            <a:ext cx="3697483"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l-GR" sz="3500" u="none" strike="noStrike" cap="none" dirty="0">
                <a:solidFill>
                  <a:schemeClr val="lt1"/>
                </a:solidFill>
                <a:latin typeface="Arial" charset="0"/>
                <a:ea typeface="Arial" charset="0"/>
                <a:cs typeface="Arial" charset="0"/>
                <a:sym typeface="Cabin"/>
              </a:rPr>
              <a:t>Εκτόξευση</a:t>
            </a:r>
            <a:r>
              <a:rPr lang="en-US" sz="3500" u="none" strike="noStrike" cap="none" dirty="0">
                <a:solidFill>
                  <a:schemeClr val="lt1"/>
                </a:solidFill>
                <a:latin typeface="Arial" charset="0"/>
                <a:ea typeface="Arial" charset="0"/>
                <a:cs typeface="Arial" charset="0"/>
                <a:sym typeface="Cabin"/>
              </a:rPr>
              <a:t>!')</a:t>
            </a:r>
          </a:p>
        </p:txBody>
      </p:sp>
      <p:sp>
        <p:nvSpPr>
          <p:cNvPr id="424" name="Shape 424"/>
          <p:cNvSpPr txBox="1"/>
          <p:nvPr/>
        </p:nvSpPr>
        <p:spPr>
          <a:xfrm>
            <a:off x="5067799" y="449509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err="1">
                <a:solidFill>
                  <a:srgbClr val="00FF00"/>
                </a:solidFill>
                <a:latin typeface="Arial" charset="0"/>
                <a:ea typeface="Arial" charset="0"/>
                <a:cs typeface="Arial" charset="0"/>
                <a:sym typeface="Cabin"/>
              </a:rPr>
              <a:t>i</a:t>
            </a:r>
            <a:r>
              <a:rPr lang="en-US" sz="3500" u="none" strike="noStrike" cap="none" dirty="0">
                <a:solidFill>
                  <a:schemeClr val="bg1"/>
                </a:solidFill>
                <a:latin typeface="Arial" charset="0"/>
                <a:ea typeface="Arial" charset="0"/>
                <a:cs typeface="Arial" charset="0"/>
                <a:sym typeface="Cabin"/>
              </a:rPr>
              <a:t>)</a:t>
            </a:r>
          </a:p>
        </p:txBody>
      </p:sp>
      <p:sp>
        <p:nvSpPr>
          <p:cNvPr id="432" name="Shape 432"/>
          <p:cNvSpPr txBox="1"/>
          <p:nvPr/>
        </p:nvSpPr>
        <p:spPr>
          <a:xfrm>
            <a:off x="4087438" y="25705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Όχι</a:t>
            </a:r>
            <a:endParaRPr lang="en-US" sz="3600" u="none" strike="noStrike" cap="none" dirty="0">
              <a:solidFill>
                <a:schemeClr val="lt1"/>
              </a:solidFill>
              <a:latin typeface="Arial" charset="0"/>
              <a:ea typeface="Arial" charset="0"/>
              <a:cs typeface="Arial" charset="0"/>
              <a:sym typeface="Cabin"/>
            </a:endParaRPr>
          </a:p>
        </p:txBody>
      </p:sp>
      <p:sp>
        <p:nvSpPr>
          <p:cNvPr id="433" name="Shape 433"/>
          <p:cNvSpPr txBox="1"/>
          <p:nvPr/>
        </p:nvSpPr>
        <p:spPr>
          <a:xfrm>
            <a:off x="4967456" y="2815676"/>
            <a:ext cx="3114600" cy="1132157"/>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500" u="none" strike="noStrike" cap="none" dirty="0">
                <a:solidFill>
                  <a:srgbClr val="FF9900"/>
                </a:solidFill>
                <a:latin typeface="Arial" charset="0"/>
                <a:ea typeface="Arial" charset="0"/>
                <a:cs typeface="Arial" charset="0"/>
                <a:sym typeface="Cabin"/>
              </a:rPr>
              <a:t>Προχώρα στο επόμενο</a:t>
            </a:r>
            <a:r>
              <a:rPr lang="en-US" sz="3500" u="none" strike="noStrike" cap="none" dirty="0">
                <a:solidFill>
                  <a:srgbClr val="FF9900"/>
                </a:solidFill>
                <a:latin typeface="Arial" charset="0"/>
                <a:ea typeface="Arial" charset="0"/>
                <a:cs typeface="Arial" charset="0"/>
                <a:sym typeface="Cabin"/>
              </a:rPr>
              <a:t> </a:t>
            </a:r>
            <a:r>
              <a:rPr lang="en-US" sz="3500" u="none" strike="noStrike" cap="none" dirty="0" err="1">
                <a:solidFill>
                  <a:srgbClr val="00FF00"/>
                </a:solidFill>
                <a:latin typeface="Arial" charset="0"/>
                <a:ea typeface="Arial" charset="0"/>
                <a:cs typeface="Arial" charset="0"/>
                <a:sym typeface="Cabin"/>
              </a:rPr>
              <a:t>i</a:t>
            </a:r>
            <a:r>
              <a:rPr lang="en-US" sz="3500" u="none" strike="noStrike" cap="none" dirty="0">
                <a:solidFill>
                  <a:srgbClr val="FF9900"/>
                </a:solidFill>
                <a:latin typeface="Arial" charset="0"/>
                <a:ea typeface="Arial" charset="0"/>
                <a:cs typeface="Arial" charset="0"/>
                <a:sym typeface="Cabin"/>
              </a:rPr>
              <a:t> </a:t>
            </a:r>
          </a:p>
        </p:txBody>
      </p:sp>
      <p:sp>
        <p:nvSpPr>
          <p:cNvPr id="434" name="Shape 434"/>
          <p:cNvSpPr txBox="1"/>
          <p:nvPr/>
        </p:nvSpPr>
        <p:spPr>
          <a:xfrm>
            <a:off x="5435293" y="6536301"/>
            <a:ext cx="10418407" cy="199809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Οι καθορισμένοι βρόχοι (βρόχος </a:t>
            </a:r>
            <a:r>
              <a:rPr lang="en-US" sz="3200" u="none" strike="noStrike" cap="none" dirty="0">
                <a:solidFill>
                  <a:schemeClr val="lt1"/>
                </a:solidFill>
                <a:latin typeface="Arial" charset="0"/>
                <a:ea typeface="Arial" charset="0"/>
                <a:cs typeface="Arial" charset="0"/>
                <a:sym typeface="Cabin"/>
              </a:rPr>
              <a:t>for</a:t>
            </a:r>
            <a:r>
              <a:rPr lang="el-GR" sz="3200" u="none" strike="noStrike" cap="none" dirty="0">
                <a:solidFill>
                  <a:schemeClr val="lt1"/>
                </a:solidFill>
                <a:latin typeface="Arial" charset="0"/>
                <a:ea typeface="Arial" charset="0"/>
                <a:cs typeface="Arial" charset="0"/>
                <a:sym typeface="Cabin"/>
              </a:rPr>
              <a:t>) χρησιμοποιούν </a:t>
            </a:r>
            <a:r>
              <a:rPr lang="el-GR" sz="3200" dirty="0">
                <a:solidFill>
                  <a:srgbClr val="00FF00"/>
                </a:solidFill>
                <a:latin typeface="Arial" charset="0"/>
                <a:cs typeface="Arial" charset="0"/>
                <a:sym typeface="Cabin"/>
              </a:rPr>
              <a:t>μεταβλητές</a:t>
            </a:r>
            <a:r>
              <a:rPr lang="el-GR" sz="3200" u="none" strike="noStrike" cap="none" dirty="0">
                <a:solidFill>
                  <a:schemeClr val="lt1"/>
                </a:solidFill>
                <a:latin typeface="Arial" charset="0"/>
                <a:ea typeface="Arial" charset="0"/>
                <a:cs typeface="Arial" charset="0"/>
                <a:sym typeface="Cabin"/>
              </a:rPr>
              <a:t> </a:t>
            </a:r>
            <a:r>
              <a:rPr lang="el-GR" sz="3200" dirty="0">
                <a:solidFill>
                  <a:srgbClr val="00FF00"/>
                </a:solidFill>
                <a:latin typeface="Arial" charset="0"/>
                <a:cs typeface="Arial" charset="0"/>
                <a:sym typeface="Cabin"/>
              </a:rPr>
              <a:t>επανάληψης</a:t>
            </a:r>
            <a:r>
              <a:rPr lang="el-GR" sz="3200" u="none" strike="noStrike" cap="none" dirty="0">
                <a:solidFill>
                  <a:schemeClr val="lt1"/>
                </a:solidFill>
                <a:latin typeface="Arial" charset="0"/>
                <a:ea typeface="Arial" charset="0"/>
                <a:cs typeface="Arial" charset="0"/>
                <a:sym typeface="Cabin"/>
              </a:rPr>
              <a:t> που αλλάζουν κάθε φορά μέσω του βρόχου. Αυτές οι </a:t>
            </a:r>
            <a:r>
              <a:rPr lang="el-GR" sz="3200" dirty="0">
                <a:solidFill>
                  <a:srgbClr val="00FF00"/>
                </a:solidFill>
                <a:latin typeface="Arial" charset="0"/>
                <a:cs typeface="Arial" charset="0"/>
                <a:sym typeface="Cabin"/>
              </a:rPr>
              <a:t>μεταβλητές</a:t>
            </a:r>
            <a:r>
              <a:rPr lang="el-GR" sz="3200" u="none" strike="noStrike" cap="none" dirty="0">
                <a:solidFill>
                  <a:schemeClr val="lt1"/>
                </a:solidFill>
                <a:latin typeface="Arial" charset="0"/>
                <a:ea typeface="Arial" charset="0"/>
                <a:cs typeface="Arial" charset="0"/>
                <a:sym typeface="Cabin"/>
              </a:rPr>
              <a:t> </a:t>
            </a:r>
            <a:r>
              <a:rPr lang="el-GR" sz="3200" dirty="0">
                <a:solidFill>
                  <a:srgbClr val="00FF00"/>
                </a:solidFill>
                <a:latin typeface="Arial" charset="0"/>
                <a:cs typeface="Arial" charset="0"/>
                <a:sym typeface="Cabin"/>
              </a:rPr>
              <a:t>επανάληψης</a:t>
            </a:r>
            <a:r>
              <a:rPr lang="el-GR" sz="3200" u="none" strike="noStrike" cap="none" dirty="0">
                <a:solidFill>
                  <a:schemeClr val="lt1"/>
                </a:solidFill>
                <a:latin typeface="Arial" charset="0"/>
                <a:ea typeface="Arial" charset="0"/>
                <a:cs typeface="Arial" charset="0"/>
                <a:sym typeface="Cabin"/>
              </a:rPr>
              <a:t> παίρνουν τιμές από την ακολουθία ή το σύνολο που θα ορίσουμε</a:t>
            </a:r>
            <a:endParaRPr lang="en-US" sz="3200" u="none" strike="noStrike" cap="none" dirty="0">
              <a:solidFill>
                <a:schemeClr val="lt1"/>
              </a:solidFill>
              <a:latin typeface="Arial" charset="0"/>
              <a:ea typeface="Arial" charset="0"/>
              <a:cs typeface="Arial" charset="0"/>
              <a:sym typeface="Cabin"/>
            </a:endParaRPr>
          </a:p>
        </p:txBody>
      </p:sp>
      <p:cxnSp>
        <p:nvCxnSpPr>
          <p:cNvPr id="435" name="Shape 435"/>
          <p:cNvCxnSpPr/>
          <p:nvPr/>
        </p:nvCxnSpPr>
        <p:spPr>
          <a:xfrm>
            <a:off x="4559325" y="3392825"/>
            <a:ext cx="396900" cy="3299"/>
          </a:xfrm>
          <a:prstGeom prst="straightConnector1">
            <a:avLst/>
          </a:prstGeom>
          <a:noFill/>
          <a:ln w="76200" cap="rnd" cmpd="sng">
            <a:solidFill>
              <a:srgbClr val="00FFFF"/>
            </a:solidFill>
            <a:prstDash val="solid"/>
            <a:miter/>
            <a:headEnd type="none" w="med" len="med"/>
            <a:tailEnd type="stealth"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Ας δούμε το</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a:solidFill>
                  <a:srgbClr val="FFFF00"/>
                </a:solidFill>
                <a:latin typeface="Arial" charset="0"/>
                <a:ea typeface="Arial" charset="0"/>
                <a:cs typeface="Arial" charset="0"/>
                <a:sym typeface="Cabin"/>
              </a:rPr>
              <a:t>in...</a:t>
            </a:r>
          </a:p>
        </p:txBody>
      </p:sp>
      <p:sp>
        <p:nvSpPr>
          <p:cNvPr id="441" name="Shape 441"/>
          <p:cNvSpPr txBox="1">
            <a:spLocks noGrp="1"/>
          </p:cNvSpPr>
          <p:nvPr>
            <p:ph type="body" idx="1"/>
          </p:nvPr>
        </p:nvSpPr>
        <p:spPr>
          <a:xfrm>
            <a:off x="698500" y="2603500"/>
            <a:ext cx="7606828"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Η </a:t>
            </a:r>
            <a:r>
              <a:rPr lang="el-GR" sz="3400" dirty="0">
                <a:solidFill>
                  <a:srgbClr val="00FF00"/>
                </a:solidFill>
                <a:latin typeface="Arial" charset="0"/>
                <a:cs typeface="Arial" charset="0"/>
                <a:sym typeface="Cabin"/>
              </a:rPr>
              <a:t>μεταβλητή επανάληψης </a:t>
            </a:r>
            <a:r>
              <a:rPr lang="el-GR" sz="3400" u="none" strike="noStrike" cap="none" dirty="0">
                <a:solidFill>
                  <a:schemeClr val="lt1"/>
                </a:solidFill>
                <a:latin typeface="Arial" charset="0"/>
                <a:ea typeface="Arial" charset="0"/>
                <a:cs typeface="Arial" charset="0"/>
                <a:sym typeface="Cabin"/>
              </a:rPr>
              <a:t>"επαναλαμβάνεται" </a:t>
            </a:r>
            <a:r>
              <a:rPr lang="el-GR" sz="3400" dirty="0">
                <a:solidFill>
                  <a:schemeClr val="lt1"/>
                </a:solidFill>
                <a:latin typeface="Arial" charset="0"/>
                <a:ea typeface="Arial" charset="0"/>
                <a:cs typeface="Arial" charset="0"/>
                <a:sym typeface="Cabin"/>
              </a:rPr>
              <a:t>επί</a:t>
            </a:r>
            <a:r>
              <a:rPr lang="el-GR" sz="3400" u="none" strike="noStrike" cap="none" dirty="0">
                <a:solidFill>
                  <a:schemeClr val="lt1"/>
                </a:solidFill>
                <a:latin typeface="Arial" charset="0"/>
                <a:ea typeface="Arial" charset="0"/>
                <a:cs typeface="Arial" charset="0"/>
                <a:sym typeface="Cabin"/>
              </a:rPr>
              <a:t> της </a:t>
            </a:r>
            <a:r>
              <a:rPr lang="el-GR" sz="3400" dirty="0">
                <a:solidFill>
                  <a:srgbClr val="FF7F00"/>
                </a:solidFill>
                <a:latin typeface="Arial" charset="0"/>
                <a:cs typeface="Arial" charset="0"/>
                <a:sym typeface="Cabin"/>
              </a:rPr>
              <a:t>ακολουθίας</a:t>
            </a:r>
            <a:r>
              <a:rPr lang="el-GR" sz="3400" u="none" strike="noStrike" cap="none" dirty="0">
                <a:solidFill>
                  <a:schemeClr val="lt1"/>
                </a:solidFill>
                <a:latin typeface="Arial" charset="0"/>
                <a:ea typeface="Arial" charset="0"/>
                <a:cs typeface="Arial" charset="0"/>
                <a:sym typeface="Cabin"/>
              </a:rPr>
              <a:t> (ταξινομημένο σύνολο)</a:t>
            </a:r>
            <a:endParaRPr lang="en-US" sz="3400" u="none" strike="noStrike" cap="none" dirty="0">
              <a:solidFill>
                <a:schemeClr val="lt1"/>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Το </a:t>
            </a:r>
            <a:r>
              <a:rPr lang="el-GR" sz="3400" dirty="0">
                <a:solidFill>
                  <a:srgbClr val="FF00FF"/>
                </a:solidFill>
                <a:latin typeface="Arial" charset="0"/>
                <a:cs typeface="Arial" charset="0"/>
                <a:sym typeface="Cabin"/>
              </a:rPr>
              <a:t>μπλοκ (σώμα) </a:t>
            </a:r>
            <a:r>
              <a:rPr lang="el-GR" sz="3400" u="none" strike="noStrike" cap="none" dirty="0">
                <a:solidFill>
                  <a:schemeClr val="lt1"/>
                </a:solidFill>
                <a:latin typeface="Arial" charset="0"/>
                <a:ea typeface="Arial" charset="0"/>
                <a:cs typeface="Arial" charset="0"/>
                <a:sym typeface="Cabin"/>
              </a:rPr>
              <a:t>του κώδικα εκτελείται μία φορά για κάθε τιμή </a:t>
            </a:r>
            <a:r>
              <a:rPr lang="en-US" sz="3400" u="none" strike="noStrike" cap="none" dirty="0">
                <a:solidFill>
                  <a:srgbClr val="FFFF00"/>
                </a:solidFill>
                <a:latin typeface="Arial" charset="0"/>
                <a:ea typeface="Arial" charset="0"/>
                <a:cs typeface="Arial" charset="0"/>
                <a:sym typeface="Cabin"/>
              </a:rPr>
              <a:t>in</a:t>
            </a:r>
            <a:r>
              <a:rPr lang="el-GR" sz="3400" u="none" strike="noStrike" cap="none" dirty="0">
                <a:solidFill>
                  <a:srgbClr val="FFFF00"/>
                </a:solidFill>
                <a:latin typeface="Arial" charset="0"/>
                <a:ea typeface="Arial" charset="0"/>
                <a:cs typeface="Arial" charset="0"/>
                <a:sym typeface="Cabin"/>
              </a:rPr>
              <a:t> (μέσα)</a:t>
            </a:r>
            <a:r>
              <a:rPr lang="en-US" sz="3400" u="none" strike="noStrike" cap="none" dirty="0">
                <a:solidFill>
                  <a:srgbClr val="FFFF00"/>
                </a:solidFill>
                <a:latin typeface="Arial" charset="0"/>
                <a:ea typeface="Arial" charset="0"/>
                <a:cs typeface="Arial" charset="0"/>
                <a:sym typeface="Cabin"/>
              </a:rPr>
              <a:t> </a:t>
            </a:r>
            <a:r>
              <a:rPr lang="el-GR" sz="3400" u="none" strike="noStrike" cap="none" dirty="0">
                <a:latin typeface="Arial" charset="0"/>
                <a:ea typeface="Arial" charset="0"/>
                <a:cs typeface="Arial" charset="0"/>
                <a:sym typeface="Cabin"/>
              </a:rPr>
              <a:t>σ</a:t>
            </a:r>
            <a:r>
              <a:rPr lang="el-GR" sz="3400" u="none" strike="noStrike" cap="none" dirty="0">
                <a:solidFill>
                  <a:schemeClr val="lt1"/>
                </a:solidFill>
                <a:latin typeface="Arial" charset="0"/>
                <a:ea typeface="Arial" charset="0"/>
                <a:cs typeface="Arial" charset="0"/>
                <a:sym typeface="Cabin"/>
              </a:rPr>
              <a:t>την </a:t>
            </a:r>
            <a:r>
              <a:rPr lang="el-GR" sz="3400" dirty="0">
                <a:solidFill>
                  <a:srgbClr val="FF7F00"/>
                </a:solidFill>
                <a:latin typeface="Arial" charset="0"/>
                <a:cs typeface="Arial" charset="0"/>
                <a:sym typeface="Cabin"/>
              </a:rPr>
              <a:t>ακολουθία</a:t>
            </a:r>
            <a:endParaRPr lang="en-US" sz="3400" u="none" strike="noStrike" cap="none" dirty="0">
              <a:solidFill>
                <a:srgbClr val="FF7F00"/>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Η </a:t>
            </a:r>
            <a:r>
              <a:rPr lang="el-GR" sz="3400" dirty="0">
                <a:solidFill>
                  <a:srgbClr val="00FF00"/>
                </a:solidFill>
                <a:latin typeface="Arial" charset="0"/>
                <a:cs typeface="Arial" charset="0"/>
                <a:sym typeface="Cabin"/>
              </a:rPr>
              <a:t>μεταβλητή επανάληψης </a:t>
            </a:r>
            <a:r>
              <a:rPr lang="el-GR" sz="3400" u="none" strike="noStrike" cap="none" dirty="0">
                <a:solidFill>
                  <a:schemeClr val="lt1"/>
                </a:solidFill>
                <a:latin typeface="Arial" charset="0"/>
                <a:ea typeface="Arial" charset="0"/>
                <a:cs typeface="Arial" charset="0"/>
                <a:sym typeface="Cabin"/>
              </a:rPr>
              <a:t>διατρέχει όλες τις τιμές </a:t>
            </a:r>
            <a:r>
              <a:rPr lang="en-US" sz="3400" u="none" strike="noStrike" cap="none" dirty="0">
                <a:solidFill>
                  <a:srgbClr val="FFFF00"/>
                </a:solidFill>
                <a:latin typeface="Arial" charset="0"/>
                <a:ea typeface="Arial" charset="0"/>
                <a:cs typeface="Arial" charset="0"/>
                <a:sym typeface="Cabin"/>
              </a:rPr>
              <a:t>in</a:t>
            </a:r>
            <a:r>
              <a:rPr lang="el-GR" sz="3400" u="none" strike="noStrike" cap="none" dirty="0">
                <a:solidFill>
                  <a:srgbClr val="FFFF00"/>
                </a:solidFill>
                <a:latin typeface="Arial" charset="0"/>
                <a:ea typeface="Arial" charset="0"/>
                <a:cs typeface="Arial" charset="0"/>
                <a:sym typeface="Cabin"/>
              </a:rPr>
              <a:t> (μέσα)</a:t>
            </a:r>
            <a:r>
              <a:rPr lang="en-US" sz="3400" u="none" strike="noStrike" cap="none" dirty="0">
                <a:solidFill>
                  <a:srgbClr val="FFFF00"/>
                </a:solidFill>
                <a:latin typeface="Arial" charset="0"/>
                <a:ea typeface="Arial" charset="0"/>
                <a:cs typeface="Arial" charset="0"/>
                <a:sym typeface="Cabin"/>
              </a:rPr>
              <a:t> </a:t>
            </a:r>
            <a:r>
              <a:rPr lang="el-GR" sz="3400" u="none" strike="noStrike" cap="none" dirty="0">
                <a:latin typeface="Arial" charset="0"/>
                <a:ea typeface="Arial" charset="0"/>
                <a:cs typeface="Arial" charset="0"/>
                <a:sym typeface="Cabin"/>
              </a:rPr>
              <a:t>σ</a:t>
            </a:r>
            <a:r>
              <a:rPr lang="el-GR" sz="3400" u="none" strike="noStrike" cap="none" dirty="0">
                <a:solidFill>
                  <a:schemeClr val="lt1"/>
                </a:solidFill>
                <a:latin typeface="Arial" charset="0"/>
                <a:ea typeface="Arial" charset="0"/>
                <a:cs typeface="Arial" charset="0"/>
                <a:sym typeface="Cabin"/>
              </a:rPr>
              <a:t>την </a:t>
            </a:r>
            <a:r>
              <a:rPr lang="el-GR" sz="3400" dirty="0">
                <a:solidFill>
                  <a:srgbClr val="FF7F00"/>
                </a:solidFill>
                <a:latin typeface="Arial" charset="0"/>
                <a:cs typeface="Arial" charset="0"/>
                <a:sym typeface="Cabin"/>
              </a:rPr>
              <a:t>ακολουθία</a:t>
            </a:r>
            <a:endParaRPr lang="en-US" sz="3400" u="none" strike="noStrike" cap="none" dirty="0">
              <a:solidFill>
                <a:srgbClr val="FF7F00"/>
              </a:solidFill>
              <a:latin typeface="Arial" charset="0"/>
              <a:ea typeface="Arial" charset="0"/>
              <a:cs typeface="Arial" charset="0"/>
              <a:sym typeface="Cabin"/>
            </a:endParaRPr>
          </a:p>
        </p:txBody>
      </p:sp>
      <p:sp>
        <p:nvSpPr>
          <p:cNvPr id="442" name="Shape 442"/>
          <p:cNvSpPr txBox="1"/>
          <p:nvPr/>
        </p:nvSpPr>
        <p:spPr>
          <a:xfrm>
            <a:off x="9055105" y="5280013"/>
            <a:ext cx="6364200" cy="1332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[5, 4, 3, 2, 1]</a:t>
            </a:r>
            <a:r>
              <a:rPr lang="en-US" sz="3000" i="0" u="none" strike="noStrike" cap="none" dirty="0">
                <a:solidFill>
                  <a:srgbClr val="00F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 print(</a:t>
            </a:r>
            <a:r>
              <a:rPr lang="en-US" sz="3000" i="0" u="none" strike="noStrike" cap="none" dirty="0" err="1">
                <a:solidFill>
                  <a:srgbClr val="FF00FF"/>
                </a:solidFill>
                <a:latin typeface="Courier"/>
                <a:ea typeface="Courier"/>
                <a:cs typeface="Courier"/>
                <a:sym typeface="Courier New"/>
              </a:rPr>
              <a:t>i</a:t>
            </a:r>
            <a:r>
              <a:rPr lang="en-US" sz="3000" i="0" u="none" strike="noStrike" cap="none" dirty="0">
                <a:solidFill>
                  <a:srgbClr val="FF00FF"/>
                </a:solidFill>
                <a:latin typeface="Courier"/>
                <a:ea typeface="Courier"/>
                <a:cs typeface="Courier"/>
                <a:sym typeface="Courier New"/>
              </a:rPr>
              <a:t>)</a:t>
            </a:r>
          </a:p>
        </p:txBody>
      </p:sp>
      <p:sp>
        <p:nvSpPr>
          <p:cNvPr id="443" name="Shape 443"/>
          <p:cNvSpPr txBox="1"/>
          <p:nvPr/>
        </p:nvSpPr>
        <p:spPr>
          <a:xfrm>
            <a:off x="8243415" y="3460535"/>
            <a:ext cx="3449638" cy="103971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Μεταβλητή επανάληψης</a:t>
            </a:r>
            <a:endParaRPr lang="en-US" sz="3600" u="none" strike="noStrike" cap="none" dirty="0">
              <a:solidFill>
                <a:srgbClr val="00FF00"/>
              </a:solidFill>
              <a:latin typeface="Arial" charset="0"/>
              <a:ea typeface="Arial" charset="0"/>
              <a:cs typeface="Arial" charset="0"/>
              <a:sym typeface="Cabin"/>
            </a:endParaRPr>
          </a:p>
        </p:txBody>
      </p:sp>
      <p:sp>
        <p:nvSpPr>
          <p:cNvPr id="444" name="Shape 444"/>
          <p:cNvSpPr txBox="1"/>
          <p:nvPr/>
        </p:nvSpPr>
        <p:spPr>
          <a:xfrm>
            <a:off x="11985630" y="3114676"/>
            <a:ext cx="3772530" cy="1039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Ακολουθία πέντε στοιχείων</a:t>
            </a:r>
            <a:endParaRPr lang="en-US" sz="3600" u="none" strike="noStrike" cap="none" dirty="0">
              <a:solidFill>
                <a:srgbClr val="FF7F00"/>
              </a:solidFill>
              <a:latin typeface="Arial" charset="0"/>
              <a:ea typeface="Arial" charset="0"/>
              <a:cs typeface="Arial" charset="0"/>
              <a:sym typeface="Cabin"/>
            </a:endParaRPr>
          </a:p>
        </p:txBody>
      </p:sp>
      <p:cxnSp>
        <p:nvCxnSpPr>
          <p:cNvPr id="445" name="Shape 445"/>
          <p:cNvCxnSpPr/>
          <p:nvPr/>
        </p:nvCxnSpPr>
        <p:spPr>
          <a:xfrm rot="10800000">
            <a:off x="9979030" y="4530724"/>
            <a:ext cx="34924" cy="677861"/>
          </a:xfrm>
          <a:prstGeom prst="straightConnector1">
            <a:avLst/>
          </a:prstGeom>
          <a:noFill/>
          <a:ln w="63500" cap="rnd" cmpd="sng">
            <a:solidFill>
              <a:srgbClr val="00FF00"/>
            </a:solidFill>
            <a:prstDash val="solid"/>
            <a:miter/>
            <a:headEnd type="stealth" w="med" len="med"/>
            <a:tailEnd type="none" w="med" len="med"/>
          </a:ln>
        </p:spPr>
      </p:cxnSp>
      <p:cxnSp>
        <p:nvCxnSpPr>
          <p:cNvPr id="446" name="Shape 446"/>
          <p:cNvCxnSpPr/>
          <p:nvPr/>
        </p:nvCxnSpPr>
        <p:spPr>
          <a:xfrm rot="10800000" flipH="1">
            <a:off x="12987800" y="4341217"/>
            <a:ext cx="794999" cy="1078200"/>
          </a:xfrm>
          <a:prstGeom prst="straightConnector1">
            <a:avLst/>
          </a:prstGeom>
          <a:noFill/>
          <a:ln w="63500" cap="rnd" cmpd="sng">
            <a:solidFill>
              <a:srgbClr val="FF7F00"/>
            </a:solidFill>
            <a:prstDash val="solid"/>
            <a:miter/>
            <a:headEnd type="stealth"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cxnSp>
        <p:nvCxnSpPr>
          <p:cNvPr id="451" name="Shape 451"/>
          <p:cNvCxnSpPr/>
          <p:nvPr/>
        </p:nvCxnSpPr>
        <p:spPr>
          <a:xfrm rot="10800000">
            <a:off x="3143137" y="1192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452" name="Shape 452"/>
          <p:cNvSpPr/>
          <p:nvPr/>
        </p:nvSpPr>
        <p:spPr>
          <a:xfrm>
            <a:off x="1727200" y="17526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400" u="none" strike="noStrike" cap="none" dirty="0">
                <a:solidFill>
                  <a:srgbClr val="FF9900"/>
                </a:solidFill>
                <a:latin typeface="Arial" charset="0"/>
                <a:ea typeface="Arial" charset="0"/>
                <a:cs typeface="Arial" charset="0"/>
                <a:sym typeface="Cabin"/>
              </a:rPr>
              <a:t>Τέλος;</a:t>
            </a:r>
            <a:endParaRPr lang="en-US" sz="3400" u="none" strike="noStrike" cap="none" dirty="0">
              <a:solidFill>
                <a:srgbClr val="FF9900"/>
              </a:solidFill>
              <a:latin typeface="Arial" charset="0"/>
              <a:ea typeface="Arial" charset="0"/>
              <a:cs typeface="Arial" charset="0"/>
              <a:sym typeface="Cabin"/>
            </a:endParaRPr>
          </a:p>
        </p:txBody>
      </p:sp>
      <p:cxnSp>
        <p:nvCxnSpPr>
          <p:cNvPr id="453" name="Shape 453"/>
          <p:cNvCxnSpPr/>
          <p:nvPr/>
        </p:nvCxnSpPr>
        <p:spPr>
          <a:xfrm rot="10800000">
            <a:off x="3162312" y="3022699"/>
            <a:ext cx="11100" cy="1498500"/>
          </a:xfrm>
          <a:prstGeom prst="straightConnector1">
            <a:avLst/>
          </a:prstGeom>
          <a:noFill/>
          <a:ln w="76200" cap="rnd" cmpd="sng">
            <a:solidFill>
              <a:srgbClr val="00FFFF"/>
            </a:solidFill>
            <a:prstDash val="solid"/>
            <a:miter/>
            <a:headEnd type="none" w="med" len="med"/>
            <a:tailEnd type="stealth" w="med" len="med"/>
          </a:ln>
        </p:spPr>
      </p:cxnSp>
      <p:cxnSp>
        <p:nvCxnSpPr>
          <p:cNvPr id="454" name="Shape 454"/>
          <p:cNvCxnSpPr>
            <a:cxnSpLocks/>
            <a:stCxn id="457" idx="0"/>
            <a:endCxn id="455" idx="2"/>
          </p:cNvCxnSpPr>
          <p:nvPr/>
        </p:nvCxnSpPr>
        <p:spPr>
          <a:xfrm flipH="1" flipV="1">
            <a:off x="6515150" y="2961258"/>
            <a:ext cx="7620" cy="340742"/>
          </a:xfrm>
          <a:prstGeom prst="straightConnector1">
            <a:avLst/>
          </a:prstGeom>
          <a:noFill/>
          <a:ln w="76200" cap="rnd" cmpd="sng">
            <a:solidFill>
              <a:srgbClr val="00FFFF"/>
            </a:solidFill>
            <a:prstDash val="solid"/>
            <a:miter/>
            <a:headEnd type="stealth" w="med" len="med"/>
            <a:tailEnd type="none" w="med" len="med"/>
          </a:ln>
        </p:spPr>
      </p:cxnSp>
      <p:cxnSp>
        <p:nvCxnSpPr>
          <p:cNvPr id="456" name="Shape 456"/>
          <p:cNvCxnSpPr>
            <a:cxnSpLocks/>
            <a:stCxn id="457" idx="2"/>
          </p:cNvCxnSpPr>
          <p:nvPr/>
        </p:nvCxnSpPr>
        <p:spPr>
          <a:xfrm flipH="1">
            <a:off x="6506362" y="4051399"/>
            <a:ext cx="16408" cy="450713"/>
          </a:xfrm>
          <a:prstGeom prst="straightConnector1">
            <a:avLst/>
          </a:prstGeom>
          <a:noFill/>
          <a:ln w="76200" cap="rnd" cmpd="sng">
            <a:solidFill>
              <a:srgbClr val="00FFFF"/>
            </a:solidFill>
            <a:prstDash val="solid"/>
            <a:miter/>
            <a:headEnd type="none" w="med" len="med"/>
            <a:tailEnd type="none" w="med" len="med"/>
          </a:ln>
        </p:spPr>
      </p:cxnSp>
      <p:cxnSp>
        <p:nvCxnSpPr>
          <p:cNvPr id="458" name="Shape 458"/>
          <p:cNvCxnSpPr/>
          <p:nvPr/>
        </p:nvCxnSpPr>
        <p:spPr>
          <a:xfrm rot="10800000" flipH="1">
            <a:off x="3170237" y="4502112"/>
            <a:ext cx="3328200" cy="4799"/>
          </a:xfrm>
          <a:prstGeom prst="straightConnector1">
            <a:avLst/>
          </a:prstGeom>
          <a:noFill/>
          <a:ln w="76200" cap="rnd" cmpd="sng">
            <a:solidFill>
              <a:srgbClr val="00FFFF"/>
            </a:solidFill>
            <a:prstDash val="solid"/>
            <a:miter/>
            <a:headEnd type="none" w="med" len="med"/>
            <a:tailEnd type="none" w="med" len="med"/>
          </a:ln>
        </p:spPr>
      </p:cxnSp>
      <p:cxnSp>
        <p:nvCxnSpPr>
          <p:cNvPr id="459" name="Shape 459"/>
          <p:cNvCxnSpPr/>
          <p:nvPr/>
        </p:nvCxnSpPr>
        <p:spPr>
          <a:xfrm flipH="1">
            <a:off x="1371574" y="2397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460" name="Shape 460"/>
          <p:cNvCxnSpPr/>
          <p:nvPr/>
        </p:nvCxnSpPr>
        <p:spPr>
          <a:xfrm rot="10800000" flipH="1">
            <a:off x="3157537" y="52388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461" name="Shape 461"/>
          <p:cNvCxnSpPr/>
          <p:nvPr/>
        </p:nvCxnSpPr>
        <p:spPr>
          <a:xfrm rot="10800000">
            <a:off x="1401636" y="245101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462" name="Shape 462"/>
          <p:cNvCxnSpPr/>
          <p:nvPr/>
        </p:nvCxnSpPr>
        <p:spPr>
          <a:xfrm>
            <a:off x="1401761" y="5225236"/>
            <a:ext cx="1752600" cy="0"/>
          </a:xfrm>
          <a:prstGeom prst="straightConnector1">
            <a:avLst/>
          </a:prstGeom>
          <a:noFill/>
          <a:ln w="76200" cap="rnd" cmpd="sng">
            <a:solidFill>
              <a:srgbClr val="00FFFF"/>
            </a:solidFill>
            <a:prstDash val="solid"/>
            <a:miter/>
            <a:headEnd type="none" w="med" len="med"/>
            <a:tailEnd type="none" w="med" len="med"/>
          </a:ln>
        </p:spPr>
      </p:cxnSp>
      <p:sp>
        <p:nvSpPr>
          <p:cNvPr id="463" name="Shape 463"/>
          <p:cNvSpPr txBox="1"/>
          <p:nvPr/>
        </p:nvSpPr>
        <p:spPr>
          <a:xfrm>
            <a:off x="846137" y="1638300"/>
            <a:ext cx="8810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Ναι</a:t>
            </a:r>
            <a:endParaRPr lang="en-US" sz="3600" u="none" strike="noStrike" cap="none" dirty="0">
              <a:solidFill>
                <a:schemeClr val="lt1"/>
              </a:solidFill>
              <a:latin typeface="Arial" charset="0"/>
              <a:ea typeface="Arial" charset="0"/>
              <a:cs typeface="Arial" charset="0"/>
              <a:sym typeface="Cabin"/>
            </a:endParaRPr>
          </a:p>
        </p:txBody>
      </p:sp>
      <p:sp>
        <p:nvSpPr>
          <p:cNvPr id="457" name="Shape 457"/>
          <p:cNvSpPr txBox="1"/>
          <p:nvPr/>
        </p:nvSpPr>
        <p:spPr>
          <a:xfrm>
            <a:off x="5062220" y="33020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err="1">
                <a:solidFill>
                  <a:srgbClr val="00FF00"/>
                </a:solidFill>
                <a:latin typeface="Arial" charset="0"/>
                <a:ea typeface="Arial" charset="0"/>
                <a:cs typeface="Arial" charset="0"/>
                <a:sym typeface="Cabin"/>
              </a:rPr>
              <a:t>i</a:t>
            </a:r>
            <a:r>
              <a:rPr lang="en-US" sz="3500" u="none" strike="noStrike" cap="none" dirty="0">
                <a:solidFill>
                  <a:schemeClr val="bg1"/>
                </a:solidFill>
                <a:latin typeface="Arial" charset="0"/>
                <a:ea typeface="Arial" charset="0"/>
                <a:cs typeface="Arial" charset="0"/>
                <a:sym typeface="Cabin"/>
              </a:rPr>
              <a:t>)</a:t>
            </a:r>
          </a:p>
        </p:txBody>
      </p:sp>
      <p:sp>
        <p:nvSpPr>
          <p:cNvPr id="464" name="Shape 464"/>
          <p:cNvSpPr txBox="1"/>
          <p:nvPr/>
        </p:nvSpPr>
        <p:spPr>
          <a:xfrm>
            <a:off x="4145190" y="14733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Όχι</a:t>
            </a:r>
            <a:endParaRPr lang="en-US" sz="3600" u="none" strike="noStrike" cap="none" dirty="0">
              <a:solidFill>
                <a:schemeClr val="lt1"/>
              </a:solidFill>
              <a:latin typeface="Arial" charset="0"/>
              <a:ea typeface="Arial" charset="0"/>
              <a:cs typeface="Arial" charset="0"/>
              <a:sym typeface="Cabin"/>
            </a:endParaRPr>
          </a:p>
        </p:txBody>
      </p:sp>
      <p:sp>
        <p:nvSpPr>
          <p:cNvPr id="455" name="Shape 455"/>
          <p:cNvSpPr txBox="1"/>
          <p:nvPr/>
        </p:nvSpPr>
        <p:spPr>
          <a:xfrm>
            <a:off x="5016500" y="1856358"/>
            <a:ext cx="2997300" cy="1104900"/>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500" u="none" strike="noStrike" cap="none" dirty="0">
                <a:solidFill>
                  <a:srgbClr val="FF9900"/>
                </a:solidFill>
                <a:latin typeface="Arial" charset="0"/>
                <a:ea typeface="Arial" charset="0"/>
                <a:cs typeface="Arial" charset="0"/>
                <a:sym typeface="Cabin"/>
              </a:rPr>
              <a:t>Προχώρα στο επόμενο</a:t>
            </a:r>
            <a:r>
              <a:rPr lang="en-US" sz="3500" u="none" strike="noStrike" cap="none" dirty="0">
                <a:solidFill>
                  <a:srgbClr val="FF9900"/>
                </a:solidFill>
                <a:latin typeface="Arial" charset="0"/>
                <a:ea typeface="Arial" charset="0"/>
                <a:cs typeface="Arial" charset="0"/>
                <a:sym typeface="Cabin"/>
              </a:rPr>
              <a:t> </a:t>
            </a:r>
            <a:r>
              <a:rPr lang="en-US" sz="3500" u="none" strike="noStrike" cap="none" dirty="0" err="1">
                <a:solidFill>
                  <a:srgbClr val="00FF00"/>
                </a:solidFill>
                <a:latin typeface="Arial" charset="0"/>
                <a:ea typeface="Arial" charset="0"/>
                <a:cs typeface="Arial" charset="0"/>
                <a:sym typeface="Cabin"/>
              </a:rPr>
              <a:t>i</a:t>
            </a:r>
            <a:r>
              <a:rPr lang="en-US" sz="3500" u="none" strike="noStrike" cap="none" dirty="0">
                <a:solidFill>
                  <a:srgbClr val="FF9900"/>
                </a:solidFill>
                <a:latin typeface="Arial" charset="0"/>
                <a:ea typeface="Arial" charset="0"/>
                <a:cs typeface="Arial" charset="0"/>
                <a:sym typeface="Cabin"/>
              </a:rPr>
              <a:t> </a:t>
            </a:r>
          </a:p>
        </p:txBody>
      </p:sp>
      <p:sp>
        <p:nvSpPr>
          <p:cNvPr id="465" name="Shape 465"/>
          <p:cNvSpPr txBox="1"/>
          <p:nvPr/>
        </p:nvSpPr>
        <p:spPr>
          <a:xfrm>
            <a:off x="8356600" y="1332090"/>
            <a:ext cx="7162799" cy="6479820"/>
          </a:xfrm>
          <a:prstGeom prst="rect">
            <a:avLst/>
          </a:prstGeom>
          <a:noFill/>
          <a:ln>
            <a:noFill/>
          </a:ln>
        </p:spPr>
        <p:txBody>
          <a:bodyPr lIns="38100" tIns="38100" rIns="38100" bIns="38100" anchor="ctr" anchorCtr="0">
            <a:noAutofit/>
          </a:bodyPr>
          <a:lstStyle/>
          <a:p>
            <a:pPr marL="495300" indent="-332994">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Η </a:t>
            </a:r>
            <a:r>
              <a:rPr lang="el-GR" sz="3600" dirty="0">
                <a:solidFill>
                  <a:srgbClr val="00FF00"/>
                </a:solidFill>
                <a:latin typeface="Arial" charset="0"/>
                <a:cs typeface="Arial" charset="0"/>
                <a:sym typeface="Cabin"/>
              </a:rPr>
              <a:t>μεταβλητή επανάληψης </a:t>
            </a:r>
            <a:r>
              <a:rPr lang="el-GR" sz="3600" u="none" strike="noStrike" cap="none" dirty="0">
                <a:solidFill>
                  <a:schemeClr val="lt1"/>
                </a:solidFill>
                <a:latin typeface="Arial" charset="0"/>
                <a:ea typeface="Arial" charset="0"/>
                <a:cs typeface="Arial" charset="0"/>
                <a:sym typeface="Cabin"/>
              </a:rPr>
              <a:t>"επαναλαμβάνεται" </a:t>
            </a:r>
            <a:r>
              <a:rPr lang="el-GR" sz="3600" dirty="0">
                <a:solidFill>
                  <a:schemeClr val="lt1"/>
                </a:solidFill>
                <a:latin typeface="Arial" charset="0"/>
                <a:ea typeface="Arial" charset="0"/>
                <a:cs typeface="Arial" charset="0"/>
                <a:sym typeface="Cabin"/>
              </a:rPr>
              <a:t>επί</a:t>
            </a:r>
            <a:r>
              <a:rPr lang="el-GR" sz="3600" u="none" strike="noStrike" cap="none" dirty="0">
                <a:solidFill>
                  <a:schemeClr val="lt1"/>
                </a:solidFill>
                <a:latin typeface="Arial" charset="0"/>
                <a:ea typeface="Arial" charset="0"/>
                <a:cs typeface="Arial" charset="0"/>
                <a:sym typeface="Cabin"/>
              </a:rPr>
              <a:t> της </a:t>
            </a:r>
            <a:r>
              <a:rPr lang="el-GR" sz="3600" dirty="0">
                <a:solidFill>
                  <a:srgbClr val="FF7F00"/>
                </a:solidFill>
                <a:latin typeface="Arial" charset="0"/>
                <a:cs typeface="Arial" charset="0"/>
                <a:sym typeface="Cabin"/>
              </a:rPr>
              <a:t>ακολουθίας</a:t>
            </a:r>
            <a:r>
              <a:rPr lang="el-GR" sz="3600" u="none" strike="noStrike" cap="none" dirty="0">
                <a:solidFill>
                  <a:schemeClr val="lt1"/>
                </a:solidFill>
                <a:latin typeface="Arial" charset="0"/>
                <a:ea typeface="Arial" charset="0"/>
                <a:cs typeface="Arial" charset="0"/>
                <a:sym typeface="Cabin"/>
              </a:rPr>
              <a:t> (ταξινομημένο σύνολο)</a:t>
            </a:r>
            <a:endParaRPr lang="en-US" sz="3600" u="none" strike="noStrike" cap="none" dirty="0">
              <a:solidFill>
                <a:schemeClr val="lt1"/>
              </a:solidFill>
              <a:latin typeface="Arial" charset="0"/>
              <a:ea typeface="Arial" charset="0"/>
              <a:cs typeface="Arial" charset="0"/>
              <a:sym typeface="Cabin"/>
            </a:endParaRPr>
          </a:p>
          <a:p>
            <a:pPr marL="495300" marR="0" lvl="0" indent="-3329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Το </a:t>
            </a:r>
            <a:r>
              <a:rPr lang="el-GR" sz="3600" dirty="0">
                <a:solidFill>
                  <a:srgbClr val="FF00FF"/>
                </a:solidFill>
                <a:latin typeface="Arial" charset="0"/>
                <a:cs typeface="Arial" charset="0"/>
                <a:sym typeface="Cabin"/>
              </a:rPr>
              <a:t>μπλοκ (σώμα) </a:t>
            </a:r>
            <a:r>
              <a:rPr lang="el-GR" sz="3600" u="none" strike="noStrike" cap="none" dirty="0">
                <a:solidFill>
                  <a:schemeClr val="lt1"/>
                </a:solidFill>
                <a:latin typeface="Arial" charset="0"/>
                <a:ea typeface="Arial" charset="0"/>
                <a:cs typeface="Arial" charset="0"/>
                <a:sym typeface="Cabin"/>
              </a:rPr>
              <a:t>του κώδικα εκτελείται μία φορά για κάθε τιμή </a:t>
            </a:r>
            <a:r>
              <a:rPr lang="en-US" sz="3600" u="none" strike="noStrike" cap="none" dirty="0">
                <a:solidFill>
                  <a:srgbClr val="FFFF00"/>
                </a:solidFill>
                <a:latin typeface="Arial" charset="0"/>
                <a:ea typeface="Arial" charset="0"/>
                <a:cs typeface="Arial" charset="0"/>
                <a:sym typeface="Cabin"/>
              </a:rPr>
              <a:t>in</a:t>
            </a:r>
            <a:r>
              <a:rPr lang="el-GR" sz="3600" u="none" strike="noStrike" cap="none" dirty="0">
                <a:solidFill>
                  <a:srgbClr val="FFFF00"/>
                </a:solidFill>
                <a:latin typeface="Arial" charset="0"/>
                <a:ea typeface="Arial" charset="0"/>
                <a:cs typeface="Arial" charset="0"/>
                <a:sym typeface="Cabin"/>
              </a:rPr>
              <a:t> (μέσα)</a:t>
            </a:r>
            <a:r>
              <a:rPr lang="en-US" sz="3600" u="none" strike="noStrike" cap="none" dirty="0">
                <a:solidFill>
                  <a:srgbClr val="FFFF00"/>
                </a:solidFill>
                <a:latin typeface="Arial" charset="0"/>
                <a:ea typeface="Arial" charset="0"/>
                <a:cs typeface="Arial" charset="0"/>
                <a:sym typeface="Cabin"/>
              </a:rPr>
              <a:t> </a:t>
            </a:r>
            <a:r>
              <a:rPr lang="el-GR" sz="3600" u="none" strike="noStrike" cap="none" dirty="0">
                <a:solidFill>
                  <a:schemeClr val="bg1"/>
                </a:solidFill>
                <a:latin typeface="Arial" charset="0"/>
                <a:ea typeface="Arial" charset="0"/>
                <a:cs typeface="Arial" charset="0"/>
                <a:sym typeface="Cabin"/>
              </a:rPr>
              <a:t>σ</a:t>
            </a:r>
            <a:r>
              <a:rPr lang="el-GR" sz="3600" u="none" strike="noStrike" cap="none" dirty="0">
                <a:solidFill>
                  <a:schemeClr val="lt1"/>
                </a:solidFill>
                <a:latin typeface="Arial" charset="0"/>
                <a:ea typeface="Arial" charset="0"/>
                <a:cs typeface="Arial" charset="0"/>
                <a:sym typeface="Cabin"/>
              </a:rPr>
              <a:t>την </a:t>
            </a:r>
            <a:r>
              <a:rPr lang="el-GR" sz="3600" dirty="0">
                <a:solidFill>
                  <a:srgbClr val="FF7F00"/>
                </a:solidFill>
                <a:latin typeface="Arial" charset="0"/>
                <a:cs typeface="Arial" charset="0"/>
                <a:sym typeface="Cabin"/>
              </a:rPr>
              <a:t>ακολουθία</a:t>
            </a:r>
            <a:endParaRPr lang="en-US" sz="3600" u="none" strike="noStrike" cap="none" dirty="0">
              <a:solidFill>
                <a:srgbClr val="FF7F00"/>
              </a:solidFill>
              <a:latin typeface="Arial" charset="0"/>
              <a:ea typeface="Arial" charset="0"/>
              <a:cs typeface="Arial" charset="0"/>
              <a:sym typeface="Cabin"/>
            </a:endParaRPr>
          </a:p>
          <a:p>
            <a:pPr marL="495300" marR="0" lvl="0" indent="-3329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Η </a:t>
            </a:r>
            <a:r>
              <a:rPr lang="el-GR" sz="3600" dirty="0">
                <a:solidFill>
                  <a:srgbClr val="00FF00"/>
                </a:solidFill>
                <a:latin typeface="Arial" charset="0"/>
                <a:cs typeface="Arial" charset="0"/>
                <a:sym typeface="Cabin"/>
              </a:rPr>
              <a:t>μεταβλητή επανάληψης </a:t>
            </a:r>
            <a:r>
              <a:rPr lang="el-GR" sz="3600" u="none" strike="noStrike" cap="none" dirty="0">
                <a:solidFill>
                  <a:schemeClr val="lt1"/>
                </a:solidFill>
                <a:latin typeface="Arial" charset="0"/>
                <a:ea typeface="Arial" charset="0"/>
                <a:cs typeface="Arial" charset="0"/>
                <a:sym typeface="Cabin"/>
              </a:rPr>
              <a:t>διατρέχει όλες τις τιμές </a:t>
            </a:r>
            <a:r>
              <a:rPr lang="en-US" sz="3600" u="none" strike="noStrike" cap="none" dirty="0">
                <a:solidFill>
                  <a:srgbClr val="FFFF00"/>
                </a:solidFill>
                <a:latin typeface="Arial" charset="0"/>
                <a:ea typeface="Arial" charset="0"/>
                <a:cs typeface="Arial" charset="0"/>
                <a:sym typeface="Cabin"/>
              </a:rPr>
              <a:t>in</a:t>
            </a:r>
            <a:r>
              <a:rPr lang="el-GR" sz="3600" u="none" strike="noStrike" cap="none" dirty="0">
                <a:solidFill>
                  <a:srgbClr val="FFFF00"/>
                </a:solidFill>
                <a:latin typeface="Arial" charset="0"/>
                <a:ea typeface="Arial" charset="0"/>
                <a:cs typeface="Arial" charset="0"/>
                <a:sym typeface="Cabin"/>
              </a:rPr>
              <a:t> (μέσα)</a:t>
            </a:r>
            <a:r>
              <a:rPr lang="en-US" sz="3600" u="none" strike="noStrike" cap="none" dirty="0">
                <a:solidFill>
                  <a:srgbClr val="FFFF00"/>
                </a:solidFill>
                <a:latin typeface="Arial" charset="0"/>
                <a:ea typeface="Arial" charset="0"/>
                <a:cs typeface="Arial" charset="0"/>
                <a:sym typeface="Cabin"/>
              </a:rPr>
              <a:t> </a:t>
            </a:r>
            <a:r>
              <a:rPr lang="el-GR" sz="3600" u="none" strike="noStrike" cap="none" dirty="0">
                <a:solidFill>
                  <a:schemeClr val="bg1"/>
                </a:solidFill>
                <a:latin typeface="Arial" charset="0"/>
                <a:ea typeface="Arial" charset="0"/>
                <a:cs typeface="Arial" charset="0"/>
                <a:sym typeface="Cabin"/>
              </a:rPr>
              <a:t>σ</a:t>
            </a:r>
            <a:r>
              <a:rPr lang="el-GR" sz="3600" u="none" strike="noStrike" cap="none" dirty="0">
                <a:solidFill>
                  <a:schemeClr val="lt1"/>
                </a:solidFill>
                <a:latin typeface="Arial" charset="0"/>
                <a:ea typeface="Arial" charset="0"/>
                <a:cs typeface="Arial" charset="0"/>
                <a:sym typeface="Cabin"/>
              </a:rPr>
              <a:t>την </a:t>
            </a:r>
            <a:r>
              <a:rPr lang="el-GR" sz="3600" dirty="0">
                <a:solidFill>
                  <a:srgbClr val="FF7F00"/>
                </a:solidFill>
                <a:latin typeface="Arial" charset="0"/>
                <a:cs typeface="Arial" charset="0"/>
                <a:sym typeface="Cabin"/>
              </a:rPr>
              <a:t>ακολουθία</a:t>
            </a:r>
            <a:endParaRPr lang="en-US" sz="3600" u="none" strike="noStrike" cap="none" dirty="0">
              <a:solidFill>
                <a:srgbClr val="FF7F00"/>
              </a:solidFill>
              <a:latin typeface="Arial" charset="0"/>
              <a:ea typeface="Arial" charset="0"/>
              <a:cs typeface="Arial" charset="0"/>
              <a:sym typeface="Cabin"/>
            </a:endParaRPr>
          </a:p>
        </p:txBody>
      </p:sp>
      <p:sp>
        <p:nvSpPr>
          <p:cNvPr id="466" name="Shape 466"/>
          <p:cNvSpPr txBox="1"/>
          <p:nvPr/>
        </p:nvSpPr>
        <p:spPr>
          <a:xfrm>
            <a:off x="1400175" y="6704000"/>
            <a:ext cx="6537300"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[5, 4, 3, 2, 1] </a:t>
            </a:r>
            <a:r>
              <a:rPr lang="en-US" sz="3000"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i</a:t>
            </a:r>
            <a:r>
              <a:rPr lang="en-US" sz="3000" i="0" u="none" strike="noStrike" cap="none" dirty="0">
                <a:solidFill>
                  <a:schemeClr val="bg1"/>
                </a:solidFill>
                <a:latin typeface="Courier"/>
                <a:ea typeface="Courier"/>
                <a:cs typeface="Courier"/>
                <a:sym typeface="Courier New"/>
              </a:rPr>
              <a:t>)</a:t>
            </a:r>
          </a:p>
        </p:txBody>
      </p:sp>
      <p:cxnSp>
        <p:nvCxnSpPr>
          <p:cNvPr id="467" name="Shape 467"/>
          <p:cNvCxnSpPr/>
          <p:nvPr/>
        </p:nvCxnSpPr>
        <p:spPr>
          <a:xfrm>
            <a:off x="4635525" y="2397125"/>
            <a:ext cx="396900" cy="3299"/>
          </a:xfrm>
          <a:prstGeom prst="straightConnector1">
            <a:avLst/>
          </a:prstGeom>
          <a:noFill/>
          <a:ln w="76200" cap="rnd" cmpd="sng">
            <a:solidFill>
              <a:srgbClr val="00FFFF"/>
            </a:solidFill>
            <a:prstDash val="solid"/>
            <a:miter/>
            <a:headEnd type="none" w="med" len="med"/>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grpSp>
        <p:nvGrpSpPr>
          <p:cNvPr id="4" name="Group 3"/>
          <p:cNvGrpSpPr/>
          <p:nvPr/>
        </p:nvGrpSpPr>
        <p:grpSpPr>
          <a:xfrm>
            <a:off x="11703050" y="814388"/>
            <a:ext cx="2984500" cy="7472362"/>
            <a:chOff x="11703050" y="381000"/>
            <a:chExt cx="2984500" cy="8278812"/>
          </a:xfrm>
        </p:grpSpPr>
        <p:cxnSp>
          <p:nvCxnSpPr>
            <p:cNvPr id="486" name="Shape 486"/>
            <p:cNvCxnSpPr/>
            <p:nvPr/>
          </p:nvCxnSpPr>
          <p:spPr>
            <a:xfrm rot="10800000" flipH="1">
              <a:off x="13185775" y="915987"/>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87" name="Shape 487"/>
            <p:cNvSpPr txBox="1"/>
            <p:nvPr/>
          </p:nvSpPr>
          <p:spPr>
            <a:xfrm>
              <a:off x="11703050" y="1231900"/>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chemeClr val="bg1"/>
                  </a:solidFill>
                  <a:latin typeface="Arial" charset="0"/>
                  <a:ea typeface="Arial" charset="0"/>
                  <a:cs typeface="Arial" charset="0"/>
                  <a:sym typeface="Cabin"/>
                </a:rPr>
                <a:t>)</a:t>
              </a:r>
            </a:p>
          </p:txBody>
        </p:sp>
        <p:sp>
          <p:nvSpPr>
            <p:cNvPr id="488" name="Shape 488"/>
            <p:cNvSpPr txBox="1"/>
            <p:nvPr/>
          </p:nvSpPr>
          <p:spPr>
            <a:xfrm>
              <a:off x="11703050" y="381000"/>
              <a:ext cx="2984500" cy="523874"/>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a:solidFill>
                    <a:srgbClr val="00FF00"/>
                  </a:solidFill>
                  <a:latin typeface="Arial" charset="0"/>
                  <a:ea typeface="Arial" charset="0"/>
                  <a:cs typeface="Arial" charset="0"/>
                  <a:sym typeface="Cabin"/>
                </a:rPr>
                <a:t>i = 5</a:t>
              </a:r>
            </a:p>
          </p:txBody>
        </p:sp>
        <p:cxnSp>
          <p:nvCxnSpPr>
            <p:cNvPr id="489" name="Shape 489"/>
            <p:cNvCxnSpPr/>
            <p:nvPr/>
          </p:nvCxnSpPr>
          <p:spPr>
            <a:xfrm rot="10800000" flipH="1">
              <a:off x="13181012" y="1825625"/>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0" name="Shape 490"/>
            <p:cNvCxnSpPr/>
            <p:nvPr/>
          </p:nvCxnSpPr>
          <p:spPr>
            <a:xfrm rot="10800000" flipH="1">
              <a:off x="13181012" y="2630486"/>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91" name="Shape 491"/>
            <p:cNvSpPr txBox="1"/>
            <p:nvPr/>
          </p:nvSpPr>
          <p:spPr>
            <a:xfrm>
              <a:off x="11703050" y="2946400"/>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chemeClr val="bg1"/>
                  </a:solidFill>
                  <a:latin typeface="Arial" charset="0"/>
                  <a:ea typeface="Arial" charset="0"/>
                  <a:cs typeface="Arial" charset="0"/>
                  <a:sym typeface="Cabin"/>
                </a:rPr>
                <a:t>)</a:t>
              </a:r>
              <a:endParaRPr lang="en-US" sz="3200" u="none" strike="noStrike" cap="none" dirty="0">
                <a:solidFill>
                  <a:srgbClr val="00FF00"/>
                </a:solidFill>
                <a:latin typeface="Arial" charset="0"/>
                <a:ea typeface="Arial" charset="0"/>
                <a:cs typeface="Arial" charset="0"/>
                <a:sym typeface="Cabin"/>
              </a:endParaRPr>
            </a:p>
          </p:txBody>
        </p:sp>
        <p:sp>
          <p:nvSpPr>
            <p:cNvPr id="492" name="Shape 492"/>
            <p:cNvSpPr txBox="1"/>
            <p:nvPr/>
          </p:nvSpPr>
          <p:spPr>
            <a:xfrm>
              <a:off x="11703050" y="2093911"/>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rgbClr val="00FF00"/>
                  </a:solidFill>
                  <a:latin typeface="Arial" charset="0"/>
                  <a:ea typeface="Arial" charset="0"/>
                  <a:cs typeface="Arial" charset="0"/>
                  <a:sym typeface="Cabin"/>
                </a:rPr>
                <a:t> = 4</a:t>
              </a:r>
            </a:p>
          </p:txBody>
        </p:sp>
        <p:cxnSp>
          <p:nvCxnSpPr>
            <p:cNvPr id="493" name="Shape 493"/>
            <p:cNvCxnSpPr/>
            <p:nvPr/>
          </p:nvCxnSpPr>
          <p:spPr>
            <a:xfrm rot="10800000" flipH="1">
              <a:off x="13181012" y="3459162"/>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4" name="Shape 494"/>
            <p:cNvCxnSpPr/>
            <p:nvPr/>
          </p:nvCxnSpPr>
          <p:spPr>
            <a:xfrm rot="10800000" flipH="1">
              <a:off x="13181012" y="4310062"/>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95" name="Shape 495"/>
            <p:cNvSpPr txBox="1"/>
            <p:nvPr/>
          </p:nvSpPr>
          <p:spPr>
            <a:xfrm>
              <a:off x="11703050" y="4625975"/>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chemeClr val="bg1"/>
                  </a:solidFill>
                  <a:latin typeface="Arial" charset="0"/>
                  <a:ea typeface="Arial" charset="0"/>
                  <a:cs typeface="Arial" charset="0"/>
                  <a:sym typeface="Cabin"/>
                </a:rPr>
                <a:t>)</a:t>
              </a:r>
            </a:p>
          </p:txBody>
        </p:sp>
        <p:sp>
          <p:nvSpPr>
            <p:cNvPr id="496" name="Shape 496"/>
            <p:cNvSpPr txBox="1"/>
            <p:nvPr/>
          </p:nvSpPr>
          <p:spPr>
            <a:xfrm>
              <a:off x="11703050" y="3773487"/>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a:solidFill>
                    <a:srgbClr val="00FF00"/>
                  </a:solidFill>
                  <a:latin typeface="Arial" charset="0"/>
                  <a:ea typeface="Arial" charset="0"/>
                  <a:cs typeface="Arial" charset="0"/>
                  <a:sym typeface="Cabin"/>
                </a:rPr>
                <a:t>i = 3</a:t>
              </a:r>
            </a:p>
          </p:txBody>
        </p:sp>
        <p:cxnSp>
          <p:nvCxnSpPr>
            <p:cNvPr id="497" name="Shape 497"/>
            <p:cNvCxnSpPr/>
            <p:nvPr/>
          </p:nvCxnSpPr>
          <p:spPr>
            <a:xfrm rot="10800000" flipH="1">
              <a:off x="13181012" y="5208587"/>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8" name="Shape 498"/>
            <p:cNvCxnSpPr/>
            <p:nvPr/>
          </p:nvCxnSpPr>
          <p:spPr>
            <a:xfrm rot="10800000" flipH="1">
              <a:off x="13181012" y="6107111"/>
              <a:ext cx="12699" cy="306386"/>
            </a:xfrm>
            <a:prstGeom prst="straightConnector1">
              <a:avLst/>
            </a:prstGeom>
            <a:noFill/>
            <a:ln w="50800" cap="rnd" cmpd="sng">
              <a:solidFill>
                <a:srgbClr val="1155CC"/>
              </a:solidFill>
              <a:prstDash val="solid"/>
              <a:miter/>
              <a:headEnd type="stealth" w="med" len="med"/>
              <a:tailEnd type="none" w="med" len="med"/>
            </a:ln>
          </p:spPr>
        </p:cxnSp>
        <p:sp>
          <p:nvSpPr>
            <p:cNvPr id="499" name="Shape 499"/>
            <p:cNvSpPr txBox="1"/>
            <p:nvPr/>
          </p:nvSpPr>
          <p:spPr>
            <a:xfrm>
              <a:off x="11703050" y="6421437"/>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dirty="0">
                  <a:solidFill>
                    <a:schemeClr val="bg1"/>
                  </a:solidFill>
                  <a:latin typeface="Arial" charset="0"/>
                  <a:ea typeface="Arial" charset="0"/>
                  <a:cs typeface="Arial" charset="0"/>
                  <a:sym typeface="Cabin"/>
                </a:rPr>
                <a:t>(</a:t>
              </a: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chemeClr val="bg1"/>
                  </a:solidFill>
                  <a:latin typeface="Arial" charset="0"/>
                  <a:ea typeface="Arial" charset="0"/>
                  <a:cs typeface="Arial" charset="0"/>
                  <a:sym typeface="Cabin"/>
                </a:rPr>
                <a:t>)</a:t>
              </a:r>
            </a:p>
          </p:txBody>
        </p:sp>
        <p:sp>
          <p:nvSpPr>
            <p:cNvPr id="500" name="Shape 500"/>
            <p:cNvSpPr txBox="1"/>
            <p:nvPr/>
          </p:nvSpPr>
          <p:spPr>
            <a:xfrm>
              <a:off x="11703050" y="5570537"/>
              <a:ext cx="2984500" cy="523874"/>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a:solidFill>
                    <a:srgbClr val="00FF00"/>
                  </a:solidFill>
                  <a:latin typeface="Arial" charset="0"/>
                  <a:ea typeface="Arial" charset="0"/>
                  <a:cs typeface="Arial" charset="0"/>
                  <a:sym typeface="Cabin"/>
                </a:rPr>
                <a:t>i = 2</a:t>
              </a:r>
            </a:p>
          </p:txBody>
        </p:sp>
        <p:cxnSp>
          <p:nvCxnSpPr>
            <p:cNvPr id="501" name="Shape 501"/>
            <p:cNvCxnSpPr/>
            <p:nvPr/>
          </p:nvCxnSpPr>
          <p:spPr>
            <a:xfrm rot="10800000" flipH="1">
              <a:off x="13181012" y="6934200"/>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502" name="Shape 502"/>
            <p:cNvCxnSpPr/>
            <p:nvPr/>
          </p:nvCxnSpPr>
          <p:spPr>
            <a:xfrm rot="10800000" flipH="1">
              <a:off x="13181012" y="7808911"/>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503" name="Shape 503"/>
            <p:cNvSpPr txBox="1"/>
            <p:nvPr/>
          </p:nvSpPr>
          <p:spPr>
            <a:xfrm>
              <a:off x="11703050" y="8124825"/>
              <a:ext cx="2984500" cy="534987"/>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rgbClr val="00FF00"/>
                  </a:solidFill>
                  <a:latin typeface="Arial" charset="0"/>
                  <a:ea typeface="Arial" charset="0"/>
                  <a:cs typeface="Arial" charset="0"/>
                  <a:sym typeface="Cabin"/>
                </a:rPr>
                <a:t>)</a:t>
              </a:r>
            </a:p>
          </p:txBody>
        </p:sp>
        <p:sp>
          <p:nvSpPr>
            <p:cNvPr id="504" name="Shape 504"/>
            <p:cNvSpPr txBox="1"/>
            <p:nvPr/>
          </p:nvSpPr>
          <p:spPr>
            <a:xfrm>
              <a:off x="11703050" y="7272336"/>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rgbClr val="00FF00"/>
                  </a:solidFill>
                  <a:latin typeface="Arial" charset="0"/>
                  <a:ea typeface="Arial" charset="0"/>
                  <a:cs typeface="Arial" charset="0"/>
                  <a:sym typeface="Cabin"/>
                </a:rPr>
                <a:t> = 1</a:t>
              </a:r>
            </a:p>
          </p:txBody>
        </p:sp>
      </p:grpSp>
      <p:sp>
        <p:nvSpPr>
          <p:cNvPr id="505" name="Shape 505"/>
          <p:cNvSpPr txBox="1"/>
          <p:nvPr/>
        </p:nvSpPr>
        <p:spPr>
          <a:xfrm>
            <a:off x="4481375" y="6254750"/>
            <a:ext cx="6268200" cy="1143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[5, 4, 3, 2, 1]</a:t>
            </a:r>
            <a:r>
              <a:rPr lang="en-US" sz="3000" i="0" u="none" strike="noStrike" cap="none" dirty="0">
                <a:solidFill>
                  <a:srgbClr val="00F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i</a:t>
            </a:r>
            <a:r>
              <a:rPr lang="en-US" sz="3000" i="0" u="none" strike="noStrike" cap="none" dirty="0">
                <a:solidFill>
                  <a:schemeClr val="bg1"/>
                </a:solidFill>
                <a:latin typeface="Courier"/>
                <a:ea typeface="Courier"/>
                <a:cs typeface="Courier"/>
                <a:sym typeface="Courier New"/>
              </a:rPr>
              <a:t>)</a:t>
            </a:r>
          </a:p>
        </p:txBody>
      </p:sp>
      <p:cxnSp>
        <p:nvCxnSpPr>
          <p:cNvPr id="53" name="Shape 451">
            <a:extLst>
              <a:ext uri="{FF2B5EF4-FFF2-40B4-BE49-F238E27FC236}">
                <a16:creationId xmlns:a16="http://schemas.microsoft.com/office/drawing/2014/main" id="{CB499285-5138-4D3E-ADB9-1C2A674FE2D5}"/>
              </a:ext>
            </a:extLst>
          </p:cNvPr>
          <p:cNvCxnSpPr/>
          <p:nvPr/>
        </p:nvCxnSpPr>
        <p:spPr>
          <a:xfrm rot="10800000">
            <a:off x="3143137" y="1192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54" name="Shape 452">
            <a:extLst>
              <a:ext uri="{FF2B5EF4-FFF2-40B4-BE49-F238E27FC236}">
                <a16:creationId xmlns:a16="http://schemas.microsoft.com/office/drawing/2014/main" id="{D5FB6BC3-B657-4DAB-B905-7623389DD381}"/>
              </a:ext>
            </a:extLst>
          </p:cNvPr>
          <p:cNvSpPr/>
          <p:nvPr/>
        </p:nvSpPr>
        <p:spPr>
          <a:xfrm>
            <a:off x="1727200" y="17526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400" u="none" strike="noStrike" cap="none" dirty="0">
                <a:solidFill>
                  <a:srgbClr val="FF9900"/>
                </a:solidFill>
                <a:latin typeface="Arial" charset="0"/>
                <a:ea typeface="Arial" charset="0"/>
                <a:cs typeface="Arial" charset="0"/>
                <a:sym typeface="Cabin"/>
              </a:rPr>
              <a:t>Τέλος;</a:t>
            </a:r>
            <a:endParaRPr lang="en-US" sz="3400" u="none" strike="noStrike" cap="none" dirty="0">
              <a:solidFill>
                <a:srgbClr val="FF9900"/>
              </a:solidFill>
              <a:latin typeface="Arial" charset="0"/>
              <a:ea typeface="Arial" charset="0"/>
              <a:cs typeface="Arial" charset="0"/>
              <a:sym typeface="Cabin"/>
            </a:endParaRPr>
          </a:p>
        </p:txBody>
      </p:sp>
      <p:cxnSp>
        <p:nvCxnSpPr>
          <p:cNvPr id="55" name="Shape 453">
            <a:extLst>
              <a:ext uri="{FF2B5EF4-FFF2-40B4-BE49-F238E27FC236}">
                <a16:creationId xmlns:a16="http://schemas.microsoft.com/office/drawing/2014/main" id="{3CC62912-5083-4A1B-AC0F-B1D159822034}"/>
              </a:ext>
            </a:extLst>
          </p:cNvPr>
          <p:cNvCxnSpPr/>
          <p:nvPr/>
        </p:nvCxnSpPr>
        <p:spPr>
          <a:xfrm rot="10800000">
            <a:off x="3162312" y="3022699"/>
            <a:ext cx="11100" cy="1498500"/>
          </a:xfrm>
          <a:prstGeom prst="straightConnector1">
            <a:avLst/>
          </a:prstGeom>
          <a:noFill/>
          <a:ln w="76200" cap="rnd" cmpd="sng">
            <a:solidFill>
              <a:srgbClr val="00FFFF"/>
            </a:solidFill>
            <a:prstDash val="solid"/>
            <a:miter/>
            <a:headEnd type="none" w="med" len="med"/>
            <a:tailEnd type="stealth" w="med" len="med"/>
          </a:ln>
        </p:spPr>
      </p:cxnSp>
      <p:cxnSp>
        <p:nvCxnSpPr>
          <p:cNvPr id="56" name="Shape 454">
            <a:extLst>
              <a:ext uri="{FF2B5EF4-FFF2-40B4-BE49-F238E27FC236}">
                <a16:creationId xmlns:a16="http://schemas.microsoft.com/office/drawing/2014/main" id="{AA5CBD1E-A7C5-4558-BA1A-CCD081930075}"/>
              </a:ext>
            </a:extLst>
          </p:cNvPr>
          <p:cNvCxnSpPr>
            <a:cxnSpLocks/>
            <a:stCxn id="64" idx="0"/>
            <a:endCxn id="66" idx="2"/>
          </p:cNvCxnSpPr>
          <p:nvPr/>
        </p:nvCxnSpPr>
        <p:spPr>
          <a:xfrm flipH="1" flipV="1">
            <a:off x="6515150" y="2961258"/>
            <a:ext cx="7620" cy="340742"/>
          </a:xfrm>
          <a:prstGeom prst="straightConnector1">
            <a:avLst/>
          </a:prstGeom>
          <a:noFill/>
          <a:ln w="76200" cap="rnd" cmpd="sng">
            <a:solidFill>
              <a:srgbClr val="00FFFF"/>
            </a:solidFill>
            <a:prstDash val="solid"/>
            <a:miter/>
            <a:headEnd type="stealth" w="med" len="med"/>
            <a:tailEnd type="none" w="med" len="med"/>
          </a:ln>
        </p:spPr>
      </p:cxnSp>
      <p:cxnSp>
        <p:nvCxnSpPr>
          <p:cNvPr id="57" name="Shape 456">
            <a:extLst>
              <a:ext uri="{FF2B5EF4-FFF2-40B4-BE49-F238E27FC236}">
                <a16:creationId xmlns:a16="http://schemas.microsoft.com/office/drawing/2014/main" id="{70C0A58A-7F85-4800-8AC9-BF950539517A}"/>
              </a:ext>
            </a:extLst>
          </p:cNvPr>
          <p:cNvCxnSpPr>
            <a:cxnSpLocks/>
            <a:stCxn id="64" idx="2"/>
          </p:cNvCxnSpPr>
          <p:nvPr/>
        </p:nvCxnSpPr>
        <p:spPr>
          <a:xfrm flipH="1">
            <a:off x="6506362" y="4051399"/>
            <a:ext cx="16408" cy="450713"/>
          </a:xfrm>
          <a:prstGeom prst="straightConnector1">
            <a:avLst/>
          </a:prstGeom>
          <a:noFill/>
          <a:ln w="76200" cap="rnd" cmpd="sng">
            <a:solidFill>
              <a:srgbClr val="00FFFF"/>
            </a:solidFill>
            <a:prstDash val="solid"/>
            <a:miter/>
            <a:headEnd type="none" w="med" len="med"/>
            <a:tailEnd type="none" w="med" len="med"/>
          </a:ln>
        </p:spPr>
      </p:cxnSp>
      <p:cxnSp>
        <p:nvCxnSpPr>
          <p:cNvPr id="58" name="Shape 458">
            <a:extLst>
              <a:ext uri="{FF2B5EF4-FFF2-40B4-BE49-F238E27FC236}">
                <a16:creationId xmlns:a16="http://schemas.microsoft.com/office/drawing/2014/main" id="{E3579D15-CCED-4DA6-8767-64CAF9164504}"/>
              </a:ext>
            </a:extLst>
          </p:cNvPr>
          <p:cNvCxnSpPr/>
          <p:nvPr/>
        </p:nvCxnSpPr>
        <p:spPr>
          <a:xfrm rot="10800000" flipH="1">
            <a:off x="3170237" y="4502112"/>
            <a:ext cx="3328200" cy="4799"/>
          </a:xfrm>
          <a:prstGeom prst="straightConnector1">
            <a:avLst/>
          </a:prstGeom>
          <a:noFill/>
          <a:ln w="76200" cap="rnd" cmpd="sng">
            <a:solidFill>
              <a:srgbClr val="00FFFF"/>
            </a:solidFill>
            <a:prstDash val="solid"/>
            <a:miter/>
            <a:headEnd type="none" w="med" len="med"/>
            <a:tailEnd type="none" w="med" len="med"/>
          </a:ln>
        </p:spPr>
      </p:cxnSp>
      <p:cxnSp>
        <p:nvCxnSpPr>
          <p:cNvPr id="59" name="Shape 459">
            <a:extLst>
              <a:ext uri="{FF2B5EF4-FFF2-40B4-BE49-F238E27FC236}">
                <a16:creationId xmlns:a16="http://schemas.microsoft.com/office/drawing/2014/main" id="{A398AA59-CE51-43E7-8439-762446A8D6FB}"/>
              </a:ext>
            </a:extLst>
          </p:cNvPr>
          <p:cNvCxnSpPr/>
          <p:nvPr/>
        </p:nvCxnSpPr>
        <p:spPr>
          <a:xfrm flipH="1">
            <a:off x="1371574" y="2397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60" name="Shape 460">
            <a:extLst>
              <a:ext uri="{FF2B5EF4-FFF2-40B4-BE49-F238E27FC236}">
                <a16:creationId xmlns:a16="http://schemas.microsoft.com/office/drawing/2014/main" id="{F1ED795C-BEBD-46B5-9CA6-9136CECB5089}"/>
              </a:ext>
            </a:extLst>
          </p:cNvPr>
          <p:cNvCxnSpPr/>
          <p:nvPr/>
        </p:nvCxnSpPr>
        <p:spPr>
          <a:xfrm rot="10800000" flipH="1">
            <a:off x="3157537" y="52388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 name="Shape 461">
            <a:extLst>
              <a:ext uri="{FF2B5EF4-FFF2-40B4-BE49-F238E27FC236}">
                <a16:creationId xmlns:a16="http://schemas.microsoft.com/office/drawing/2014/main" id="{43F9B19E-EAD1-41FC-8681-367DFB583558}"/>
              </a:ext>
            </a:extLst>
          </p:cNvPr>
          <p:cNvCxnSpPr/>
          <p:nvPr/>
        </p:nvCxnSpPr>
        <p:spPr>
          <a:xfrm rot="10800000">
            <a:off x="1401636" y="245101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62" name="Shape 462">
            <a:extLst>
              <a:ext uri="{FF2B5EF4-FFF2-40B4-BE49-F238E27FC236}">
                <a16:creationId xmlns:a16="http://schemas.microsoft.com/office/drawing/2014/main" id="{400A8B30-4E8B-4B26-94FE-BB62F8E423F7}"/>
              </a:ext>
            </a:extLst>
          </p:cNvPr>
          <p:cNvCxnSpPr/>
          <p:nvPr/>
        </p:nvCxnSpPr>
        <p:spPr>
          <a:xfrm>
            <a:off x="1401761" y="5225236"/>
            <a:ext cx="1752600" cy="0"/>
          </a:xfrm>
          <a:prstGeom prst="straightConnector1">
            <a:avLst/>
          </a:prstGeom>
          <a:noFill/>
          <a:ln w="76200" cap="rnd" cmpd="sng">
            <a:solidFill>
              <a:srgbClr val="00FFFF"/>
            </a:solidFill>
            <a:prstDash val="solid"/>
            <a:miter/>
            <a:headEnd type="none" w="med" len="med"/>
            <a:tailEnd type="none" w="med" len="med"/>
          </a:ln>
        </p:spPr>
      </p:cxnSp>
      <p:sp>
        <p:nvSpPr>
          <p:cNvPr id="63" name="Shape 463">
            <a:extLst>
              <a:ext uri="{FF2B5EF4-FFF2-40B4-BE49-F238E27FC236}">
                <a16:creationId xmlns:a16="http://schemas.microsoft.com/office/drawing/2014/main" id="{854DE531-25F4-4465-A840-119966B4B710}"/>
              </a:ext>
            </a:extLst>
          </p:cNvPr>
          <p:cNvSpPr txBox="1"/>
          <p:nvPr/>
        </p:nvSpPr>
        <p:spPr>
          <a:xfrm>
            <a:off x="846137" y="1638300"/>
            <a:ext cx="8810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Ναι</a:t>
            </a:r>
            <a:endParaRPr lang="en-US" sz="3600" u="none" strike="noStrike" cap="none" dirty="0">
              <a:solidFill>
                <a:schemeClr val="lt1"/>
              </a:solidFill>
              <a:latin typeface="Arial" charset="0"/>
              <a:ea typeface="Arial" charset="0"/>
              <a:cs typeface="Arial" charset="0"/>
              <a:sym typeface="Cabin"/>
            </a:endParaRPr>
          </a:p>
        </p:txBody>
      </p:sp>
      <p:sp>
        <p:nvSpPr>
          <p:cNvPr id="64" name="Shape 457">
            <a:extLst>
              <a:ext uri="{FF2B5EF4-FFF2-40B4-BE49-F238E27FC236}">
                <a16:creationId xmlns:a16="http://schemas.microsoft.com/office/drawing/2014/main" id="{15FD76CC-6117-4F45-AB47-F5D04EE24482}"/>
              </a:ext>
            </a:extLst>
          </p:cNvPr>
          <p:cNvSpPr txBox="1"/>
          <p:nvPr/>
        </p:nvSpPr>
        <p:spPr>
          <a:xfrm>
            <a:off x="5062220" y="33020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err="1">
                <a:solidFill>
                  <a:srgbClr val="00FF00"/>
                </a:solidFill>
                <a:latin typeface="Arial" charset="0"/>
                <a:ea typeface="Arial" charset="0"/>
                <a:cs typeface="Arial" charset="0"/>
                <a:sym typeface="Cabin"/>
              </a:rPr>
              <a:t>i</a:t>
            </a:r>
            <a:r>
              <a:rPr lang="en-US" sz="3500" u="none" strike="noStrike" cap="none" dirty="0">
                <a:solidFill>
                  <a:schemeClr val="bg1"/>
                </a:solidFill>
                <a:latin typeface="Arial" charset="0"/>
                <a:ea typeface="Arial" charset="0"/>
                <a:cs typeface="Arial" charset="0"/>
                <a:sym typeface="Cabin"/>
              </a:rPr>
              <a:t>)</a:t>
            </a:r>
          </a:p>
        </p:txBody>
      </p:sp>
      <p:sp>
        <p:nvSpPr>
          <p:cNvPr id="65" name="Shape 464">
            <a:extLst>
              <a:ext uri="{FF2B5EF4-FFF2-40B4-BE49-F238E27FC236}">
                <a16:creationId xmlns:a16="http://schemas.microsoft.com/office/drawing/2014/main" id="{96C145BA-4FF4-4BDE-8FFF-BA8D626EB66D}"/>
              </a:ext>
            </a:extLst>
          </p:cNvPr>
          <p:cNvSpPr txBox="1"/>
          <p:nvPr/>
        </p:nvSpPr>
        <p:spPr>
          <a:xfrm>
            <a:off x="4145190" y="14733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Όχι</a:t>
            </a:r>
            <a:endParaRPr lang="en-US" sz="3600" u="none" strike="noStrike" cap="none" dirty="0">
              <a:solidFill>
                <a:schemeClr val="lt1"/>
              </a:solidFill>
              <a:latin typeface="Arial" charset="0"/>
              <a:ea typeface="Arial" charset="0"/>
              <a:cs typeface="Arial" charset="0"/>
              <a:sym typeface="Cabin"/>
            </a:endParaRPr>
          </a:p>
        </p:txBody>
      </p:sp>
      <p:sp>
        <p:nvSpPr>
          <p:cNvPr id="66" name="Shape 455">
            <a:extLst>
              <a:ext uri="{FF2B5EF4-FFF2-40B4-BE49-F238E27FC236}">
                <a16:creationId xmlns:a16="http://schemas.microsoft.com/office/drawing/2014/main" id="{AADFA792-0EA2-4288-AD9C-611DE34294C2}"/>
              </a:ext>
            </a:extLst>
          </p:cNvPr>
          <p:cNvSpPr txBox="1"/>
          <p:nvPr/>
        </p:nvSpPr>
        <p:spPr>
          <a:xfrm>
            <a:off x="5016500" y="1856358"/>
            <a:ext cx="2997300" cy="1104900"/>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500" u="none" strike="noStrike" cap="none" dirty="0">
                <a:solidFill>
                  <a:srgbClr val="FF9900"/>
                </a:solidFill>
                <a:latin typeface="Arial" charset="0"/>
                <a:ea typeface="Arial" charset="0"/>
                <a:cs typeface="Arial" charset="0"/>
                <a:sym typeface="Cabin"/>
              </a:rPr>
              <a:t>Προχώρα στο επόμενο</a:t>
            </a:r>
            <a:r>
              <a:rPr lang="en-US" sz="3500" u="none" strike="noStrike" cap="none" dirty="0">
                <a:solidFill>
                  <a:srgbClr val="FF9900"/>
                </a:solidFill>
                <a:latin typeface="Arial" charset="0"/>
                <a:ea typeface="Arial" charset="0"/>
                <a:cs typeface="Arial" charset="0"/>
                <a:sym typeface="Cabin"/>
              </a:rPr>
              <a:t> </a:t>
            </a:r>
            <a:r>
              <a:rPr lang="en-US" sz="3500" u="none" strike="noStrike" cap="none" dirty="0" err="1">
                <a:solidFill>
                  <a:srgbClr val="00FF00"/>
                </a:solidFill>
                <a:latin typeface="Arial" charset="0"/>
                <a:ea typeface="Arial" charset="0"/>
                <a:cs typeface="Arial" charset="0"/>
                <a:sym typeface="Cabin"/>
              </a:rPr>
              <a:t>i</a:t>
            </a:r>
            <a:r>
              <a:rPr lang="en-US" sz="3500" u="none" strike="noStrike" cap="none" dirty="0">
                <a:solidFill>
                  <a:srgbClr val="FF9900"/>
                </a:solidFill>
                <a:latin typeface="Arial" charset="0"/>
                <a:ea typeface="Arial" charset="0"/>
                <a:cs typeface="Arial" charset="0"/>
                <a:sym typeface="Cabin"/>
              </a:rPr>
              <a:t> </a:t>
            </a:r>
          </a:p>
        </p:txBody>
      </p:sp>
      <p:cxnSp>
        <p:nvCxnSpPr>
          <p:cNvPr id="67" name="Shape 467">
            <a:extLst>
              <a:ext uri="{FF2B5EF4-FFF2-40B4-BE49-F238E27FC236}">
                <a16:creationId xmlns:a16="http://schemas.microsoft.com/office/drawing/2014/main" id="{0A9EE777-5F3D-4F04-BD05-A14844B72D34}"/>
              </a:ext>
            </a:extLst>
          </p:cNvPr>
          <p:cNvCxnSpPr/>
          <p:nvPr/>
        </p:nvCxnSpPr>
        <p:spPr>
          <a:xfrm>
            <a:off x="4635525" y="2397125"/>
            <a:ext cx="396900" cy="3299"/>
          </a:xfrm>
          <a:prstGeom prst="straightConnector1">
            <a:avLst/>
          </a:prstGeom>
          <a:noFill/>
          <a:ln w="76200" cap="rnd" cmpd="sng">
            <a:solidFill>
              <a:srgbClr val="00FFFF"/>
            </a:solidFill>
            <a:prstDash val="solid"/>
            <a:miter/>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4789601" y="461097"/>
            <a:ext cx="11074627" cy="174556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6600" u="none" strike="noStrike" cap="none" dirty="0">
                <a:solidFill>
                  <a:srgbClr val="FFD966"/>
                </a:solidFill>
                <a:latin typeface="Arial" charset="0"/>
                <a:ea typeface="Arial" charset="0"/>
                <a:cs typeface="Arial" charset="0"/>
                <a:sym typeface="Cabin"/>
              </a:rPr>
              <a:t>Επαναλαμβανόμενα βήματα – Δομή Επανάληψης</a:t>
            </a:r>
            <a:endParaRPr lang="en-US" sz="6600" u="none" strike="noStrike" cap="none" dirty="0">
              <a:solidFill>
                <a:srgbClr val="FFD966"/>
              </a:solidFill>
              <a:latin typeface="Arial" charset="0"/>
              <a:ea typeface="Arial" charset="0"/>
              <a:cs typeface="Arial" charset="0"/>
              <a:sym typeface="Cabin"/>
            </a:endParaRPr>
          </a:p>
        </p:txBody>
      </p:sp>
      <p:cxnSp>
        <p:nvCxnSpPr>
          <p:cNvPr id="599" name="Shape 599"/>
          <p:cNvCxnSpPr/>
          <p:nvPr/>
        </p:nvCxnSpPr>
        <p:spPr>
          <a:xfrm rot="10800000">
            <a:off x="2838336" y="1981647"/>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601" name="Shape 601"/>
          <p:cNvSpPr/>
          <p:nvPr/>
        </p:nvSpPr>
        <p:spPr>
          <a:xfrm>
            <a:off x="1422400" y="25275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dirty="0">
                <a:solidFill>
                  <a:srgbClr val="00FF00"/>
                </a:solidFill>
                <a:latin typeface="Arial" charset="0"/>
                <a:cs typeface="Arial" charset="0"/>
                <a:sym typeface="Cabin"/>
              </a:rPr>
              <a:t>n &gt; 0 ?</a:t>
            </a:r>
          </a:p>
        </p:txBody>
      </p:sp>
      <p:cxnSp>
        <p:nvCxnSpPr>
          <p:cNvPr id="602" name="Shape 602"/>
          <p:cNvCxnSpPr/>
          <p:nvPr/>
        </p:nvCxnSpPr>
        <p:spPr>
          <a:xfrm rot="10800000" flipH="1">
            <a:off x="2836861" y="37975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31562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31562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7788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60819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31720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65599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flipV="1">
            <a:off x="1100137" y="3156217"/>
            <a:ext cx="1" cy="3478786"/>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6577279"/>
            <a:ext cx="1752600" cy="0"/>
          </a:xfrm>
          <a:prstGeom prst="straightConnector1">
            <a:avLst/>
          </a:prstGeom>
          <a:noFill/>
          <a:ln w="76200" cap="rnd" cmpd="sng">
            <a:solidFill>
              <a:srgbClr val="00FFFF"/>
            </a:solidFill>
            <a:prstDash val="solid"/>
            <a:miter/>
            <a:headEnd type="none" w="med" len="med"/>
            <a:tailEnd type="none" w="med" len="med"/>
          </a:ln>
        </p:spPr>
      </p:cxnSp>
      <p:sp>
        <p:nvSpPr>
          <p:cNvPr id="613" name="Shape 613"/>
          <p:cNvSpPr txBox="1"/>
          <p:nvPr/>
        </p:nvSpPr>
        <p:spPr>
          <a:xfrm>
            <a:off x="5301614" y="7286940"/>
            <a:ext cx="10719198"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Οι βρόχοι (επαναλαμβανόμενα βήματα) έχουν </a:t>
            </a:r>
            <a:r>
              <a:rPr lang="el-GR" sz="3200" dirty="0">
                <a:solidFill>
                  <a:srgbClr val="00FF00"/>
                </a:solidFill>
                <a:latin typeface="Arial" charset="0"/>
                <a:cs typeface="Arial" charset="0"/>
                <a:sym typeface="Cabin"/>
              </a:rPr>
              <a:t>μεταβλητές</a:t>
            </a:r>
            <a:r>
              <a:rPr lang="el-GR" sz="3200" u="none" strike="noStrike" cap="none" dirty="0">
                <a:solidFill>
                  <a:schemeClr val="lt1"/>
                </a:solidFill>
                <a:latin typeface="Arial" charset="0"/>
                <a:ea typeface="Arial" charset="0"/>
                <a:cs typeface="Arial" charset="0"/>
                <a:sym typeface="Cabin"/>
              </a:rPr>
              <a:t> </a:t>
            </a:r>
            <a:r>
              <a:rPr lang="el-GR" sz="3200" dirty="0">
                <a:solidFill>
                  <a:srgbClr val="00FF00"/>
                </a:solidFill>
                <a:latin typeface="Arial" charset="0"/>
                <a:cs typeface="Arial" charset="0"/>
                <a:sym typeface="Cabin"/>
              </a:rPr>
              <a:t>επανάληψης</a:t>
            </a:r>
            <a:r>
              <a:rPr lang="el-GR" sz="3200" u="none" strike="noStrike" cap="none" dirty="0">
                <a:solidFill>
                  <a:schemeClr val="lt1"/>
                </a:solidFill>
                <a:latin typeface="Arial" charset="0"/>
                <a:ea typeface="Arial" charset="0"/>
                <a:cs typeface="Arial" charset="0"/>
                <a:sym typeface="Cabin"/>
              </a:rPr>
              <a:t> που αλλάζουν κάθε φορά που εκτελείτε ο βρόχος</a:t>
            </a:r>
            <a:r>
              <a:rPr lang="en-US" sz="3200" u="none" strike="noStrike" cap="none" dirty="0">
                <a:solidFill>
                  <a:schemeClr val="lt1"/>
                </a:solidFill>
                <a:latin typeface="Arial" charset="0"/>
                <a:ea typeface="Arial" charset="0"/>
                <a:cs typeface="Arial" charset="0"/>
                <a:sym typeface="Cabin"/>
              </a:rPr>
              <a:t>.</a:t>
            </a:r>
            <a:r>
              <a:rPr lang="el-GR" sz="3200" u="none" strike="noStrike" cap="none" dirty="0">
                <a:solidFill>
                  <a:schemeClr val="lt1"/>
                </a:solidFill>
                <a:latin typeface="Arial" charset="0"/>
                <a:ea typeface="Arial" charset="0"/>
                <a:cs typeface="Arial" charset="0"/>
                <a:sym typeface="Cabin"/>
              </a:rPr>
              <a:t> Συχνά αυτές οι </a:t>
            </a:r>
            <a:r>
              <a:rPr lang="el-GR" sz="3200" dirty="0">
                <a:solidFill>
                  <a:srgbClr val="00FF00"/>
                </a:solidFill>
                <a:latin typeface="Arial" charset="0"/>
                <a:cs typeface="Arial" charset="0"/>
                <a:sym typeface="Cabin"/>
              </a:rPr>
              <a:t>μεταβλητές</a:t>
            </a:r>
            <a:r>
              <a:rPr lang="el-GR" sz="3200" u="none" strike="noStrike" cap="none" dirty="0">
                <a:solidFill>
                  <a:schemeClr val="lt1"/>
                </a:solidFill>
                <a:latin typeface="Arial" charset="0"/>
                <a:ea typeface="Arial" charset="0"/>
                <a:cs typeface="Arial" charset="0"/>
                <a:sym typeface="Cabin"/>
              </a:rPr>
              <a:t> </a:t>
            </a:r>
            <a:r>
              <a:rPr lang="el-GR" sz="3200" dirty="0">
                <a:solidFill>
                  <a:srgbClr val="00FF00"/>
                </a:solidFill>
                <a:latin typeface="Arial" charset="0"/>
                <a:cs typeface="Arial" charset="0"/>
                <a:sym typeface="Cabin"/>
              </a:rPr>
              <a:t>επανάληψης</a:t>
            </a:r>
            <a:r>
              <a:rPr lang="el-GR" sz="3200" u="none" strike="noStrike" cap="none" dirty="0">
                <a:solidFill>
                  <a:schemeClr val="lt1"/>
                </a:solidFill>
                <a:latin typeface="Arial" charset="0"/>
                <a:ea typeface="Arial" charset="0"/>
                <a:cs typeface="Arial" charset="0"/>
                <a:sym typeface="Cabin"/>
              </a:rPr>
              <a:t> διατ</a:t>
            </a:r>
            <a:r>
              <a:rPr lang="el-GR" sz="3200" dirty="0">
                <a:solidFill>
                  <a:schemeClr val="lt1"/>
                </a:solidFill>
                <a:latin typeface="Arial" charset="0"/>
                <a:ea typeface="Arial" charset="0"/>
                <a:cs typeface="Arial" charset="0"/>
                <a:sym typeface="Cabin"/>
              </a:rPr>
              <a:t>ρέχουν</a:t>
            </a:r>
            <a:r>
              <a:rPr lang="el-GR" sz="3200" u="none" strike="noStrike" cap="none" dirty="0">
                <a:solidFill>
                  <a:schemeClr val="lt1"/>
                </a:solidFill>
                <a:latin typeface="Arial" charset="0"/>
                <a:ea typeface="Arial" charset="0"/>
                <a:cs typeface="Arial" charset="0"/>
                <a:sym typeface="Cabin"/>
              </a:rPr>
              <a:t> μια ακολουθία αριθμών</a:t>
            </a:r>
            <a:endParaRPr lang="en-US" sz="3200" u="none" strike="noStrike" cap="none" dirty="0">
              <a:solidFill>
                <a:schemeClr val="lt1"/>
              </a:solidFill>
              <a:latin typeface="Arial" charset="0"/>
              <a:ea typeface="Arial" charset="0"/>
              <a:cs typeface="Arial" charset="0"/>
              <a:sym typeface="Cabin"/>
            </a:endParaRPr>
          </a:p>
        </p:txBody>
      </p:sp>
      <p:sp>
        <p:nvSpPr>
          <p:cNvPr id="614" name="Shape 614"/>
          <p:cNvSpPr txBox="1"/>
          <p:nvPr/>
        </p:nvSpPr>
        <p:spPr>
          <a:xfrm>
            <a:off x="777419" y="2406332"/>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rgbClr val="FFFFFF"/>
                </a:solidFill>
                <a:latin typeface="Arial" charset="0"/>
                <a:ea typeface="Arial" charset="0"/>
                <a:cs typeface="Arial" charset="0"/>
                <a:sym typeface="Cabin"/>
              </a:rPr>
              <a:t>Όχι</a:t>
            </a:r>
            <a:endParaRPr lang="en-US" sz="3600" u="none" strike="noStrike" cap="none" dirty="0">
              <a:solidFill>
                <a:srgbClr val="FFFFFF"/>
              </a:solidFill>
              <a:latin typeface="Arial" charset="0"/>
              <a:ea typeface="Arial" charset="0"/>
              <a:cs typeface="Arial" charset="0"/>
              <a:sym typeface="Cabin"/>
            </a:endParaRPr>
          </a:p>
        </p:txBody>
      </p:sp>
      <p:sp>
        <p:nvSpPr>
          <p:cNvPr id="615" name="Shape 615"/>
          <p:cNvSpPr txBox="1"/>
          <p:nvPr/>
        </p:nvSpPr>
        <p:spPr>
          <a:xfrm>
            <a:off x="1066801" y="7175767"/>
            <a:ext cx="37228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l-GR" sz="3500" dirty="0">
                <a:solidFill>
                  <a:schemeClr val="lt1"/>
                </a:solidFill>
                <a:latin typeface="Arial" charset="0"/>
                <a:ea typeface="Arial" charset="0"/>
                <a:cs typeface="Arial" charset="0"/>
                <a:sym typeface="Cabin"/>
              </a:rPr>
              <a:t>Εκτόξευση</a:t>
            </a:r>
            <a:r>
              <a:rPr lang="en-US" sz="3500" dirty="0">
                <a:solidFill>
                  <a:schemeClr val="lt1"/>
                </a:solidFill>
                <a:latin typeface="Arial" charset="0"/>
                <a:ea typeface="Arial" charset="0"/>
                <a:cs typeface="Arial" charset="0"/>
                <a:sym typeface="Cabin"/>
              </a:rPr>
              <a:t>')</a:t>
            </a:r>
            <a:endParaRPr lang="en-US" sz="3500" u="none" strike="noStrike" cap="none" dirty="0">
              <a:solidFill>
                <a:schemeClr val="lt1"/>
              </a:solidFill>
              <a:latin typeface="Arial" charset="0"/>
              <a:ea typeface="Arial" charset="0"/>
              <a:cs typeface="Arial" charset="0"/>
              <a:sym typeface="Cabin"/>
            </a:endParaRPr>
          </a:p>
        </p:txBody>
      </p:sp>
      <p:sp>
        <p:nvSpPr>
          <p:cNvPr id="616" name="Shape 616"/>
          <p:cNvSpPr txBox="1"/>
          <p:nvPr/>
        </p:nvSpPr>
        <p:spPr>
          <a:xfrm>
            <a:off x="4659311" y="24132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rgbClr val="FFFFFF"/>
                </a:solidFill>
                <a:latin typeface="Arial" charset="0"/>
                <a:ea typeface="Arial" charset="0"/>
                <a:cs typeface="Arial" charset="0"/>
                <a:sym typeface="Cabin"/>
              </a:rPr>
              <a:t>Ναι</a:t>
            </a:r>
            <a:endParaRPr lang="en-US" sz="3600" u="none" strike="noStrike" cap="none" dirty="0">
              <a:solidFill>
                <a:srgbClr val="FFFFFF"/>
              </a:solidFill>
              <a:latin typeface="Arial" charset="0"/>
              <a:ea typeface="Arial" charset="0"/>
              <a:cs typeface="Arial" charset="0"/>
              <a:sym typeface="Cabin"/>
            </a:endParaRPr>
          </a:p>
        </p:txBody>
      </p:sp>
      <p:sp>
        <p:nvSpPr>
          <p:cNvPr id="617" name="Shape 617"/>
          <p:cNvSpPr txBox="1"/>
          <p:nvPr/>
        </p:nvSpPr>
        <p:spPr>
          <a:xfrm>
            <a:off x="1397000" y="12321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810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dirty="0">
                <a:solidFill>
                  <a:srgbClr val="00FF00"/>
                </a:solidFill>
                <a:latin typeface="Arial" charset="0"/>
                <a:cs typeface="Arial" charset="0"/>
                <a:sym typeface="Cabin"/>
              </a:rPr>
              <a:t>n</a:t>
            </a:r>
            <a:r>
              <a:rPr lang="en-US" sz="3500" u="none" strike="noStrike" cap="none" dirty="0">
                <a:solidFill>
                  <a:srgbClr val="FFFFFF"/>
                </a:solidFill>
                <a:latin typeface="Arial" charset="0"/>
                <a:ea typeface="Arial" charset="0"/>
                <a:cs typeface="Arial" charset="0"/>
                <a:sym typeface="Cabin"/>
              </a:rPr>
              <a:t>)</a:t>
            </a:r>
          </a:p>
        </p:txBody>
      </p:sp>
      <p:sp>
        <p:nvSpPr>
          <p:cNvPr id="606" name="Shape 606"/>
          <p:cNvSpPr txBox="1"/>
          <p:nvPr/>
        </p:nvSpPr>
        <p:spPr>
          <a:xfrm>
            <a:off x="3568700" y="50294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stCxn id="606" idx="0"/>
            <a:endCxn id="618" idx="2"/>
          </p:cNvCxnSpPr>
          <p:nvPr/>
        </p:nvCxnSpPr>
        <p:spPr>
          <a:xfrm flipV="1">
            <a:off x="5029250" y="4559666"/>
            <a:ext cx="12700" cy="469801"/>
          </a:xfrm>
          <a:prstGeom prst="straightConnector1">
            <a:avLst/>
          </a:prstGeom>
          <a:noFill/>
          <a:ln w="76200" cap="rnd" cmpd="sng">
            <a:solidFill>
              <a:srgbClr val="00FFFF"/>
            </a:solidFill>
            <a:prstDash val="solid"/>
            <a:miter/>
            <a:headEnd type="stealth" w="med" len="med"/>
            <a:tailEnd type="none" w="med" len="med"/>
          </a:ln>
        </p:spPr>
      </p:cxnSp>
      <p:sp>
        <p:nvSpPr>
          <p:cNvPr id="27" name="Shape 213">
            <a:extLst>
              <a:ext uri="{FF2B5EF4-FFF2-40B4-BE49-F238E27FC236}">
                <a16:creationId xmlns:a16="http://schemas.microsoft.com/office/drawing/2014/main" id="{6275FD78-9368-4BB9-962B-D8D5839324D7}"/>
              </a:ext>
            </a:extLst>
          </p:cNvPr>
          <p:cNvSpPr txBox="1"/>
          <p:nvPr/>
        </p:nvSpPr>
        <p:spPr>
          <a:xfrm>
            <a:off x="7665721" y="2396271"/>
            <a:ext cx="4372609"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b="1"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5</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&gt;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0</a:t>
            </a:r>
            <a:r>
              <a:rPr lang="en-US" sz="30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dirty="0">
                <a:solidFill>
                  <a:srgbClr val="FFFF00"/>
                </a:solidFill>
                <a:latin typeface="Courier"/>
                <a:ea typeface="Courier"/>
                <a:cs typeface="Courier"/>
                <a:sym typeface="Courier New"/>
              </a:rPr>
              <a:t>prin</a:t>
            </a:r>
            <a:r>
              <a:rPr lang="en-US" sz="3000" i="0" u="none" strike="noStrike" cap="none" dirty="0">
                <a:solidFill>
                  <a:srgbClr val="FFFF00"/>
                </a:solidFill>
                <a:latin typeface="Courier"/>
                <a:ea typeface="Courier"/>
                <a:cs typeface="Courier"/>
                <a:sym typeface="Courier New"/>
              </a:rPr>
              <a:t>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1</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a:t>
            </a:r>
            <a:r>
              <a:rPr lang="el-GR" sz="3000" i="0" u="none" strike="noStrike" cap="none" dirty="0">
                <a:solidFill>
                  <a:srgbClr val="FF9900"/>
                </a:solidFill>
                <a:latin typeface="Courier"/>
                <a:ea typeface="Courier"/>
                <a:cs typeface="Courier"/>
                <a:sym typeface="Courier New"/>
              </a:rPr>
              <a:t>Εκτόξευση</a:t>
            </a:r>
            <a:r>
              <a:rPr lang="en-US" sz="3000" i="0" u="none" strike="noStrike" cap="none" dirty="0">
                <a:solidFill>
                  <a:srgbClr val="FF9900"/>
                </a:solidFill>
                <a:latin typeface="Courier"/>
                <a:ea typeface="Courier"/>
                <a:cs typeface="Courier"/>
                <a:sym typeface="Courier New"/>
              </a:rPr>
              <a:t>!'</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chemeClr val="bg1"/>
                </a:solidFill>
                <a:latin typeface="Courier"/>
                <a:ea typeface="Courier"/>
                <a:cs typeface="Courier"/>
                <a:sym typeface="Courier New"/>
              </a:rPr>
              <a:t>)</a:t>
            </a:r>
          </a:p>
        </p:txBody>
      </p:sp>
      <p:sp>
        <p:nvSpPr>
          <p:cNvPr id="28" name="Shape 233">
            <a:extLst>
              <a:ext uri="{FF2B5EF4-FFF2-40B4-BE49-F238E27FC236}">
                <a16:creationId xmlns:a16="http://schemas.microsoft.com/office/drawing/2014/main" id="{FB798D25-C146-43C4-8CCB-CA75CFF63956}"/>
              </a:ext>
            </a:extLst>
          </p:cNvPr>
          <p:cNvSpPr txBox="1"/>
          <p:nvPr/>
        </p:nvSpPr>
        <p:spPr>
          <a:xfrm>
            <a:off x="13415964" y="2269706"/>
            <a:ext cx="2311057"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endParaRPr sz="36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l-GR" sz="3600" u="none" strike="noStrike" cap="none" dirty="0">
                <a:solidFill>
                  <a:srgbClr val="FFFF00"/>
                </a:solidFill>
                <a:latin typeface="Arial" charset="0"/>
                <a:ea typeface="Arial" charset="0"/>
                <a:cs typeface="Arial" charset="0"/>
                <a:sym typeface="Cabin"/>
              </a:rPr>
              <a:t>Εκτόξευση</a:t>
            </a:r>
            <a:r>
              <a:rPr lang="en-U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0</a:t>
            </a:r>
          </a:p>
        </p:txBody>
      </p:sp>
      <p:cxnSp>
        <p:nvCxnSpPr>
          <p:cNvPr id="29" name="Shape 215">
            <a:extLst>
              <a:ext uri="{FF2B5EF4-FFF2-40B4-BE49-F238E27FC236}">
                <a16:creationId xmlns:a16="http://schemas.microsoft.com/office/drawing/2014/main" id="{2E53FF9C-0A2E-4B09-82AF-C8D127F75C54}"/>
              </a:ext>
            </a:extLst>
          </p:cNvPr>
          <p:cNvCxnSpPr>
            <a:cxnSpLocks/>
          </p:cNvCxnSpPr>
          <p:nvPr/>
        </p:nvCxnSpPr>
        <p:spPr>
          <a:xfrm flipH="1">
            <a:off x="10999788" y="3453553"/>
            <a:ext cx="2209999" cy="928837"/>
          </a:xfrm>
          <a:prstGeom prst="straightConnector1">
            <a:avLst/>
          </a:prstGeom>
          <a:noFill/>
          <a:ln w="50800" cap="rnd" cmpd="sng">
            <a:solidFill>
              <a:srgbClr val="FF7F00"/>
            </a:solidFill>
            <a:prstDash val="solid"/>
            <a:miter/>
            <a:headEnd type="stealth" w="med" len="med"/>
            <a:tailEnd type="none" w="med" len="med"/>
          </a:ln>
        </p:spPr>
      </p:cxnSp>
      <p:cxnSp>
        <p:nvCxnSpPr>
          <p:cNvPr id="30" name="Shape 226">
            <a:extLst>
              <a:ext uri="{FF2B5EF4-FFF2-40B4-BE49-F238E27FC236}">
                <a16:creationId xmlns:a16="http://schemas.microsoft.com/office/drawing/2014/main" id="{B9125D85-B0C6-4CA0-B650-5DD1DA643425}"/>
              </a:ext>
            </a:extLst>
          </p:cNvPr>
          <p:cNvCxnSpPr>
            <a:cxnSpLocks/>
          </p:cNvCxnSpPr>
          <p:nvPr/>
        </p:nvCxnSpPr>
        <p:spPr>
          <a:xfrm flipH="1" flipV="1">
            <a:off x="10999789" y="4559666"/>
            <a:ext cx="2209998" cy="880006"/>
          </a:xfrm>
          <a:prstGeom prst="straightConnector1">
            <a:avLst/>
          </a:prstGeom>
          <a:noFill/>
          <a:ln w="50800" cap="rnd" cmpd="sng">
            <a:solidFill>
              <a:srgbClr val="FF7F00"/>
            </a:solidFill>
            <a:prstDash val="solid"/>
            <a:miter/>
            <a:headEnd type="stealth"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Shape 517"/>
          <p:cNvSpPr txBox="1">
            <a:spLocks noGrp="1"/>
          </p:cNvSpPr>
          <p:nvPr>
            <p:ph type="title"/>
          </p:nvPr>
        </p:nvSpPr>
        <p:spPr>
          <a:xfrm>
            <a:off x="949960" y="1536700"/>
            <a:ext cx="14356080" cy="50355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Ιδιωματισμοί Βρόχου:</a:t>
            </a:r>
            <a:br>
              <a:rPr lang="el-GR" sz="7600" u="none" strike="noStrike" cap="none" dirty="0">
                <a:solidFill>
                  <a:srgbClr val="FFD966"/>
                </a:solidFill>
                <a:latin typeface="Arial" charset="0"/>
                <a:ea typeface="Arial" charset="0"/>
                <a:cs typeface="Arial" charset="0"/>
                <a:sym typeface="Cabin"/>
              </a:rPr>
            </a:br>
            <a:r>
              <a:rPr lang="el-GR" sz="7600" u="none" strike="noStrike" cap="none" dirty="0">
                <a:solidFill>
                  <a:srgbClr val="FFD966"/>
                </a:solidFill>
                <a:latin typeface="Arial" charset="0"/>
                <a:ea typeface="Arial" charset="0"/>
                <a:cs typeface="Arial" charset="0"/>
                <a:sym typeface="Cabin"/>
              </a:rPr>
              <a:t>Τι Κάνουμε σε Βρόχους</a:t>
            </a:r>
            <a:endParaRPr lang="en-US" sz="7600" u="none" strike="noStrike" cap="none" dirty="0">
              <a:solidFill>
                <a:srgbClr val="FFD966"/>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00FF00"/>
              </a:buClr>
              <a:buSzPct val="25000"/>
              <a:buFont typeface="Cabin"/>
              <a:buNone/>
            </a:pPr>
            <a:br>
              <a:rPr lang="en-US" sz="7600" u="none" strike="noStrike" cap="none" dirty="0">
                <a:solidFill>
                  <a:srgbClr val="00FF00"/>
                </a:solidFill>
                <a:latin typeface="Arial" charset="0"/>
                <a:ea typeface="Arial" charset="0"/>
                <a:cs typeface="Arial" charset="0"/>
                <a:sym typeface="Cabin"/>
              </a:rPr>
            </a:br>
            <a:r>
              <a:rPr lang="el-GR" sz="4800" u="none" strike="noStrike" cap="none" dirty="0">
                <a:solidFill>
                  <a:schemeClr val="lt1"/>
                </a:solidFill>
                <a:latin typeface="Arial" charset="0"/>
                <a:ea typeface="Arial" charset="0"/>
                <a:cs typeface="Arial" charset="0"/>
                <a:sym typeface="Cabin"/>
              </a:rPr>
              <a:t>Σημείωση: Παρόλο που αυτά τα παραδείγματα είναι απλά, τα μοτίβα ισχύουν για όλα τα είδη βρόχων</a:t>
            </a:r>
            <a:endParaRPr lang="en-US" sz="48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Κατασκευή</a:t>
            </a:r>
            <a:r>
              <a:rPr lang="en-US" sz="7600" u="none" strike="noStrike" cap="none" dirty="0">
                <a:solidFill>
                  <a:srgbClr val="FFD966"/>
                </a:solidFill>
                <a:latin typeface="Arial" charset="0"/>
                <a:ea typeface="Arial" charset="0"/>
                <a:cs typeface="Arial" charset="0"/>
                <a:sym typeface="Cabin"/>
              </a:rPr>
              <a:t> </a:t>
            </a:r>
            <a:r>
              <a:rPr lang="el-GR" sz="7600" b="0" i="0" u="none" strike="noStrike" cap="none" dirty="0">
                <a:solidFill>
                  <a:srgbClr val="FFD966"/>
                </a:solidFill>
                <a:latin typeface="Arial"/>
                <a:ea typeface="Arial"/>
                <a:cs typeface="Arial"/>
                <a:sym typeface="Arial"/>
              </a:rPr>
              <a:t>«έξυπνων»</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βρόχων</a:t>
            </a:r>
            <a:endParaRPr lang="en-US" sz="7600" u="none" strike="noStrike" cap="none" dirty="0">
              <a:solidFill>
                <a:srgbClr val="FFD966"/>
              </a:solidFill>
              <a:latin typeface="Arial" charset="0"/>
              <a:ea typeface="Arial" charset="0"/>
              <a:cs typeface="Arial" charset="0"/>
              <a:sym typeface="Cabin"/>
            </a:endParaRPr>
          </a:p>
        </p:txBody>
      </p:sp>
      <p:sp>
        <p:nvSpPr>
          <p:cNvPr id="523" name="Shape 523"/>
          <p:cNvSpPr txBox="1">
            <a:spLocks noGrp="1"/>
          </p:cNvSpPr>
          <p:nvPr>
            <p:ph type="body" idx="1"/>
          </p:nvPr>
        </p:nvSpPr>
        <p:spPr>
          <a:xfrm>
            <a:off x="1155700" y="2603500"/>
            <a:ext cx="6845300" cy="57023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l-GR" sz="3600" u="none" strike="noStrike" cap="none" dirty="0">
                <a:solidFill>
                  <a:schemeClr val="lt1"/>
                </a:solidFill>
                <a:latin typeface="Arial" charset="0"/>
                <a:ea typeface="Arial" charset="0"/>
                <a:cs typeface="Arial" charset="0"/>
                <a:sym typeface="Cabin"/>
              </a:rPr>
              <a:t>Το κόλπο είναι να «γνωρίζετε» κάτι για ολόκληρο τον βρόχο όταν είστε κολλημένοι γράφοντας κώδικα που βλέπει μόνο μία καταχώριση τη φορά</a:t>
            </a:r>
            <a:endParaRPr lang="en-US" sz="3600" u="none" strike="noStrike" cap="none" dirty="0">
              <a:solidFill>
                <a:schemeClr val="lt1"/>
              </a:solidFill>
              <a:latin typeface="Arial" charset="0"/>
              <a:ea typeface="Arial" charset="0"/>
              <a:cs typeface="Arial" charset="0"/>
              <a:sym typeface="Cabin"/>
            </a:endParaRPr>
          </a:p>
        </p:txBody>
      </p:sp>
      <p:sp>
        <p:nvSpPr>
          <p:cNvPr id="524" name="Shape 524"/>
          <p:cNvSpPr txBox="1"/>
          <p:nvPr/>
        </p:nvSpPr>
        <p:spPr>
          <a:xfrm>
            <a:off x="9245600" y="2628900"/>
            <a:ext cx="5080000" cy="1181100"/>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300" u="none" strike="noStrike" cap="none" dirty="0">
                <a:solidFill>
                  <a:schemeClr val="lt1"/>
                </a:solidFill>
                <a:latin typeface="Arial" charset="0"/>
                <a:ea typeface="Arial" charset="0"/>
                <a:cs typeface="Arial" charset="0"/>
                <a:sym typeface="Cabin"/>
              </a:rPr>
              <a:t>Εκχώρηση αρχικών τιμών στις μεταβλητές</a:t>
            </a:r>
            <a:endParaRPr lang="en-US" sz="3300" u="none" strike="noStrike" cap="none" dirty="0">
              <a:solidFill>
                <a:schemeClr val="lt1"/>
              </a:solidFill>
              <a:latin typeface="Arial" charset="0"/>
              <a:ea typeface="Arial" charset="0"/>
              <a:cs typeface="Arial" charset="0"/>
              <a:sym typeface="Cabin"/>
            </a:endParaRPr>
          </a:p>
        </p:txBody>
      </p:sp>
      <p:sp>
        <p:nvSpPr>
          <p:cNvPr id="525" name="Shape 525"/>
          <p:cNvSpPr txBox="1"/>
          <p:nvPr/>
        </p:nvSpPr>
        <p:spPr>
          <a:xfrm>
            <a:off x="9867900" y="4584700"/>
            <a:ext cx="5080000" cy="2286000"/>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300" u="none" strike="noStrike" cap="none" dirty="0">
                <a:solidFill>
                  <a:schemeClr val="lt1"/>
                </a:solidFill>
                <a:latin typeface="Arial" charset="0"/>
                <a:ea typeface="Arial" charset="0"/>
                <a:cs typeface="Arial" charset="0"/>
                <a:sym typeface="Cabin"/>
              </a:rPr>
              <a:t>Αναζητήστε κάτι ή κάντε κάτι σε κάθε καταχώριση ξεχωριστά, ενημερώνοντας μια μεταβλητή</a:t>
            </a:r>
            <a:endParaRPr lang="en-US" sz="3300" u="none" strike="noStrike" cap="none" dirty="0">
              <a:solidFill>
                <a:schemeClr val="lt1"/>
              </a:solidFill>
              <a:latin typeface="Arial" charset="0"/>
              <a:ea typeface="Arial" charset="0"/>
              <a:cs typeface="Arial" charset="0"/>
              <a:sym typeface="Cabin"/>
            </a:endParaRPr>
          </a:p>
        </p:txBody>
      </p:sp>
      <p:sp>
        <p:nvSpPr>
          <p:cNvPr id="526" name="Shape 526"/>
          <p:cNvSpPr txBox="1"/>
          <p:nvPr/>
        </p:nvSpPr>
        <p:spPr>
          <a:xfrm>
            <a:off x="9159874" y="3911600"/>
            <a:ext cx="4281805"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for </a:t>
            </a:r>
            <a:r>
              <a:rPr lang="el-GR" sz="3600" u="none" strike="noStrike" cap="none" dirty="0">
                <a:solidFill>
                  <a:srgbClr val="00FFFF"/>
                </a:solidFill>
                <a:latin typeface="Arial" charset="0"/>
                <a:ea typeface="Arial" charset="0"/>
                <a:cs typeface="Arial" charset="0"/>
                <a:sym typeface="Cabin"/>
              </a:rPr>
              <a:t>κάτι</a:t>
            </a:r>
            <a:r>
              <a:rPr lang="en-US" sz="3600" u="none" strike="noStrike" cap="none" dirty="0">
                <a:solidFill>
                  <a:srgbClr val="FFFF00"/>
                </a:solidFill>
                <a:latin typeface="Arial" charset="0"/>
                <a:ea typeface="Arial" charset="0"/>
                <a:cs typeface="Arial" charset="0"/>
                <a:sym typeface="Cabin"/>
              </a:rPr>
              <a:t> in </a:t>
            </a:r>
            <a:r>
              <a:rPr lang="el-GR" sz="3600" u="none" strike="noStrike" cap="none" dirty="0">
                <a:solidFill>
                  <a:srgbClr val="FFFF00"/>
                </a:solidFill>
                <a:latin typeface="Arial" charset="0"/>
                <a:ea typeface="Arial" charset="0"/>
                <a:cs typeface="Arial" charset="0"/>
                <a:sym typeface="Cabin"/>
              </a:rPr>
              <a:t>δεδομένα</a:t>
            </a:r>
            <a:r>
              <a:rPr lang="en-US" sz="3600" u="none" strike="noStrike" cap="none" dirty="0">
                <a:solidFill>
                  <a:srgbClr val="FFFF00"/>
                </a:solidFill>
                <a:latin typeface="Arial" charset="0"/>
                <a:ea typeface="Arial" charset="0"/>
                <a:cs typeface="Arial" charset="0"/>
                <a:sym typeface="Cabin"/>
              </a:rPr>
              <a:t>:</a:t>
            </a:r>
          </a:p>
        </p:txBody>
      </p:sp>
      <p:sp>
        <p:nvSpPr>
          <p:cNvPr id="527" name="Shape 527"/>
          <p:cNvSpPr txBox="1"/>
          <p:nvPr/>
        </p:nvSpPr>
        <p:spPr>
          <a:xfrm>
            <a:off x="9245600" y="7213600"/>
            <a:ext cx="5080000" cy="1016000"/>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300" u="none" strike="noStrike" cap="none" dirty="0">
                <a:solidFill>
                  <a:schemeClr val="lt1"/>
                </a:solidFill>
                <a:latin typeface="Arial" charset="0"/>
                <a:ea typeface="Arial" charset="0"/>
                <a:cs typeface="Arial" charset="0"/>
                <a:sym typeface="Cabin"/>
              </a:rPr>
              <a:t>Προβάλετε τις μεταβλητές</a:t>
            </a:r>
            <a:endParaRPr lang="en-US" sz="33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Shape 5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Βρόχος που Διατρέχει Σύνολο</a:t>
            </a:r>
            <a:endParaRPr lang="en-US" sz="7600" u="none" strike="noStrike" cap="none" dirty="0">
              <a:solidFill>
                <a:srgbClr val="FFD966"/>
              </a:solidFill>
              <a:latin typeface="Arial" charset="0"/>
              <a:ea typeface="Arial" charset="0"/>
              <a:cs typeface="Arial" charset="0"/>
              <a:sym typeface="Cabin"/>
            </a:endParaRPr>
          </a:p>
        </p:txBody>
      </p:sp>
      <p:sp>
        <p:nvSpPr>
          <p:cNvPr id="533" name="Shape 533"/>
          <p:cNvSpPr txBox="1"/>
          <p:nvPr/>
        </p:nvSpPr>
        <p:spPr>
          <a:xfrm>
            <a:off x="1420525" y="3244325"/>
            <a:ext cx="7774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a:solidFill>
                  <a:srgbClr val="FF7F00"/>
                </a:solidFill>
                <a:latin typeface="Courier"/>
                <a:sym typeface="Courier New"/>
              </a:rPr>
              <a:t>'</a:t>
            </a:r>
            <a:r>
              <a:rPr lang="el-GR" sz="2600" i="0" u="none" strike="noStrike" cap="none" dirty="0">
                <a:solidFill>
                  <a:srgbClr val="FF7F00"/>
                </a:solidFill>
                <a:latin typeface="Courier"/>
                <a:ea typeface="Courier"/>
                <a:cs typeface="Courier"/>
                <a:sym typeface="Courier New"/>
              </a:rPr>
              <a:t>Πριν</a:t>
            </a:r>
            <a:r>
              <a:rPr lang="en-US" sz="2600" i="0" u="none" strike="noStrike" cap="none" dirty="0">
                <a:solidFill>
                  <a:srgbClr val="FF7F00"/>
                </a:solidFill>
                <a:latin typeface="Courier"/>
                <a:ea typeface="Courier"/>
                <a:cs typeface="Courier"/>
                <a:sym typeface="Courier New"/>
              </a:rPr>
              <a:t>'</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l-GR" sz="2600" i="0" u="none" strike="noStrike" cap="none" dirty="0">
                <a:solidFill>
                  <a:srgbClr val="00FFFF"/>
                </a:solidFill>
                <a:latin typeface="Courier"/>
                <a:ea typeface="Courier"/>
                <a:cs typeface="Courier"/>
                <a:sym typeface="Courier New"/>
              </a:rPr>
              <a:t>κάτι</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[9, 41, 12, 3, 74, 15] </a:t>
            </a:r>
            <a:r>
              <a:rPr lang="en-US" sz="26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l-GR" sz="2600" i="0" u="none" strike="noStrike" cap="none" dirty="0">
                <a:solidFill>
                  <a:srgbClr val="00FFFF"/>
                </a:solidFill>
                <a:latin typeface="Courier"/>
                <a:ea typeface="Courier"/>
                <a:cs typeface="Courier"/>
                <a:sym typeface="Courier New"/>
              </a:rPr>
              <a:t>κάτι</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i="0" u="none" strike="noStrike" cap="none" dirty="0">
                <a:solidFill>
                  <a:schemeClr val="bg1"/>
                </a:solidFill>
                <a:latin typeface="Courier"/>
                <a:ea typeface="Courier"/>
                <a:cs typeface="Courier"/>
                <a:sym typeface="Courier New"/>
              </a:rPr>
              <a:t>(</a:t>
            </a:r>
            <a:r>
              <a:rPr lang="en-US" sz="2600" dirty="0">
                <a:solidFill>
                  <a:srgbClr val="FF7F00"/>
                </a:solidFill>
                <a:latin typeface="Courier"/>
                <a:sym typeface="Courier New"/>
              </a:rPr>
              <a:t>'</a:t>
            </a:r>
            <a:r>
              <a:rPr lang="el-GR" sz="2600" i="0" u="none" strike="noStrike" cap="none" dirty="0">
                <a:solidFill>
                  <a:srgbClr val="FF7F00"/>
                </a:solidFill>
                <a:latin typeface="Courier"/>
                <a:ea typeface="Courier"/>
                <a:cs typeface="Courier"/>
                <a:sym typeface="Courier New"/>
              </a:rPr>
              <a:t>Μετά</a:t>
            </a:r>
            <a:r>
              <a:rPr lang="en-US" sz="2600" i="0" u="none" strike="noStrike" cap="none" dirty="0">
                <a:solidFill>
                  <a:srgbClr val="FF7F00"/>
                </a:solidFill>
                <a:latin typeface="Courier"/>
                <a:ea typeface="Courier"/>
                <a:cs typeface="Courier"/>
                <a:sym typeface="Courier New"/>
              </a:rPr>
              <a:t>'</a:t>
            </a:r>
            <a:r>
              <a:rPr lang="en-US" sz="2600" i="0" u="none" strike="noStrike" cap="none" dirty="0">
                <a:solidFill>
                  <a:schemeClr val="bg1"/>
                </a:solidFill>
                <a:latin typeface="Courier"/>
                <a:ea typeface="Courier"/>
                <a:cs typeface="Courier"/>
                <a:sym typeface="Courier New"/>
              </a:rPr>
              <a:t>)</a:t>
            </a:r>
          </a:p>
        </p:txBody>
      </p:sp>
      <p:sp>
        <p:nvSpPr>
          <p:cNvPr id="534" name="Shape 534"/>
          <p:cNvSpPr txBox="1"/>
          <p:nvPr/>
        </p:nvSpPr>
        <p:spPr>
          <a:xfrm>
            <a:off x="10034586" y="2657475"/>
            <a:ext cx="4767264"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 python </a:t>
            </a:r>
            <a:r>
              <a:rPr lang="en-US" sz="3600" u="none" strike="noStrike" cap="none" dirty="0" err="1">
                <a:solidFill>
                  <a:srgbClr val="FFFF00"/>
                </a:solidFill>
                <a:latin typeface="Arial" charset="0"/>
                <a:ea typeface="Arial" charset="0"/>
                <a:cs typeface="Arial" charset="0"/>
                <a:sym typeface="Cabin"/>
              </a:rPr>
              <a:t>basicloop.py</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Πριν </a:t>
            </a:r>
            <a:endParaRPr lang="en-US"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41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12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Μετά</a:t>
            </a:r>
            <a:endParaRPr lang="en-US" sz="3600" u="none" strike="noStrike" cap="none" dirty="0">
              <a:solidFill>
                <a:srgbClr val="FF7F00"/>
              </a:solidFill>
              <a:latin typeface="Arial" charset="0"/>
              <a:ea typeface="Arial" charset="0"/>
              <a:cs typeface="Arial" charset="0"/>
              <a:sym typeface="Cabi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Shape 539"/>
          <p:cNvSpPr txBox="1">
            <a:spLocks noGrp="1"/>
          </p:cNvSpPr>
          <p:nvPr>
            <p:ph type="title"/>
          </p:nvPr>
        </p:nvSpPr>
        <p:spPr>
          <a:xfrm>
            <a:off x="2564130" y="817418"/>
            <a:ext cx="1112774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3</a:t>
            </a:r>
          </a:p>
        </p:txBody>
      </p:sp>
      <p:sp>
        <p:nvSpPr>
          <p:cNvPr id="545" name="Shape 545"/>
          <p:cNvSpPr txBox="1">
            <a:spLocks noGrp="1"/>
          </p:cNvSpPr>
          <p:nvPr>
            <p:ph type="title"/>
          </p:nvPr>
        </p:nvSpPr>
        <p:spPr>
          <a:xfrm>
            <a:off x="2556510" y="817418"/>
            <a:ext cx="1114298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2952750" y="817418"/>
            <a:ext cx="103505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51" name="Shape 551"/>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41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xfrm>
            <a:off x="2716530" y="817418"/>
            <a:ext cx="1082294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57" name="Shape 557"/>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xfrm>
            <a:off x="2457450" y="817418"/>
            <a:ext cx="113411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63" name="Shape 563"/>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9</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xfrm>
            <a:off x="2617470" y="817418"/>
            <a:ext cx="1102106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69" name="Shape 569"/>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74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2526030" y="817418"/>
            <a:ext cx="1120394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75" name="Shape 575"/>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6521767" y="817418"/>
            <a:ext cx="9191308"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200" u="none" strike="noStrike" cap="none" dirty="0">
                <a:solidFill>
                  <a:srgbClr val="FFD966"/>
                </a:solidFill>
                <a:latin typeface="Arial" charset="0"/>
                <a:ea typeface="Arial" charset="0"/>
                <a:cs typeface="Arial" charset="0"/>
                <a:sym typeface="Cabin"/>
              </a:rPr>
              <a:t>Ένας Ατέρμων Βρόχος</a:t>
            </a:r>
            <a:endParaRPr lang="en-US" sz="7200" u="none" strike="noStrike" cap="none" dirty="0">
              <a:solidFill>
                <a:srgbClr val="FFD966"/>
              </a:solidFill>
              <a:latin typeface="Arial" charset="0"/>
              <a:ea typeface="Arial" charset="0"/>
              <a:cs typeface="Arial" charset="0"/>
              <a:sym typeface="Cabin"/>
            </a:endParaRPr>
          </a:p>
        </p:txBody>
      </p:sp>
      <p:sp>
        <p:nvSpPr>
          <p:cNvPr id="241" name="Shape 241"/>
          <p:cNvSpPr txBox="1"/>
          <p:nvPr/>
        </p:nvSpPr>
        <p:spPr>
          <a:xfrm>
            <a:off x="8853466" y="3181350"/>
            <a:ext cx="5286405"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5</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&gt;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0</a:t>
            </a:r>
            <a:r>
              <a:rPr lang="en-US" sz="3000" i="0" u="none" strike="noStrike" cap="none" dirty="0">
                <a:solidFill>
                  <a:srgbClr val="FFFF00"/>
                </a:solidFill>
                <a:latin typeface="Courier"/>
                <a:ea typeface="Courier"/>
                <a:cs typeface="Courier"/>
                <a:sym typeface="Courier New"/>
              </a:rPr>
              <a:t> :</a:t>
            </a:r>
          </a:p>
          <a:p>
            <a:pPr>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a:t>
            </a:r>
            <a:r>
              <a:rPr lang="el-GR" sz="3000" i="0" u="none" strike="noStrike" cap="none" dirty="0">
                <a:solidFill>
                  <a:srgbClr val="FF9900"/>
                </a:solidFill>
                <a:latin typeface="Courier"/>
                <a:ea typeface="Courier"/>
                <a:cs typeface="Courier"/>
                <a:sym typeface="Courier New"/>
              </a:rPr>
              <a:t>Σαπούνισμα</a:t>
            </a:r>
            <a:r>
              <a:rPr lang="en-US" sz="3000" i="0" u="none" strike="noStrike" cap="none" dirty="0">
                <a:solidFill>
                  <a:srgbClr val="FF9900"/>
                </a:solidFill>
                <a:latin typeface="Courier"/>
                <a:ea typeface="Courier"/>
                <a:cs typeface="Courier"/>
                <a:sym typeface="Courier New"/>
              </a:rPr>
              <a:t>'</a:t>
            </a:r>
            <a:r>
              <a:rPr lang="en-US" sz="3200" dirty="0">
                <a:solidFill>
                  <a:schemeClr val="bg1"/>
                </a:solidFill>
                <a:latin typeface="Arial" charset="0"/>
                <a:ea typeface="Arial" charset="0"/>
                <a:cs typeface="Arial" charset="0"/>
                <a:sym typeface="Cabin"/>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a:t>
            </a:r>
            <a:r>
              <a:rPr lang="el-GR" sz="3000" i="0" u="none" strike="noStrike" cap="none" dirty="0">
                <a:solidFill>
                  <a:srgbClr val="FF9900"/>
                </a:solidFill>
                <a:latin typeface="Courier"/>
                <a:ea typeface="Courier"/>
                <a:cs typeface="Courier"/>
                <a:sym typeface="Courier New"/>
              </a:rPr>
              <a:t>Ξέπλυμα</a:t>
            </a:r>
            <a:r>
              <a:rPr lang="en-US" sz="3000" i="0" u="none" strike="noStrike" cap="none" dirty="0">
                <a:solidFill>
                  <a:srgbClr val="FF9900"/>
                </a:solidFill>
                <a:latin typeface="Courier"/>
                <a:ea typeface="Courier"/>
                <a:cs typeface="Courier"/>
                <a:sym typeface="Courier New"/>
              </a:rPr>
              <a:t>'</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a:t>
            </a:r>
            <a:r>
              <a:rPr lang="el-GR" sz="3000" i="0" u="none" strike="noStrike" cap="none" dirty="0">
                <a:solidFill>
                  <a:srgbClr val="FF9900"/>
                </a:solidFill>
                <a:latin typeface="Courier"/>
                <a:ea typeface="Courier"/>
                <a:cs typeface="Courier"/>
                <a:sym typeface="Courier New"/>
              </a:rPr>
              <a:t>Στέγνωμα</a:t>
            </a:r>
            <a:r>
              <a:rPr lang="en-US" sz="3000" i="0" u="none" strike="noStrike" cap="none" dirty="0">
                <a:solidFill>
                  <a:srgbClr val="FF9900"/>
                </a:solidFill>
                <a:latin typeface="Courier"/>
                <a:ea typeface="Courier"/>
                <a:cs typeface="Courier"/>
                <a:sym typeface="Courier New"/>
              </a:rPr>
              <a:t>!'</a:t>
            </a:r>
            <a:r>
              <a:rPr lang="en-US" sz="3000" i="0" u="none" strike="noStrike" cap="none" dirty="0">
                <a:solidFill>
                  <a:schemeClr val="bg1"/>
                </a:solidFill>
                <a:latin typeface="Courier"/>
                <a:ea typeface="Courier"/>
                <a:cs typeface="Courier"/>
                <a:sym typeface="Courier New"/>
              </a:rPr>
              <a:t>)</a:t>
            </a:r>
          </a:p>
        </p:txBody>
      </p:sp>
      <p:cxnSp>
        <p:nvCxnSpPr>
          <p:cNvPr id="242" name="Shape 242"/>
          <p:cNvCxnSpPr/>
          <p:nvPr/>
        </p:nvCxnSpPr>
        <p:spPr>
          <a:xfrm rot="10800000">
            <a:off x="2838449" y="208756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243" name="Shape 243"/>
          <p:cNvSpPr/>
          <p:nvPr/>
        </p:nvSpPr>
        <p:spPr>
          <a:xfrm>
            <a:off x="1422400" y="2647955"/>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b="0" i="0" u="none" strike="noStrike" cap="none" dirty="0">
                <a:solidFill>
                  <a:srgbClr val="00FF00"/>
                </a:solidFill>
                <a:latin typeface="Comic Sans MS"/>
                <a:ea typeface="Comic Sans MS"/>
                <a:cs typeface="Comic Sans MS"/>
                <a:sym typeface="Comic Sans MS"/>
              </a:rPr>
              <a:t>n &gt; 0 </a:t>
            </a:r>
            <a:r>
              <a:rPr lang="el-GR" sz="3500" b="0" i="0" u="none" strike="noStrike" cap="none" dirty="0">
                <a:solidFill>
                  <a:srgbClr val="00FF00"/>
                </a:solidFill>
                <a:latin typeface="Comic Sans MS"/>
                <a:ea typeface="Comic Sans MS"/>
                <a:cs typeface="Comic Sans MS"/>
                <a:sym typeface="Comic Sans MS"/>
              </a:rPr>
              <a:t>;</a:t>
            </a:r>
            <a:endParaRPr lang="en-US" sz="3500" b="0" i="0" u="none" strike="noStrike" cap="none" dirty="0">
              <a:solidFill>
                <a:srgbClr val="00FF00"/>
              </a:solidFill>
              <a:latin typeface="Comic Sans MS"/>
              <a:ea typeface="Comic Sans MS"/>
              <a:cs typeface="Comic Sans MS"/>
              <a:sym typeface="Comic Sans MS"/>
            </a:endParaRPr>
          </a:p>
        </p:txBody>
      </p:sp>
      <p:cxnSp>
        <p:nvCxnSpPr>
          <p:cNvPr id="244" name="Shape 244"/>
          <p:cNvCxnSpPr/>
          <p:nvPr/>
        </p:nvCxnSpPr>
        <p:spPr>
          <a:xfrm rot="10800000" flipH="1">
            <a:off x="2836861" y="3917955"/>
            <a:ext cx="20636" cy="2317749"/>
          </a:xfrm>
          <a:prstGeom prst="straightConnector1">
            <a:avLst/>
          </a:prstGeom>
          <a:noFill/>
          <a:ln w="76200" cap="rnd" cmpd="sng">
            <a:solidFill>
              <a:srgbClr val="00FFFF"/>
            </a:solidFill>
            <a:prstDash val="solid"/>
            <a:miter/>
            <a:headEnd type="none" w="med" len="med"/>
            <a:tailEnd type="stealth" w="med" len="med"/>
          </a:ln>
        </p:spPr>
      </p:cxnSp>
      <p:cxnSp>
        <p:nvCxnSpPr>
          <p:cNvPr id="245" name="Shape 245"/>
          <p:cNvCxnSpPr>
            <a:cxnSpLocks/>
          </p:cNvCxnSpPr>
          <p:nvPr/>
        </p:nvCxnSpPr>
        <p:spPr>
          <a:xfrm flipH="1" flipV="1">
            <a:off x="4203676" y="3276479"/>
            <a:ext cx="1100481" cy="16001"/>
          </a:xfrm>
          <a:prstGeom prst="straightConnector1">
            <a:avLst/>
          </a:prstGeom>
          <a:noFill/>
          <a:ln w="76200" cap="rnd" cmpd="sng">
            <a:solidFill>
              <a:srgbClr val="00FFFF"/>
            </a:solidFill>
            <a:prstDash val="solid"/>
            <a:miter/>
            <a:headEnd type="none" w="med" len="med"/>
            <a:tailEnd type="none" w="med" len="med"/>
          </a:ln>
        </p:spPr>
      </p:cxnSp>
      <p:cxnSp>
        <p:nvCxnSpPr>
          <p:cNvPr id="246" name="Shape 246"/>
          <p:cNvCxnSpPr>
            <a:cxnSpLocks/>
            <a:stCxn id="258" idx="0"/>
          </p:cNvCxnSpPr>
          <p:nvPr/>
        </p:nvCxnSpPr>
        <p:spPr>
          <a:xfrm flipH="1" flipV="1">
            <a:off x="5304159" y="3292481"/>
            <a:ext cx="32710" cy="638174"/>
          </a:xfrm>
          <a:prstGeom prst="straightConnector1">
            <a:avLst/>
          </a:prstGeom>
          <a:noFill/>
          <a:ln w="76200" cap="rnd" cmpd="sng">
            <a:solidFill>
              <a:srgbClr val="00FFFF"/>
            </a:solidFill>
            <a:prstDash val="solid"/>
            <a:miter/>
            <a:headEnd type="stealth" w="med" len="med"/>
            <a:tailEnd type="none" w="med" len="med"/>
          </a:ln>
        </p:spPr>
      </p:cxnSp>
      <p:cxnSp>
        <p:nvCxnSpPr>
          <p:cNvPr id="247" name="Shape 247"/>
          <p:cNvCxnSpPr>
            <a:stCxn id="248" idx="2"/>
          </p:cNvCxnSpPr>
          <p:nvPr/>
        </p:nvCxnSpPr>
        <p:spPr>
          <a:xfrm>
            <a:off x="5336869" y="5899154"/>
            <a:ext cx="0" cy="336550"/>
          </a:xfrm>
          <a:prstGeom prst="straightConnector1">
            <a:avLst/>
          </a:prstGeom>
          <a:noFill/>
          <a:ln w="76200" cap="rnd" cmpd="sng">
            <a:solidFill>
              <a:srgbClr val="00FFFF"/>
            </a:solidFill>
            <a:prstDash val="solid"/>
            <a:miter/>
            <a:headEnd type="none" w="med" len="med"/>
            <a:tailEnd type="none" w="med" len="med"/>
          </a:ln>
        </p:spPr>
      </p:cxnSp>
      <p:cxnSp>
        <p:nvCxnSpPr>
          <p:cNvPr id="249" name="Shape 249"/>
          <p:cNvCxnSpPr>
            <a:cxnSpLocks/>
          </p:cNvCxnSpPr>
          <p:nvPr/>
        </p:nvCxnSpPr>
        <p:spPr>
          <a:xfrm>
            <a:off x="2852736" y="6202367"/>
            <a:ext cx="2451421" cy="14287"/>
          </a:xfrm>
          <a:prstGeom prst="straightConnector1">
            <a:avLst/>
          </a:prstGeom>
          <a:noFill/>
          <a:ln w="76200" cap="rnd" cmpd="sng">
            <a:solidFill>
              <a:srgbClr val="00FFFF"/>
            </a:solidFill>
            <a:prstDash val="solid"/>
            <a:miter/>
            <a:headEnd type="none" w="med" len="med"/>
            <a:tailEnd type="none" w="med" len="med"/>
          </a:ln>
        </p:spPr>
      </p:cxnSp>
      <p:cxnSp>
        <p:nvCxnSpPr>
          <p:cNvPr id="250" name="Shape 250"/>
          <p:cNvCxnSpPr/>
          <p:nvPr/>
        </p:nvCxnSpPr>
        <p:spPr>
          <a:xfrm flipH="1">
            <a:off x="1066800" y="3292480"/>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251" name="Shape 251"/>
          <p:cNvCxnSpPr/>
          <p:nvPr/>
        </p:nvCxnSpPr>
        <p:spPr>
          <a:xfrm rot="10800000" flipH="1">
            <a:off x="2840036" y="66802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52" name="Shape 252"/>
          <p:cNvCxnSpPr/>
          <p:nvPr/>
        </p:nvCxnSpPr>
        <p:spPr>
          <a:xfrm rot="10800000">
            <a:off x="1063537" y="3340067"/>
            <a:ext cx="36599" cy="3433800"/>
          </a:xfrm>
          <a:prstGeom prst="straightConnector1">
            <a:avLst/>
          </a:prstGeom>
          <a:noFill/>
          <a:ln w="76200" cap="rnd" cmpd="sng">
            <a:solidFill>
              <a:srgbClr val="00FFFF"/>
            </a:solidFill>
            <a:prstDash val="solid"/>
            <a:miter/>
            <a:headEnd type="stealth" w="med" len="med"/>
            <a:tailEnd type="none" w="med" len="med"/>
          </a:ln>
        </p:spPr>
      </p:cxnSp>
      <p:cxnSp>
        <p:nvCxnSpPr>
          <p:cNvPr id="253" name="Shape 253"/>
          <p:cNvCxnSpPr/>
          <p:nvPr/>
        </p:nvCxnSpPr>
        <p:spPr>
          <a:xfrm>
            <a:off x="1084262" y="6697667"/>
            <a:ext cx="1752600" cy="0"/>
          </a:xfrm>
          <a:prstGeom prst="straightConnector1">
            <a:avLst/>
          </a:prstGeom>
          <a:noFill/>
          <a:ln w="76200" cap="rnd" cmpd="sng">
            <a:solidFill>
              <a:srgbClr val="00FFFF"/>
            </a:solidFill>
            <a:prstDash val="solid"/>
            <a:miter/>
            <a:headEnd type="none" w="med" len="med"/>
            <a:tailEnd type="none" w="med" len="med"/>
          </a:ln>
        </p:spPr>
      </p:cxnSp>
      <p:sp>
        <p:nvSpPr>
          <p:cNvPr id="254" name="Shape 254"/>
          <p:cNvSpPr txBox="1"/>
          <p:nvPr/>
        </p:nvSpPr>
        <p:spPr>
          <a:xfrm>
            <a:off x="542925" y="2533655"/>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Όχι</a:t>
            </a:r>
            <a:endParaRPr lang="en-US" sz="3600" u="none" strike="noStrike" cap="none" dirty="0">
              <a:solidFill>
                <a:schemeClr val="lt1"/>
              </a:solidFill>
              <a:latin typeface="Arial" charset="0"/>
              <a:ea typeface="Arial" charset="0"/>
              <a:cs typeface="Arial" charset="0"/>
              <a:sym typeface="Cabin"/>
            </a:endParaRPr>
          </a:p>
        </p:txBody>
      </p:sp>
      <p:sp>
        <p:nvSpPr>
          <p:cNvPr id="255" name="Shape 255"/>
          <p:cNvSpPr txBox="1"/>
          <p:nvPr/>
        </p:nvSpPr>
        <p:spPr>
          <a:xfrm>
            <a:off x="1128077" y="7296155"/>
            <a:ext cx="3428683"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l-GR" sz="3500" u="none" strike="noStrike" cap="none" dirty="0">
                <a:solidFill>
                  <a:schemeClr val="lt1"/>
                </a:solidFill>
                <a:latin typeface="Arial" charset="0"/>
                <a:ea typeface="Arial" charset="0"/>
                <a:cs typeface="Arial" charset="0"/>
                <a:sym typeface="Cabin"/>
              </a:rPr>
              <a:t>Στέγνωμα</a:t>
            </a:r>
            <a:r>
              <a:rPr lang="en-US" sz="3500" u="none" strike="noStrike" cap="none" dirty="0">
                <a:solidFill>
                  <a:schemeClr val="lt1"/>
                </a:solidFill>
                <a:latin typeface="Arial" charset="0"/>
                <a:ea typeface="Arial" charset="0"/>
                <a:cs typeface="Arial" charset="0"/>
                <a:sym typeface="Cabin"/>
              </a:rPr>
              <a:t>!')</a:t>
            </a:r>
          </a:p>
        </p:txBody>
      </p:sp>
      <p:sp>
        <p:nvSpPr>
          <p:cNvPr id="256" name="Shape 256"/>
          <p:cNvSpPr txBox="1"/>
          <p:nvPr/>
        </p:nvSpPr>
        <p:spPr>
          <a:xfrm>
            <a:off x="4659312" y="2533655"/>
            <a:ext cx="107473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Ναι</a:t>
            </a:r>
            <a:endParaRPr lang="en-US" sz="3600" u="none" strike="noStrike" cap="none" dirty="0">
              <a:solidFill>
                <a:schemeClr val="lt1"/>
              </a:solidFill>
              <a:latin typeface="Arial" charset="0"/>
              <a:ea typeface="Arial" charset="0"/>
              <a:cs typeface="Arial" charset="0"/>
              <a:sym typeface="Cabin"/>
            </a:endParaRPr>
          </a:p>
        </p:txBody>
      </p:sp>
      <p:sp>
        <p:nvSpPr>
          <p:cNvPr id="257" name="Shape 257"/>
          <p:cNvSpPr txBox="1"/>
          <p:nvPr/>
        </p:nvSpPr>
        <p:spPr>
          <a:xfrm>
            <a:off x="1397000" y="1352555"/>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258" name="Shape 258"/>
          <p:cNvSpPr txBox="1"/>
          <p:nvPr/>
        </p:nvSpPr>
        <p:spPr>
          <a:xfrm>
            <a:off x="3333116" y="3930655"/>
            <a:ext cx="4007505" cy="747711"/>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9900"/>
                </a:solidFill>
                <a:latin typeface="Arial" charset="0"/>
                <a:ea typeface="Arial" charset="0"/>
                <a:cs typeface="Arial" charset="0"/>
                <a:sym typeface="Cabin"/>
              </a:rPr>
              <a:t>'</a:t>
            </a:r>
            <a:r>
              <a:rPr lang="el-GR" sz="3500" u="none" strike="noStrike" cap="none" dirty="0">
                <a:solidFill>
                  <a:srgbClr val="FF9900"/>
                </a:solidFill>
                <a:latin typeface="Arial" charset="0"/>
                <a:ea typeface="Arial" charset="0"/>
                <a:cs typeface="Arial" charset="0"/>
                <a:sym typeface="Cabin"/>
              </a:rPr>
              <a:t>Σαπούνισμα</a:t>
            </a:r>
            <a:r>
              <a:rPr lang="en-US" sz="3500" u="none" strike="noStrike" cap="none" dirty="0">
                <a:solidFill>
                  <a:srgbClr val="FF9900"/>
                </a:solidFill>
                <a:latin typeface="Arial" charset="0"/>
                <a:ea typeface="Arial" charset="0"/>
                <a:cs typeface="Arial" charset="0"/>
                <a:sym typeface="Cabin"/>
              </a:rPr>
              <a:t>'</a:t>
            </a:r>
            <a:r>
              <a:rPr lang="en-US" sz="3500" u="none" strike="noStrike" cap="none" dirty="0">
                <a:solidFill>
                  <a:schemeClr val="bg1"/>
                </a:solidFill>
                <a:latin typeface="Arial" charset="0"/>
                <a:ea typeface="Arial" charset="0"/>
                <a:cs typeface="Arial" charset="0"/>
                <a:sym typeface="Cabin"/>
              </a:rPr>
              <a:t>)</a:t>
            </a:r>
          </a:p>
        </p:txBody>
      </p:sp>
      <p:sp>
        <p:nvSpPr>
          <p:cNvPr id="248" name="Shape 248"/>
          <p:cNvSpPr txBox="1"/>
          <p:nvPr/>
        </p:nvSpPr>
        <p:spPr>
          <a:xfrm>
            <a:off x="3644605" y="5149855"/>
            <a:ext cx="3384527"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9900"/>
                </a:solidFill>
                <a:latin typeface="Arial" charset="0"/>
                <a:ea typeface="Arial" charset="0"/>
                <a:cs typeface="Arial" charset="0"/>
                <a:sym typeface="Cabin"/>
              </a:rPr>
              <a:t>'</a:t>
            </a:r>
            <a:r>
              <a:rPr lang="el-GR" sz="3500" u="none" strike="noStrike" cap="none" dirty="0">
                <a:solidFill>
                  <a:srgbClr val="FF9900"/>
                </a:solidFill>
                <a:latin typeface="Arial" charset="0"/>
                <a:ea typeface="Arial" charset="0"/>
                <a:cs typeface="Arial" charset="0"/>
                <a:sym typeface="Cabin"/>
              </a:rPr>
              <a:t>Ξέπλυμα</a:t>
            </a:r>
            <a:r>
              <a:rPr lang="en-US" sz="3500" u="none" strike="noStrike" cap="none" dirty="0">
                <a:solidFill>
                  <a:srgbClr val="FF9900"/>
                </a:solidFill>
                <a:latin typeface="Arial" charset="0"/>
                <a:ea typeface="Arial" charset="0"/>
                <a:cs typeface="Arial" charset="0"/>
                <a:sym typeface="Cabin"/>
              </a:rPr>
              <a:t>'</a:t>
            </a:r>
            <a:r>
              <a:rPr lang="en-US" sz="3500" dirty="0">
                <a:solidFill>
                  <a:schemeClr val="bg1"/>
                </a:solidFill>
                <a:latin typeface="Arial" charset="0"/>
                <a:ea typeface="Arial" charset="0"/>
                <a:cs typeface="Arial" charset="0"/>
                <a:sym typeface="Cabin"/>
              </a:rPr>
              <a:t>)</a:t>
            </a:r>
          </a:p>
        </p:txBody>
      </p:sp>
      <p:sp>
        <p:nvSpPr>
          <p:cNvPr id="259" name="Shape 259"/>
          <p:cNvSpPr txBox="1"/>
          <p:nvPr/>
        </p:nvSpPr>
        <p:spPr>
          <a:xfrm>
            <a:off x="7711440" y="7412450"/>
            <a:ext cx="737625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00FF00"/>
                </a:solidFill>
                <a:latin typeface="Arial" charset="0"/>
                <a:ea typeface="Arial" charset="0"/>
                <a:cs typeface="Arial" charset="0"/>
                <a:sym typeface="Cabin"/>
              </a:rPr>
              <a:t>Τι λάθος υπάρχει </a:t>
            </a:r>
            <a:r>
              <a:rPr lang="el-GR" sz="3600" dirty="0">
                <a:solidFill>
                  <a:srgbClr val="00FF00"/>
                </a:solidFill>
                <a:latin typeface="Arial" charset="0"/>
                <a:ea typeface="Arial" charset="0"/>
                <a:cs typeface="Arial" charset="0"/>
                <a:sym typeface="Cabin"/>
              </a:rPr>
              <a:t>σ</a:t>
            </a:r>
            <a:r>
              <a:rPr lang="el-GR" sz="3600" u="none" strike="noStrike" cap="none" dirty="0">
                <a:solidFill>
                  <a:srgbClr val="00FF00"/>
                </a:solidFill>
                <a:latin typeface="Arial" charset="0"/>
                <a:ea typeface="Arial" charset="0"/>
                <a:cs typeface="Arial" charset="0"/>
                <a:sym typeface="Cabin"/>
              </a:rPr>
              <a:t>ε αυτό το βρόχο;</a:t>
            </a:r>
            <a:endParaRPr lang="en-US" sz="3600" u="none" strike="noStrike" cap="none" dirty="0">
              <a:solidFill>
                <a:srgbClr val="00FF00"/>
              </a:solidFill>
              <a:latin typeface="Arial" charset="0"/>
              <a:ea typeface="Arial" charset="0"/>
              <a:cs typeface="Arial" charset="0"/>
              <a:sym typeface="Cabin"/>
            </a:endParaRPr>
          </a:p>
        </p:txBody>
      </p:sp>
      <p:cxnSp>
        <p:nvCxnSpPr>
          <p:cNvPr id="260" name="Shape 260"/>
          <p:cNvCxnSpPr>
            <a:cxnSpLocks/>
            <a:stCxn id="258" idx="2"/>
            <a:endCxn id="248" idx="0"/>
          </p:cNvCxnSpPr>
          <p:nvPr/>
        </p:nvCxnSpPr>
        <p:spPr>
          <a:xfrm>
            <a:off x="5336869" y="4678366"/>
            <a:ext cx="0" cy="471489"/>
          </a:xfrm>
          <a:prstGeom prst="straightConnector1">
            <a:avLst/>
          </a:prstGeom>
          <a:noFill/>
          <a:ln w="76200" cap="rnd" cmpd="sng">
            <a:solidFill>
              <a:srgbClr val="00FFFF"/>
            </a:solidFill>
            <a:prstDash val="solid"/>
            <a:miter/>
            <a:headEnd type="none" w="med" len="med"/>
            <a:tailEnd type="non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txBox="1">
            <a:spLocks noGrp="1"/>
          </p:cNvSpPr>
          <p:nvPr>
            <p:ph type="title"/>
          </p:nvPr>
        </p:nvSpPr>
        <p:spPr>
          <a:xfrm>
            <a:off x="2609850" y="817418"/>
            <a:ext cx="110363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Shape 585"/>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3</a:t>
            </a:r>
          </a:p>
        </p:txBody>
      </p:sp>
      <p:sp>
        <p:nvSpPr>
          <p:cNvPr id="586" name="Shape 586"/>
          <p:cNvSpPr txBox="1">
            <a:spLocks noGrp="1"/>
          </p:cNvSpPr>
          <p:nvPr>
            <p:ph type="title"/>
          </p:nvPr>
        </p:nvSpPr>
        <p:spPr>
          <a:xfrm>
            <a:off x="2663190" y="817418"/>
            <a:ext cx="1092962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87" name="Shape 587"/>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41</a:t>
            </a:r>
          </a:p>
        </p:txBody>
      </p:sp>
      <p:sp>
        <p:nvSpPr>
          <p:cNvPr id="588" name="Shape 588"/>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12</a:t>
            </a:r>
          </a:p>
        </p:txBody>
      </p:sp>
      <p:sp>
        <p:nvSpPr>
          <p:cNvPr id="589" name="Shape 589"/>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9</a:t>
            </a:r>
          </a:p>
        </p:txBody>
      </p:sp>
      <p:sp>
        <p:nvSpPr>
          <p:cNvPr id="590" name="Shape 590"/>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74</a:t>
            </a:r>
          </a:p>
        </p:txBody>
      </p:sp>
      <p:sp>
        <p:nvSpPr>
          <p:cNvPr id="591" name="Shape 591"/>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Shape 539"/>
          <p:cNvSpPr txBox="1">
            <a:spLocks noGrp="1"/>
          </p:cNvSpPr>
          <p:nvPr>
            <p:ph type="title"/>
          </p:nvPr>
        </p:nvSpPr>
        <p:spPr>
          <a:xfrm>
            <a:off x="2807970" y="817418"/>
            <a:ext cx="1064006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3"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4" name="Shape 598"/>
          <p:cNvSpPr txBox="1"/>
          <p:nvPr/>
        </p:nvSpPr>
        <p:spPr>
          <a:xfrm>
            <a:off x="457200" y="6502400"/>
            <a:ext cx="57292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err="1">
                <a:solidFill>
                  <a:schemeClr val="lt1"/>
                </a:solidFill>
                <a:latin typeface="Arial" charset="0"/>
                <a:ea typeface="Arial" charset="0"/>
                <a:cs typeface="Arial" charset="0"/>
                <a:sym typeface="Cabin"/>
              </a:rPr>
              <a:t>μεγαλύτερος_μέχρι</a:t>
            </a:r>
            <a:r>
              <a:rPr lang="el-GR" sz="3600" dirty="0" err="1">
                <a:solidFill>
                  <a:schemeClr val="lt1"/>
                </a:solidFill>
                <a:latin typeface="Arial" charset="0"/>
                <a:ea typeface="Arial" charset="0"/>
                <a:cs typeface="Arial" charset="0"/>
                <a:sym typeface="Cabin"/>
              </a:rPr>
              <a:t>_στιγμής</a:t>
            </a:r>
            <a:endParaRPr lang="en-US" sz="3600" u="none" strike="noStrike" cap="none" dirty="0">
              <a:solidFill>
                <a:schemeClr val="lt1"/>
              </a:solidFill>
              <a:latin typeface="Arial" charset="0"/>
              <a:ea typeface="Arial" charset="0"/>
              <a:cs typeface="Arial" charset="0"/>
              <a:sym typeface="Cabin"/>
            </a:endParaRPr>
          </a:p>
        </p:txBody>
      </p:sp>
      <p:sp>
        <p:nvSpPr>
          <p:cNvPr id="5" name="Shape 599"/>
          <p:cNvSpPr txBox="1"/>
          <p:nvPr/>
        </p:nvSpPr>
        <p:spPr>
          <a:xfrm>
            <a:off x="6642100" y="6259512"/>
            <a:ext cx="760500"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a:t>
            </a:r>
          </a:p>
        </p:txBody>
      </p:sp>
    </p:spTree>
    <p:extLst>
      <p:ext uri="{BB962C8B-B14F-4D97-AF65-F5344CB8AC3E}">
        <p14:creationId xmlns:p14="http://schemas.microsoft.com/office/powerpoint/2010/main" val="76622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3</a:t>
            </a:r>
          </a:p>
        </p:txBody>
      </p:sp>
      <p:sp>
        <p:nvSpPr>
          <p:cNvPr id="545" name="Shape 545"/>
          <p:cNvSpPr txBox="1">
            <a:spLocks noGrp="1"/>
          </p:cNvSpPr>
          <p:nvPr>
            <p:ph type="title"/>
          </p:nvPr>
        </p:nvSpPr>
        <p:spPr>
          <a:xfrm>
            <a:off x="2678430" y="817418"/>
            <a:ext cx="1089914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6" name="Shape 599"/>
          <p:cNvSpPr txBox="1"/>
          <p:nvPr/>
        </p:nvSpPr>
        <p:spPr>
          <a:xfrm>
            <a:off x="6642100" y="6259512"/>
            <a:ext cx="760500"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3</a:t>
            </a:r>
          </a:p>
        </p:txBody>
      </p:sp>
      <p:sp>
        <p:nvSpPr>
          <p:cNvPr id="7" name="Shape 598">
            <a:extLst>
              <a:ext uri="{FF2B5EF4-FFF2-40B4-BE49-F238E27FC236}">
                <a16:creationId xmlns:a16="http://schemas.microsoft.com/office/drawing/2014/main" id="{26A712A0-F175-407C-9564-E22D32E41574}"/>
              </a:ext>
            </a:extLst>
          </p:cNvPr>
          <p:cNvSpPr txBox="1"/>
          <p:nvPr/>
        </p:nvSpPr>
        <p:spPr>
          <a:xfrm>
            <a:off x="457200" y="6502400"/>
            <a:ext cx="57292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err="1">
                <a:solidFill>
                  <a:schemeClr val="lt1"/>
                </a:solidFill>
                <a:latin typeface="Arial" charset="0"/>
                <a:ea typeface="Arial" charset="0"/>
                <a:cs typeface="Arial" charset="0"/>
                <a:sym typeface="Cabin"/>
              </a:rPr>
              <a:t>μεγαλύτερος_μέχρι</a:t>
            </a:r>
            <a:r>
              <a:rPr lang="el-GR" sz="3600" dirty="0" err="1">
                <a:solidFill>
                  <a:schemeClr val="lt1"/>
                </a:solidFill>
                <a:latin typeface="Arial" charset="0"/>
                <a:ea typeface="Arial" charset="0"/>
                <a:cs typeface="Arial" charset="0"/>
                <a:sym typeface="Cabin"/>
              </a:rPr>
              <a:t>_στιγμής</a:t>
            </a:r>
            <a:endParaRPr lang="en-US" sz="36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552958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2762250" y="817418"/>
            <a:ext cx="107315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51" name="Shape 551"/>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41</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41</a:t>
            </a:r>
            <a:endParaRPr lang="en-US" sz="5400" u="none" strike="noStrike" cap="none" dirty="0">
              <a:solidFill>
                <a:srgbClr val="FF00FF"/>
              </a:solidFill>
              <a:latin typeface="Arial" charset="0"/>
              <a:ea typeface="Arial" charset="0"/>
              <a:cs typeface="Arial" charset="0"/>
              <a:sym typeface="Cabin"/>
            </a:endParaRPr>
          </a:p>
        </p:txBody>
      </p:sp>
      <p:sp>
        <p:nvSpPr>
          <p:cNvPr id="7" name="Shape 598">
            <a:extLst>
              <a:ext uri="{FF2B5EF4-FFF2-40B4-BE49-F238E27FC236}">
                <a16:creationId xmlns:a16="http://schemas.microsoft.com/office/drawing/2014/main" id="{8CB65F9E-28FE-4094-AB59-5F9D1FF3045D}"/>
              </a:ext>
            </a:extLst>
          </p:cNvPr>
          <p:cNvSpPr txBox="1"/>
          <p:nvPr/>
        </p:nvSpPr>
        <p:spPr>
          <a:xfrm>
            <a:off x="457200" y="6502400"/>
            <a:ext cx="57292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err="1">
                <a:solidFill>
                  <a:schemeClr val="lt1"/>
                </a:solidFill>
                <a:latin typeface="Arial" charset="0"/>
                <a:ea typeface="Arial" charset="0"/>
                <a:cs typeface="Arial" charset="0"/>
                <a:sym typeface="Cabin"/>
              </a:rPr>
              <a:t>μεγαλύτερος_μέχρι</a:t>
            </a:r>
            <a:r>
              <a:rPr lang="el-GR" sz="3600" dirty="0" err="1">
                <a:solidFill>
                  <a:schemeClr val="lt1"/>
                </a:solidFill>
                <a:latin typeface="Arial" charset="0"/>
                <a:ea typeface="Arial" charset="0"/>
                <a:cs typeface="Arial" charset="0"/>
                <a:sym typeface="Cabin"/>
              </a:rPr>
              <a:t>_στιγμής</a:t>
            </a:r>
            <a:endParaRPr lang="en-US" sz="36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735024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xfrm>
            <a:off x="2632710" y="817418"/>
            <a:ext cx="1099058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57" name="Shape 557"/>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12</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41</a:t>
            </a:r>
          </a:p>
        </p:txBody>
      </p:sp>
      <p:sp>
        <p:nvSpPr>
          <p:cNvPr id="7" name="Shape 598">
            <a:extLst>
              <a:ext uri="{FF2B5EF4-FFF2-40B4-BE49-F238E27FC236}">
                <a16:creationId xmlns:a16="http://schemas.microsoft.com/office/drawing/2014/main" id="{0ECCFF9B-ABD6-4EEF-B74B-5FB16E869B86}"/>
              </a:ext>
            </a:extLst>
          </p:cNvPr>
          <p:cNvSpPr txBox="1"/>
          <p:nvPr/>
        </p:nvSpPr>
        <p:spPr>
          <a:xfrm>
            <a:off x="457200" y="6502400"/>
            <a:ext cx="57292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err="1">
                <a:solidFill>
                  <a:schemeClr val="lt1"/>
                </a:solidFill>
                <a:latin typeface="Arial" charset="0"/>
                <a:ea typeface="Arial" charset="0"/>
                <a:cs typeface="Arial" charset="0"/>
                <a:sym typeface="Cabin"/>
              </a:rPr>
              <a:t>μεγαλύτερος_μέχρι</a:t>
            </a:r>
            <a:r>
              <a:rPr lang="el-GR" sz="3600" dirty="0" err="1">
                <a:solidFill>
                  <a:schemeClr val="lt1"/>
                </a:solidFill>
                <a:latin typeface="Arial" charset="0"/>
                <a:ea typeface="Arial" charset="0"/>
                <a:cs typeface="Arial" charset="0"/>
                <a:sym typeface="Cabin"/>
              </a:rPr>
              <a:t>_στιγμής</a:t>
            </a:r>
            <a:endParaRPr lang="en-US" sz="36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944706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xfrm>
            <a:off x="2559101" y="817418"/>
            <a:ext cx="11137799"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63" name="Shape 563"/>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9</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41</a:t>
            </a:r>
            <a:endParaRPr lang="en-US" sz="5400" u="none" strike="noStrike" cap="none" dirty="0">
              <a:solidFill>
                <a:srgbClr val="FF00FF"/>
              </a:solidFill>
              <a:latin typeface="Arial" charset="0"/>
              <a:ea typeface="Arial" charset="0"/>
              <a:cs typeface="Arial" charset="0"/>
              <a:sym typeface="Cabin"/>
            </a:endParaRPr>
          </a:p>
        </p:txBody>
      </p:sp>
      <p:sp>
        <p:nvSpPr>
          <p:cNvPr id="7" name="Shape 598">
            <a:extLst>
              <a:ext uri="{FF2B5EF4-FFF2-40B4-BE49-F238E27FC236}">
                <a16:creationId xmlns:a16="http://schemas.microsoft.com/office/drawing/2014/main" id="{E127DA5F-B542-4FD5-804E-EE7D91A89E39}"/>
              </a:ext>
            </a:extLst>
          </p:cNvPr>
          <p:cNvSpPr txBox="1"/>
          <p:nvPr/>
        </p:nvSpPr>
        <p:spPr>
          <a:xfrm>
            <a:off x="457200" y="6502400"/>
            <a:ext cx="57292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err="1">
                <a:solidFill>
                  <a:schemeClr val="lt1"/>
                </a:solidFill>
                <a:latin typeface="Arial" charset="0"/>
                <a:ea typeface="Arial" charset="0"/>
                <a:cs typeface="Arial" charset="0"/>
                <a:sym typeface="Cabin"/>
              </a:rPr>
              <a:t>μεγαλύτερος_μέχρι</a:t>
            </a:r>
            <a:r>
              <a:rPr lang="el-GR" sz="3600" dirty="0" err="1">
                <a:solidFill>
                  <a:schemeClr val="lt1"/>
                </a:solidFill>
                <a:latin typeface="Arial" charset="0"/>
                <a:ea typeface="Arial" charset="0"/>
                <a:cs typeface="Arial" charset="0"/>
                <a:sym typeface="Cabin"/>
              </a:rPr>
              <a:t>_στιγμής</a:t>
            </a:r>
            <a:endParaRPr lang="en-US" sz="36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779733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xfrm>
            <a:off x="2559101" y="817418"/>
            <a:ext cx="11137799"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69" name="Shape 569"/>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74</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sp>
        <p:nvSpPr>
          <p:cNvPr id="7" name="Shape 598">
            <a:extLst>
              <a:ext uri="{FF2B5EF4-FFF2-40B4-BE49-F238E27FC236}">
                <a16:creationId xmlns:a16="http://schemas.microsoft.com/office/drawing/2014/main" id="{D08457CB-2F26-4EAD-9640-77F716259996}"/>
              </a:ext>
            </a:extLst>
          </p:cNvPr>
          <p:cNvSpPr txBox="1"/>
          <p:nvPr/>
        </p:nvSpPr>
        <p:spPr>
          <a:xfrm>
            <a:off x="457200" y="6502400"/>
            <a:ext cx="57292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err="1">
                <a:solidFill>
                  <a:schemeClr val="lt1"/>
                </a:solidFill>
                <a:latin typeface="Arial" charset="0"/>
                <a:ea typeface="Arial" charset="0"/>
                <a:cs typeface="Arial" charset="0"/>
                <a:sym typeface="Cabin"/>
              </a:rPr>
              <a:t>μεγαλύτερος_μέχρι</a:t>
            </a:r>
            <a:r>
              <a:rPr lang="el-GR" sz="3600" dirty="0" err="1">
                <a:solidFill>
                  <a:schemeClr val="lt1"/>
                </a:solidFill>
                <a:latin typeface="Arial" charset="0"/>
                <a:ea typeface="Arial" charset="0"/>
                <a:cs typeface="Arial" charset="0"/>
                <a:sym typeface="Cabin"/>
              </a:rPr>
              <a:t>_στιγμής</a:t>
            </a:r>
            <a:endParaRPr lang="en-US" sz="36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724548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2670810" y="817418"/>
            <a:ext cx="1091438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75" name="Shape 575"/>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15</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5"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spTree>
    <p:extLst>
      <p:ext uri="{BB962C8B-B14F-4D97-AF65-F5344CB8AC3E}">
        <p14:creationId xmlns:p14="http://schemas.microsoft.com/office/powerpoint/2010/main" val="8194232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Shape 585"/>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3</a:t>
            </a:r>
          </a:p>
        </p:txBody>
      </p:sp>
      <p:sp>
        <p:nvSpPr>
          <p:cNvPr id="586" name="Shape 586"/>
          <p:cNvSpPr txBox="1">
            <a:spLocks noGrp="1"/>
          </p:cNvSpPr>
          <p:nvPr>
            <p:ph type="title"/>
          </p:nvPr>
        </p:nvSpPr>
        <p:spPr>
          <a:xfrm>
            <a:off x="2731770" y="817418"/>
            <a:ext cx="1079246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87" name="Shape 587"/>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41</a:t>
            </a:r>
          </a:p>
        </p:txBody>
      </p:sp>
      <p:sp>
        <p:nvSpPr>
          <p:cNvPr id="588" name="Shape 588"/>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12</a:t>
            </a:r>
          </a:p>
        </p:txBody>
      </p:sp>
      <p:sp>
        <p:nvSpPr>
          <p:cNvPr id="589" name="Shape 589"/>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9</a:t>
            </a:r>
          </a:p>
        </p:txBody>
      </p:sp>
      <p:sp>
        <p:nvSpPr>
          <p:cNvPr id="590" name="Shape 590"/>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74</a:t>
            </a:r>
          </a:p>
        </p:txBody>
      </p:sp>
      <p:sp>
        <p:nvSpPr>
          <p:cNvPr id="591" name="Shape 591"/>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15</a:t>
            </a:r>
          </a:p>
        </p:txBody>
      </p:sp>
      <p:sp>
        <p:nvSpPr>
          <p:cNvPr id="9"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0"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spTree>
    <p:extLst>
      <p:ext uri="{BB962C8B-B14F-4D97-AF65-F5344CB8AC3E}">
        <p14:creationId xmlns:p14="http://schemas.microsoft.com/office/powerpoint/2010/main" val="367714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6829550" y="817418"/>
            <a:ext cx="825815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200" u="none" strike="noStrike" cap="none" dirty="0">
                <a:solidFill>
                  <a:srgbClr val="FFD966"/>
                </a:solidFill>
                <a:latin typeface="Arial" charset="0"/>
                <a:ea typeface="Arial" charset="0"/>
                <a:cs typeface="Arial" charset="0"/>
                <a:sym typeface="Cabin"/>
              </a:rPr>
              <a:t>Άλλος ένας Βρόχος</a:t>
            </a:r>
            <a:endParaRPr lang="en-US" sz="7200" u="none" strike="noStrike" cap="none" dirty="0">
              <a:solidFill>
                <a:srgbClr val="FFD966"/>
              </a:solidFill>
              <a:latin typeface="Arial" charset="0"/>
              <a:ea typeface="Arial" charset="0"/>
              <a:cs typeface="Arial" charset="0"/>
              <a:sym typeface="Cabin"/>
            </a:endParaRPr>
          </a:p>
        </p:txBody>
      </p:sp>
      <p:sp>
        <p:nvSpPr>
          <p:cNvPr id="257" name="Shape 257"/>
          <p:cNvSpPr txBox="1"/>
          <p:nvPr/>
        </p:nvSpPr>
        <p:spPr>
          <a:xfrm>
            <a:off x="1397000" y="1352555"/>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n = </a:t>
            </a:r>
            <a:r>
              <a:rPr lang="en-US" sz="3500" dirty="0">
                <a:solidFill>
                  <a:schemeClr val="lt1"/>
                </a:solidFill>
                <a:latin typeface="Arial" charset="0"/>
                <a:ea typeface="Arial" charset="0"/>
                <a:cs typeface="Arial" charset="0"/>
                <a:sym typeface="Cabin"/>
              </a:rPr>
              <a:t>0</a:t>
            </a:r>
            <a:endParaRPr lang="en-US" sz="3500" u="none" strike="noStrike" cap="none" dirty="0">
              <a:solidFill>
                <a:schemeClr val="lt1"/>
              </a:solidFill>
              <a:latin typeface="Arial" charset="0"/>
              <a:ea typeface="Arial" charset="0"/>
              <a:cs typeface="Arial" charset="0"/>
              <a:sym typeface="Cabin"/>
            </a:endParaRPr>
          </a:p>
        </p:txBody>
      </p:sp>
      <p:sp>
        <p:nvSpPr>
          <p:cNvPr id="259" name="Shape 259"/>
          <p:cNvSpPr txBox="1"/>
          <p:nvPr/>
        </p:nvSpPr>
        <p:spPr>
          <a:xfrm>
            <a:off x="8295898" y="7412450"/>
            <a:ext cx="63032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00FF00"/>
                </a:solidFill>
                <a:latin typeface="Arial" charset="0"/>
                <a:ea typeface="Arial" charset="0"/>
                <a:cs typeface="Arial" charset="0"/>
                <a:sym typeface="Cabin"/>
              </a:rPr>
              <a:t>Τι κάνει αυτός ο βρόχος;</a:t>
            </a:r>
            <a:endParaRPr lang="en-US" sz="3600" u="none" strike="noStrike" cap="none" dirty="0">
              <a:solidFill>
                <a:srgbClr val="00FF00"/>
              </a:solidFill>
              <a:latin typeface="Arial" charset="0"/>
              <a:ea typeface="Arial" charset="0"/>
              <a:cs typeface="Arial" charset="0"/>
              <a:sym typeface="Cabin"/>
            </a:endParaRPr>
          </a:p>
        </p:txBody>
      </p:sp>
      <p:cxnSp>
        <p:nvCxnSpPr>
          <p:cNvPr id="23" name="Shape 242">
            <a:extLst>
              <a:ext uri="{FF2B5EF4-FFF2-40B4-BE49-F238E27FC236}">
                <a16:creationId xmlns:a16="http://schemas.microsoft.com/office/drawing/2014/main" id="{F02E1C2D-38BE-4B19-B46D-145C0C591B61}"/>
              </a:ext>
            </a:extLst>
          </p:cNvPr>
          <p:cNvCxnSpPr/>
          <p:nvPr/>
        </p:nvCxnSpPr>
        <p:spPr>
          <a:xfrm rot="10800000">
            <a:off x="2838449" y="208756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24" name="Shape 243">
            <a:extLst>
              <a:ext uri="{FF2B5EF4-FFF2-40B4-BE49-F238E27FC236}">
                <a16:creationId xmlns:a16="http://schemas.microsoft.com/office/drawing/2014/main" id="{0C2FE1B9-6CF7-48F0-8888-351B4CF9C35E}"/>
              </a:ext>
            </a:extLst>
          </p:cNvPr>
          <p:cNvSpPr/>
          <p:nvPr/>
        </p:nvSpPr>
        <p:spPr>
          <a:xfrm>
            <a:off x="1422400" y="2647955"/>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b="0" i="0" u="none" strike="noStrike" cap="none" dirty="0">
                <a:solidFill>
                  <a:srgbClr val="00FF00"/>
                </a:solidFill>
                <a:latin typeface="Comic Sans MS"/>
                <a:ea typeface="Comic Sans MS"/>
                <a:cs typeface="Comic Sans MS"/>
                <a:sym typeface="Comic Sans MS"/>
              </a:rPr>
              <a:t>n &gt; 0 </a:t>
            </a:r>
            <a:r>
              <a:rPr lang="el-GR" sz="3500" b="0" i="0" u="none" strike="noStrike" cap="none" dirty="0">
                <a:solidFill>
                  <a:srgbClr val="00FF00"/>
                </a:solidFill>
                <a:latin typeface="Comic Sans MS"/>
                <a:ea typeface="Comic Sans MS"/>
                <a:cs typeface="Comic Sans MS"/>
                <a:sym typeface="Comic Sans MS"/>
              </a:rPr>
              <a:t>;</a:t>
            </a:r>
            <a:endParaRPr lang="en-US" sz="3500" b="0" i="0" u="none" strike="noStrike" cap="none" dirty="0">
              <a:solidFill>
                <a:srgbClr val="00FF00"/>
              </a:solidFill>
              <a:latin typeface="Comic Sans MS"/>
              <a:ea typeface="Comic Sans MS"/>
              <a:cs typeface="Comic Sans MS"/>
              <a:sym typeface="Comic Sans MS"/>
            </a:endParaRPr>
          </a:p>
        </p:txBody>
      </p:sp>
      <p:cxnSp>
        <p:nvCxnSpPr>
          <p:cNvPr id="25" name="Shape 244">
            <a:extLst>
              <a:ext uri="{FF2B5EF4-FFF2-40B4-BE49-F238E27FC236}">
                <a16:creationId xmlns:a16="http://schemas.microsoft.com/office/drawing/2014/main" id="{5997FAEB-60A8-4A84-B8B4-3E0EDFD760E0}"/>
              </a:ext>
            </a:extLst>
          </p:cNvPr>
          <p:cNvCxnSpPr/>
          <p:nvPr/>
        </p:nvCxnSpPr>
        <p:spPr>
          <a:xfrm rot="10800000" flipH="1">
            <a:off x="2836861" y="3917955"/>
            <a:ext cx="20636" cy="2317749"/>
          </a:xfrm>
          <a:prstGeom prst="straightConnector1">
            <a:avLst/>
          </a:prstGeom>
          <a:noFill/>
          <a:ln w="76200" cap="rnd" cmpd="sng">
            <a:solidFill>
              <a:srgbClr val="00FFFF"/>
            </a:solidFill>
            <a:prstDash val="solid"/>
            <a:miter/>
            <a:headEnd type="none" w="med" len="med"/>
            <a:tailEnd type="stealth" w="med" len="med"/>
          </a:ln>
        </p:spPr>
      </p:cxnSp>
      <p:cxnSp>
        <p:nvCxnSpPr>
          <p:cNvPr id="26" name="Shape 245">
            <a:extLst>
              <a:ext uri="{FF2B5EF4-FFF2-40B4-BE49-F238E27FC236}">
                <a16:creationId xmlns:a16="http://schemas.microsoft.com/office/drawing/2014/main" id="{C831298E-49D5-48E0-8224-72E989B0CC11}"/>
              </a:ext>
            </a:extLst>
          </p:cNvPr>
          <p:cNvCxnSpPr>
            <a:cxnSpLocks/>
          </p:cNvCxnSpPr>
          <p:nvPr/>
        </p:nvCxnSpPr>
        <p:spPr>
          <a:xfrm flipH="1" flipV="1">
            <a:off x="4203676" y="3276479"/>
            <a:ext cx="1100481" cy="16001"/>
          </a:xfrm>
          <a:prstGeom prst="straightConnector1">
            <a:avLst/>
          </a:prstGeom>
          <a:noFill/>
          <a:ln w="76200" cap="rnd" cmpd="sng">
            <a:solidFill>
              <a:srgbClr val="00FFFF"/>
            </a:solidFill>
            <a:prstDash val="solid"/>
            <a:miter/>
            <a:headEnd type="none" w="med" len="med"/>
            <a:tailEnd type="none" w="med" len="med"/>
          </a:ln>
        </p:spPr>
      </p:cxnSp>
      <p:cxnSp>
        <p:nvCxnSpPr>
          <p:cNvPr id="27" name="Shape 246">
            <a:extLst>
              <a:ext uri="{FF2B5EF4-FFF2-40B4-BE49-F238E27FC236}">
                <a16:creationId xmlns:a16="http://schemas.microsoft.com/office/drawing/2014/main" id="{DBB9F73A-5F1F-40F2-8EC7-1CB40CB1004D}"/>
              </a:ext>
            </a:extLst>
          </p:cNvPr>
          <p:cNvCxnSpPr>
            <a:cxnSpLocks/>
            <a:stCxn id="38" idx="0"/>
          </p:cNvCxnSpPr>
          <p:nvPr/>
        </p:nvCxnSpPr>
        <p:spPr>
          <a:xfrm flipH="1" flipV="1">
            <a:off x="5304159" y="3292481"/>
            <a:ext cx="32710" cy="638174"/>
          </a:xfrm>
          <a:prstGeom prst="straightConnector1">
            <a:avLst/>
          </a:prstGeom>
          <a:noFill/>
          <a:ln w="76200" cap="rnd" cmpd="sng">
            <a:solidFill>
              <a:srgbClr val="00FFFF"/>
            </a:solidFill>
            <a:prstDash val="solid"/>
            <a:miter/>
            <a:headEnd type="stealth" w="med" len="med"/>
            <a:tailEnd type="none" w="med" len="med"/>
          </a:ln>
        </p:spPr>
      </p:cxnSp>
      <p:cxnSp>
        <p:nvCxnSpPr>
          <p:cNvPr id="28" name="Shape 247">
            <a:extLst>
              <a:ext uri="{FF2B5EF4-FFF2-40B4-BE49-F238E27FC236}">
                <a16:creationId xmlns:a16="http://schemas.microsoft.com/office/drawing/2014/main" id="{F85C73F1-3F4B-4CDA-A86A-A0B8A545F113}"/>
              </a:ext>
            </a:extLst>
          </p:cNvPr>
          <p:cNvCxnSpPr>
            <a:stCxn id="39" idx="2"/>
          </p:cNvCxnSpPr>
          <p:nvPr/>
        </p:nvCxnSpPr>
        <p:spPr>
          <a:xfrm>
            <a:off x="5336869" y="5899154"/>
            <a:ext cx="0" cy="336550"/>
          </a:xfrm>
          <a:prstGeom prst="straightConnector1">
            <a:avLst/>
          </a:prstGeom>
          <a:noFill/>
          <a:ln w="76200" cap="rnd" cmpd="sng">
            <a:solidFill>
              <a:srgbClr val="00FFFF"/>
            </a:solidFill>
            <a:prstDash val="solid"/>
            <a:miter/>
            <a:headEnd type="none" w="med" len="med"/>
            <a:tailEnd type="none" w="med" len="med"/>
          </a:ln>
        </p:spPr>
      </p:cxnSp>
      <p:cxnSp>
        <p:nvCxnSpPr>
          <p:cNvPr id="29" name="Shape 249">
            <a:extLst>
              <a:ext uri="{FF2B5EF4-FFF2-40B4-BE49-F238E27FC236}">
                <a16:creationId xmlns:a16="http://schemas.microsoft.com/office/drawing/2014/main" id="{6AAB05E2-3FD7-496C-97D1-7BAB30A95338}"/>
              </a:ext>
            </a:extLst>
          </p:cNvPr>
          <p:cNvCxnSpPr>
            <a:cxnSpLocks/>
          </p:cNvCxnSpPr>
          <p:nvPr/>
        </p:nvCxnSpPr>
        <p:spPr>
          <a:xfrm>
            <a:off x="2852736" y="6202367"/>
            <a:ext cx="2451421" cy="14287"/>
          </a:xfrm>
          <a:prstGeom prst="straightConnector1">
            <a:avLst/>
          </a:prstGeom>
          <a:noFill/>
          <a:ln w="76200" cap="rnd" cmpd="sng">
            <a:solidFill>
              <a:srgbClr val="00FFFF"/>
            </a:solidFill>
            <a:prstDash val="solid"/>
            <a:miter/>
            <a:headEnd type="none" w="med" len="med"/>
            <a:tailEnd type="none" w="med" len="med"/>
          </a:ln>
        </p:spPr>
      </p:cxnSp>
      <p:cxnSp>
        <p:nvCxnSpPr>
          <p:cNvPr id="30" name="Shape 250">
            <a:extLst>
              <a:ext uri="{FF2B5EF4-FFF2-40B4-BE49-F238E27FC236}">
                <a16:creationId xmlns:a16="http://schemas.microsoft.com/office/drawing/2014/main" id="{9634E000-FA74-45E1-B43E-8D504834DEF8}"/>
              </a:ext>
            </a:extLst>
          </p:cNvPr>
          <p:cNvCxnSpPr/>
          <p:nvPr/>
        </p:nvCxnSpPr>
        <p:spPr>
          <a:xfrm flipH="1">
            <a:off x="1066800" y="3292480"/>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31" name="Shape 251">
            <a:extLst>
              <a:ext uri="{FF2B5EF4-FFF2-40B4-BE49-F238E27FC236}">
                <a16:creationId xmlns:a16="http://schemas.microsoft.com/office/drawing/2014/main" id="{34BC3D65-C0F1-4EC1-B991-E25010718E03}"/>
              </a:ext>
            </a:extLst>
          </p:cNvPr>
          <p:cNvCxnSpPr/>
          <p:nvPr/>
        </p:nvCxnSpPr>
        <p:spPr>
          <a:xfrm rot="10800000" flipH="1">
            <a:off x="2840036" y="66802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32" name="Shape 252">
            <a:extLst>
              <a:ext uri="{FF2B5EF4-FFF2-40B4-BE49-F238E27FC236}">
                <a16:creationId xmlns:a16="http://schemas.microsoft.com/office/drawing/2014/main" id="{B5975357-B6A6-4FD5-86F3-7B29AE884431}"/>
              </a:ext>
            </a:extLst>
          </p:cNvPr>
          <p:cNvCxnSpPr/>
          <p:nvPr/>
        </p:nvCxnSpPr>
        <p:spPr>
          <a:xfrm rot="10800000">
            <a:off x="1063537" y="3340067"/>
            <a:ext cx="36599" cy="3433800"/>
          </a:xfrm>
          <a:prstGeom prst="straightConnector1">
            <a:avLst/>
          </a:prstGeom>
          <a:noFill/>
          <a:ln w="76200" cap="rnd" cmpd="sng">
            <a:solidFill>
              <a:srgbClr val="00FFFF"/>
            </a:solidFill>
            <a:prstDash val="solid"/>
            <a:miter/>
            <a:headEnd type="stealth" w="med" len="med"/>
            <a:tailEnd type="none" w="med" len="med"/>
          </a:ln>
        </p:spPr>
      </p:cxnSp>
      <p:cxnSp>
        <p:nvCxnSpPr>
          <p:cNvPr id="33" name="Shape 253">
            <a:extLst>
              <a:ext uri="{FF2B5EF4-FFF2-40B4-BE49-F238E27FC236}">
                <a16:creationId xmlns:a16="http://schemas.microsoft.com/office/drawing/2014/main" id="{B88255E3-ECF6-44BA-9D04-9B6891C5BBDF}"/>
              </a:ext>
            </a:extLst>
          </p:cNvPr>
          <p:cNvCxnSpPr/>
          <p:nvPr/>
        </p:nvCxnSpPr>
        <p:spPr>
          <a:xfrm>
            <a:off x="1084262" y="6697667"/>
            <a:ext cx="1752600" cy="0"/>
          </a:xfrm>
          <a:prstGeom prst="straightConnector1">
            <a:avLst/>
          </a:prstGeom>
          <a:noFill/>
          <a:ln w="76200" cap="rnd" cmpd="sng">
            <a:solidFill>
              <a:srgbClr val="00FFFF"/>
            </a:solidFill>
            <a:prstDash val="solid"/>
            <a:miter/>
            <a:headEnd type="none" w="med" len="med"/>
            <a:tailEnd type="none" w="med" len="med"/>
          </a:ln>
        </p:spPr>
      </p:cxnSp>
      <p:sp>
        <p:nvSpPr>
          <p:cNvPr id="34" name="Shape 254">
            <a:extLst>
              <a:ext uri="{FF2B5EF4-FFF2-40B4-BE49-F238E27FC236}">
                <a16:creationId xmlns:a16="http://schemas.microsoft.com/office/drawing/2014/main" id="{E1483ECC-7672-429E-9DFE-017A74CA2D11}"/>
              </a:ext>
            </a:extLst>
          </p:cNvPr>
          <p:cNvSpPr txBox="1"/>
          <p:nvPr/>
        </p:nvSpPr>
        <p:spPr>
          <a:xfrm>
            <a:off x="542925" y="2533655"/>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Όχι</a:t>
            </a:r>
            <a:endParaRPr lang="en-US" sz="3600" u="none" strike="noStrike" cap="none" dirty="0">
              <a:solidFill>
                <a:schemeClr val="lt1"/>
              </a:solidFill>
              <a:latin typeface="Arial" charset="0"/>
              <a:ea typeface="Arial" charset="0"/>
              <a:cs typeface="Arial" charset="0"/>
              <a:sym typeface="Cabin"/>
            </a:endParaRPr>
          </a:p>
        </p:txBody>
      </p:sp>
      <p:sp>
        <p:nvSpPr>
          <p:cNvPr id="35" name="Shape 255">
            <a:extLst>
              <a:ext uri="{FF2B5EF4-FFF2-40B4-BE49-F238E27FC236}">
                <a16:creationId xmlns:a16="http://schemas.microsoft.com/office/drawing/2014/main" id="{D9E15845-F291-4177-B34B-6955D3CD72DE}"/>
              </a:ext>
            </a:extLst>
          </p:cNvPr>
          <p:cNvSpPr txBox="1"/>
          <p:nvPr/>
        </p:nvSpPr>
        <p:spPr>
          <a:xfrm>
            <a:off x="1128077" y="7296155"/>
            <a:ext cx="3428683"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l-GR" sz="3500" u="none" strike="noStrike" cap="none" dirty="0">
                <a:solidFill>
                  <a:schemeClr val="lt1"/>
                </a:solidFill>
                <a:latin typeface="Arial" charset="0"/>
                <a:ea typeface="Arial" charset="0"/>
                <a:cs typeface="Arial" charset="0"/>
                <a:sym typeface="Cabin"/>
              </a:rPr>
              <a:t>Στέγνωμα</a:t>
            </a:r>
            <a:r>
              <a:rPr lang="en-US" sz="3500" u="none" strike="noStrike" cap="none" dirty="0">
                <a:solidFill>
                  <a:schemeClr val="lt1"/>
                </a:solidFill>
                <a:latin typeface="Arial" charset="0"/>
                <a:ea typeface="Arial" charset="0"/>
                <a:cs typeface="Arial" charset="0"/>
                <a:sym typeface="Cabin"/>
              </a:rPr>
              <a:t>!')</a:t>
            </a:r>
          </a:p>
        </p:txBody>
      </p:sp>
      <p:sp>
        <p:nvSpPr>
          <p:cNvPr id="36" name="Shape 256">
            <a:extLst>
              <a:ext uri="{FF2B5EF4-FFF2-40B4-BE49-F238E27FC236}">
                <a16:creationId xmlns:a16="http://schemas.microsoft.com/office/drawing/2014/main" id="{4BEA7E6F-F0B0-4D5D-B2E1-6C7EE11DD65F}"/>
              </a:ext>
            </a:extLst>
          </p:cNvPr>
          <p:cNvSpPr txBox="1"/>
          <p:nvPr/>
        </p:nvSpPr>
        <p:spPr>
          <a:xfrm>
            <a:off x="4659312" y="2533655"/>
            <a:ext cx="107473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Ναι</a:t>
            </a:r>
            <a:endParaRPr lang="en-US" sz="3600" u="none" strike="noStrike" cap="none" dirty="0">
              <a:solidFill>
                <a:schemeClr val="lt1"/>
              </a:solidFill>
              <a:latin typeface="Arial" charset="0"/>
              <a:ea typeface="Arial" charset="0"/>
              <a:cs typeface="Arial" charset="0"/>
              <a:sym typeface="Cabin"/>
            </a:endParaRPr>
          </a:p>
        </p:txBody>
      </p:sp>
      <p:sp>
        <p:nvSpPr>
          <p:cNvPr id="38" name="Shape 258">
            <a:extLst>
              <a:ext uri="{FF2B5EF4-FFF2-40B4-BE49-F238E27FC236}">
                <a16:creationId xmlns:a16="http://schemas.microsoft.com/office/drawing/2014/main" id="{E59ED54B-F882-4BDF-B2CC-CBFFE50F3805}"/>
              </a:ext>
            </a:extLst>
          </p:cNvPr>
          <p:cNvSpPr txBox="1"/>
          <p:nvPr/>
        </p:nvSpPr>
        <p:spPr>
          <a:xfrm>
            <a:off x="3333116" y="3930655"/>
            <a:ext cx="4007505" cy="747711"/>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9900"/>
                </a:solidFill>
                <a:latin typeface="Arial" charset="0"/>
                <a:ea typeface="Arial" charset="0"/>
                <a:cs typeface="Arial" charset="0"/>
                <a:sym typeface="Cabin"/>
              </a:rPr>
              <a:t>'</a:t>
            </a:r>
            <a:r>
              <a:rPr lang="el-GR" sz="3500" u="none" strike="noStrike" cap="none" dirty="0">
                <a:solidFill>
                  <a:srgbClr val="FF9900"/>
                </a:solidFill>
                <a:latin typeface="Arial" charset="0"/>
                <a:ea typeface="Arial" charset="0"/>
                <a:cs typeface="Arial" charset="0"/>
                <a:sym typeface="Cabin"/>
              </a:rPr>
              <a:t>Σαπούνισμα</a:t>
            </a:r>
            <a:r>
              <a:rPr lang="en-US" sz="3500" u="none" strike="noStrike" cap="none" dirty="0">
                <a:solidFill>
                  <a:srgbClr val="FF9900"/>
                </a:solidFill>
                <a:latin typeface="Arial" charset="0"/>
                <a:ea typeface="Arial" charset="0"/>
                <a:cs typeface="Arial" charset="0"/>
                <a:sym typeface="Cabin"/>
              </a:rPr>
              <a:t>'</a:t>
            </a:r>
            <a:r>
              <a:rPr lang="en-US" sz="3500" u="none" strike="noStrike" cap="none" dirty="0">
                <a:solidFill>
                  <a:schemeClr val="bg1"/>
                </a:solidFill>
                <a:latin typeface="Arial" charset="0"/>
                <a:ea typeface="Arial" charset="0"/>
                <a:cs typeface="Arial" charset="0"/>
                <a:sym typeface="Cabin"/>
              </a:rPr>
              <a:t>)</a:t>
            </a:r>
          </a:p>
        </p:txBody>
      </p:sp>
      <p:sp>
        <p:nvSpPr>
          <p:cNvPr id="39" name="Shape 248">
            <a:extLst>
              <a:ext uri="{FF2B5EF4-FFF2-40B4-BE49-F238E27FC236}">
                <a16:creationId xmlns:a16="http://schemas.microsoft.com/office/drawing/2014/main" id="{AAD1D6E8-2020-4CC2-821F-73FED135AE23}"/>
              </a:ext>
            </a:extLst>
          </p:cNvPr>
          <p:cNvSpPr txBox="1"/>
          <p:nvPr/>
        </p:nvSpPr>
        <p:spPr>
          <a:xfrm>
            <a:off x="3644605" y="5149855"/>
            <a:ext cx="3384527"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9900"/>
                </a:solidFill>
                <a:latin typeface="Arial" charset="0"/>
                <a:ea typeface="Arial" charset="0"/>
                <a:cs typeface="Arial" charset="0"/>
                <a:sym typeface="Cabin"/>
              </a:rPr>
              <a:t>'</a:t>
            </a:r>
            <a:r>
              <a:rPr lang="el-GR" sz="3500" u="none" strike="noStrike" cap="none" dirty="0">
                <a:solidFill>
                  <a:srgbClr val="FF9900"/>
                </a:solidFill>
                <a:latin typeface="Arial" charset="0"/>
                <a:ea typeface="Arial" charset="0"/>
                <a:cs typeface="Arial" charset="0"/>
                <a:sym typeface="Cabin"/>
              </a:rPr>
              <a:t>Ξέπλυμα</a:t>
            </a:r>
            <a:r>
              <a:rPr lang="en-US" sz="3500" u="none" strike="noStrike" cap="none" dirty="0">
                <a:solidFill>
                  <a:srgbClr val="FF9900"/>
                </a:solidFill>
                <a:latin typeface="Arial" charset="0"/>
                <a:ea typeface="Arial" charset="0"/>
                <a:cs typeface="Arial" charset="0"/>
                <a:sym typeface="Cabin"/>
              </a:rPr>
              <a:t>'</a:t>
            </a:r>
            <a:r>
              <a:rPr lang="en-US" sz="3500" dirty="0">
                <a:solidFill>
                  <a:schemeClr val="bg1"/>
                </a:solidFill>
                <a:latin typeface="Arial" charset="0"/>
                <a:ea typeface="Arial" charset="0"/>
                <a:cs typeface="Arial" charset="0"/>
                <a:sym typeface="Cabin"/>
              </a:rPr>
              <a:t>)</a:t>
            </a:r>
          </a:p>
        </p:txBody>
      </p:sp>
      <p:cxnSp>
        <p:nvCxnSpPr>
          <p:cNvPr id="40" name="Shape 260">
            <a:extLst>
              <a:ext uri="{FF2B5EF4-FFF2-40B4-BE49-F238E27FC236}">
                <a16:creationId xmlns:a16="http://schemas.microsoft.com/office/drawing/2014/main" id="{F727A263-838D-427B-B228-C6B4A35D6914}"/>
              </a:ext>
            </a:extLst>
          </p:cNvPr>
          <p:cNvCxnSpPr>
            <a:cxnSpLocks/>
            <a:stCxn id="38" idx="2"/>
            <a:endCxn id="39" idx="0"/>
          </p:cNvCxnSpPr>
          <p:nvPr/>
        </p:nvCxnSpPr>
        <p:spPr>
          <a:xfrm>
            <a:off x="5336869" y="4678366"/>
            <a:ext cx="0" cy="471489"/>
          </a:xfrm>
          <a:prstGeom prst="straightConnector1">
            <a:avLst/>
          </a:prstGeom>
          <a:noFill/>
          <a:ln w="76200" cap="rnd" cmpd="sng">
            <a:solidFill>
              <a:srgbClr val="00FFFF"/>
            </a:solidFill>
            <a:prstDash val="solid"/>
            <a:miter/>
            <a:headEnd type="none" w="med" len="med"/>
            <a:tailEnd type="none" w="med" len="med"/>
          </a:ln>
        </p:spPr>
      </p:cxnSp>
      <p:sp>
        <p:nvSpPr>
          <p:cNvPr id="41" name="Shape 241">
            <a:extLst>
              <a:ext uri="{FF2B5EF4-FFF2-40B4-BE49-F238E27FC236}">
                <a16:creationId xmlns:a16="http://schemas.microsoft.com/office/drawing/2014/main" id="{158D16DE-B0A4-43F9-B1D2-040E9B9227EF}"/>
              </a:ext>
            </a:extLst>
          </p:cNvPr>
          <p:cNvSpPr txBox="1"/>
          <p:nvPr/>
        </p:nvSpPr>
        <p:spPr>
          <a:xfrm>
            <a:off x="8853466" y="3181350"/>
            <a:ext cx="5286405"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a:t>
            </a:r>
            <a:r>
              <a:rPr lang="el-GR" sz="3000" i="0" u="none" strike="noStrike" cap="none" dirty="0">
                <a:solidFill>
                  <a:srgbClr val="FF9900"/>
                </a:solidFill>
                <a:latin typeface="Courier"/>
                <a:ea typeface="Courier"/>
                <a:cs typeface="Courier"/>
                <a:sym typeface="Courier New"/>
              </a:rPr>
              <a:t>0</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&gt;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0</a:t>
            </a:r>
            <a:r>
              <a:rPr lang="en-US" sz="3000" i="0" u="none" strike="noStrike" cap="none" dirty="0">
                <a:solidFill>
                  <a:srgbClr val="FFFF00"/>
                </a:solidFill>
                <a:latin typeface="Courier"/>
                <a:ea typeface="Courier"/>
                <a:cs typeface="Courier"/>
                <a:sym typeface="Courier New"/>
              </a:rPr>
              <a:t> :</a:t>
            </a:r>
          </a:p>
          <a:p>
            <a:pPr>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a:t>
            </a:r>
            <a:r>
              <a:rPr lang="el-GR" sz="3000" i="0" u="none" strike="noStrike" cap="none" dirty="0">
                <a:solidFill>
                  <a:srgbClr val="FF9900"/>
                </a:solidFill>
                <a:latin typeface="Courier"/>
                <a:ea typeface="Courier"/>
                <a:cs typeface="Courier"/>
                <a:sym typeface="Courier New"/>
              </a:rPr>
              <a:t>Σαπούνισμα</a:t>
            </a:r>
            <a:r>
              <a:rPr lang="en-US" sz="3000" i="0" u="none" strike="noStrike" cap="none" dirty="0">
                <a:solidFill>
                  <a:srgbClr val="FF9900"/>
                </a:solidFill>
                <a:latin typeface="Courier"/>
                <a:ea typeface="Courier"/>
                <a:cs typeface="Courier"/>
                <a:sym typeface="Courier New"/>
              </a:rPr>
              <a:t>'</a:t>
            </a:r>
            <a:r>
              <a:rPr lang="en-US" sz="3200" dirty="0">
                <a:solidFill>
                  <a:schemeClr val="bg1"/>
                </a:solidFill>
                <a:latin typeface="Arial" charset="0"/>
                <a:ea typeface="Arial" charset="0"/>
                <a:cs typeface="Arial" charset="0"/>
                <a:sym typeface="Cabin"/>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a:t>
            </a:r>
            <a:r>
              <a:rPr lang="el-GR" sz="3000" i="0" u="none" strike="noStrike" cap="none" dirty="0">
                <a:solidFill>
                  <a:srgbClr val="FF9900"/>
                </a:solidFill>
                <a:latin typeface="Courier"/>
                <a:ea typeface="Courier"/>
                <a:cs typeface="Courier"/>
                <a:sym typeface="Courier New"/>
              </a:rPr>
              <a:t>Ξέπλυμα</a:t>
            </a:r>
            <a:r>
              <a:rPr lang="en-US" sz="3000" i="0" u="none" strike="noStrike" cap="none" dirty="0">
                <a:solidFill>
                  <a:srgbClr val="FF9900"/>
                </a:solidFill>
                <a:latin typeface="Courier"/>
                <a:ea typeface="Courier"/>
                <a:cs typeface="Courier"/>
                <a:sym typeface="Courier New"/>
              </a:rPr>
              <a:t>'</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a:t>
            </a:r>
            <a:r>
              <a:rPr lang="el-GR" sz="3000" i="0" u="none" strike="noStrike" cap="none" dirty="0">
                <a:solidFill>
                  <a:srgbClr val="FF9900"/>
                </a:solidFill>
                <a:latin typeface="Courier"/>
                <a:ea typeface="Courier"/>
                <a:cs typeface="Courier"/>
                <a:sym typeface="Courier New"/>
              </a:rPr>
              <a:t>Στέγνωμα</a:t>
            </a:r>
            <a:r>
              <a:rPr lang="en-US" sz="3000" i="0" u="none" strike="noStrike" cap="none" dirty="0">
                <a:solidFill>
                  <a:srgbClr val="FF9900"/>
                </a:solidFill>
                <a:latin typeface="Courier"/>
                <a:ea typeface="Courier"/>
                <a:cs typeface="Courier"/>
                <a:sym typeface="Courier New"/>
              </a:rPr>
              <a:t>!'</a:t>
            </a:r>
            <a:r>
              <a:rPr lang="en-US" sz="3000" i="0" u="none" strike="noStrike" cap="none" dirty="0">
                <a:solidFill>
                  <a:schemeClr val="bg1"/>
                </a:solidFill>
                <a:latin typeface="Courier"/>
                <a:ea typeface="Courier"/>
                <a:cs typeface="Courier"/>
                <a:sym typeface="Courier New"/>
              </a:rPr>
              <a:t>)</a:t>
            </a:r>
          </a:p>
        </p:txBody>
      </p:sp>
    </p:spTree>
    <p:extLst>
      <p:ext uri="{BB962C8B-B14F-4D97-AF65-F5344CB8AC3E}">
        <p14:creationId xmlns:p14="http://schemas.microsoft.com/office/powerpoint/2010/main" val="1069979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Shape 672"/>
          <p:cNvSpPr txBox="1">
            <a:spLocks noGrp="1"/>
          </p:cNvSpPr>
          <p:nvPr>
            <p:ph type="title"/>
          </p:nvPr>
        </p:nvSpPr>
        <p:spPr>
          <a:xfrm>
            <a:off x="460989" y="817418"/>
            <a:ext cx="15334023"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dirty="0">
                <a:solidFill>
                  <a:srgbClr val="FFD966"/>
                </a:solidFill>
                <a:latin typeface="Arial" charset="0"/>
                <a:ea typeface="Arial" charset="0"/>
                <a:cs typeface="Arial" charset="0"/>
                <a:sym typeface="Cabin"/>
              </a:rPr>
              <a:t>Εντοπίζοντας την Μεγαλύτερη Τιμή</a:t>
            </a:r>
            <a:endParaRPr lang="en-US" sz="7600" dirty="0">
              <a:solidFill>
                <a:srgbClr val="FFD966"/>
              </a:solidFill>
              <a:latin typeface="Arial" charset="0"/>
              <a:ea typeface="Arial" charset="0"/>
              <a:cs typeface="Arial" charset="0"/>
              <a:sym typeface="Cabin"/>
            </a:endParaRPr>
          </a:p>
        </p:txBody>
      </p:sp>
      <p:sp>
        <p:nvSpPr>
          <p:cNvPr id="673" name="Shape 673"/>
          <p:cNvSpPr txBox="1"/>
          <p:nvPr/>
        </p:nvSpPr>
        <p:spPr>
          <a:xfrm>
            <a:off x="1066801" y="3009225"/>
            <a:ext cx="8549474"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l-GR" sz="2600" dirty="0" err="1">
                <a:solidFill>
                  <a:srgbClr val="00FF00"/>
                </a:solidFill>
                <a:latin typeface="Courier"/>
                <a:ea typeface="Courier"/>
                <a:cs typeface="Courier"/>
                <a:sym typeface="Courier New"/>
              </a:rPr>
              <a:t>μεγαλύτερος_μέχρι_στιγμής</a:t>
            </a:r>
            <a:r>
              <a:rPr lang="en-US" sz="2600" dirty="0">
                <a:solidFill>
                  <a:srgbClr val="00FF00"/>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a:solidFill>
                  <a:srgbClr val="FF7F00"/>
                </a:solidFill>
                <a:latin typeface="Courier"/>
                <a:sym typeface="Courier New"/>
              </a:rPr>
              <a:t>'</a:t>
            </a:r>
            <a:r>
              <a:rPr lang="el-GR" sz="2600" i="0" u="none" strike="noStrike" cap="none" dirty="0">
                <a:solidFill>
                  <a:srgbClr val="FF7F00"/>
                </a:solidFill>
                <a:latin typeface="Courier"/>
                <a:ea typeface="Courier"/>
                <a:cs typeface="Courier"/>
                <a:sym typeface="Courier New"/>
              </a:rPr>
              <a:t>Πριν</a:t>
            </a:r>
            <a:r>
              <a:rPr lang="en-US" sz="2600" i="0" u="none" strike="noStrike" cap="none" dirty="0">
                <a:solidFill>
                  <a:srgbClr val="FF7F00"/>
                </a:solidFill>
                <a:latin typeface="Courier"/>
                <a:ea typeface="Courier"/>
                <a:cs typeface="Courier"/>
                <a:sym typeface="Courier New"/>
              </a:rPr>
              <a:t>', </a:t>
            </a:r>
            <a:r>
              <a:rPr lang="el-GR" sz="2600" dirty="0" err="1">
                <a:solidFill>
                  <a:srgbClr val="00FF00"/>
                </a:solidFill>
                <a:latin typeface="Courier"/>
                <a:ea typeface="Courier"/>
                <a:cs typeface="Courier"/>
                <a:sym typeface="Courier New"/>
              </a:rPr>
              <a:t>μεγαλύτερος_μέχρι_στιγμής</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αριθμό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FF00"/>
              </a:buClr>
              <a:buSzPct val="25000"/>
              <a:buFont typeface="Cabin"/>
              <a:buNone/>
            </a:pPr>
            <a:r>
              <a:rPr lang="en-US" sz="2600" dirty="0">
                <a:solidFill>
                  <a:srgbClr val="FF00FF"/>
                </a:solidFill>
                <a:latin typeface="Courier"/>
                <a:ea typeface="Courier"/>
                <a:cs typeface="Courier"/>
                <a:sym typeface="Courier New"/>
              </a:rPr>
              <a:t>   if </a:t>
            </a:r>
            <a:r>
              <a:rPr lang="el-GR" sz="2600" i="0" u="none" strike="noStrike" cap="none" dirty="0">
                <a:solidFill>
                  <a:srgbClr val="FF00FF"/>
                </a:solidFill>
                <a:latin typeface="Courier"/>
                <a:ea typeface="Courier"/>
                <a:cs typeface="Courier"/>
                <a:sym typeface="Courier New"/>
              </a:rPr>
              <a:t>αριθμό</a:t>
            </a:r>
            <a:r>
              <a:rPr lang="en-US" sz="2600" dirty="0">
                <a:solidFill>
                  <a:srgbClr val="FF00FF"/>
                </a:solidFill>
                <a:latin typeface="Courier"/>
                <a:ea typeface="Courier"/>
                <a:cs typeface="Courier"/>
                <a:sym typeface="Courier New"/>
              </a:rPr>
              <a:t> &gt; </a:t>
            </a:r>
            <a:r>
              <a:rPr lang="el-GR" sz="2600" dirty="0" err="1">
                <a:solidFill>
                  <a:srgbClr val="00FF00"/>
                </a:solidFill>
                <a:latin typeface="Courier"/>
                <a:ea typeface="Courier"/>
                <a:cs typeface="Courier"/>
                <a:sym typeface="Courier New"/>
              </a:rPr>
              <a:t>μεγαλύτερος_μέχρι_στιγμής</a:t>
            </a:r>
            <a:r>
              <a:rPr lang="en-US" sz="2600" dirty="0">
                <a:solidFill>
                  <a:srgbClr val="FF00FF"/>
                </a:solidFill>
                <a:latin typeface="Courier"/>
                <a:ea typeface="Courier"/>
                <a:cs typeface="Courier"/>
                <a:sym typeface="Courier New"/>
              </a:rPr>
              <a:t> :</a:t>
            </a:r>
          </a:p>
          <a:p>
            <a:pPr marL="0" marR="0" lvl="0" indent="0" algn="l" rtl="0">
              <a:lnSpc>
                <a:spcPct val="100000"/>
              </a:lnSpc>
              <a:spcBef>
                <a:spcPts val="0"/>
              </a:spcBef>
              <a:spcAft>
                <a:spcPts val="0"/>
              </a:spcAft>
              <a:buClr>
                <a:srgbClr val="FF00FF"/>
              </a:buClr>
              <a:buSzPct val="25000"/>
              <a:buFont typeface="Cabin"/>
              <a:buNone/>
            </a:pPr>
            <a:r>
              <a:rPr lang="el-GR" sz="2600" dirty="0">
                <a:solidFill>
                  <a:srgbClr val="00FF00"/>
                </a:solidFill>
                <a:latin typeface="Courier"/>
                <a:ea typeface="Courier"/>
                <a:cs typeface="Courier"/>
                <a:sym typeface="Courier New"/>
              </a:rPr>
              <a:t>	  </a:t>
            </a:r>
            <a:r>
              <a:rPr lang="el-GR" sz="2600" dirty="0" err="1">
                <a:solidFill>
                  <a:srgbClr val="00FF00"/>
                </a:solidFill>
                <a:latin typeface="Courier"/>
                <a:ea typeface="Courier"/>
                <a:cs typeface="Courier"/>
                <a:sym typeface="Courier New"/>
              </a:rPr>
              <a:t>μεγαλύτερος_μέχρι_στιγμής</a:t>
            </a:r>
            <a:r>
              <a:rPr lang="en-US" sz="2600" dirty="0">
                <a:solidFill>
                  <a:srgbClr val="00FF00"/>
                </a:solidFill>
                <a:latin typeface="Courier"/>
                <a:ea typeface="Courier"/>
                <a:cs typeface="Courier"/>
                <a:sym typeface="Courier New"/>
              </a:rPr>
              <a:t> = </a:t>
            </a:r>
            <a:r>
              <a:rPr lang="el-GR" sz="2600" i="0" u="none" strike="noStrike" cap="none" dirty="0">
                <a:solidFill>
                  <a:srgbClr val="FF00FF"/>
                </a:solidFill>
                <a:latin typeface="Courier"/>
                <a:ea typeface="Courier"/>
                <a:cs typeface="Courier"/>
                <a:sym typeface="Courier New"/>
              </a:rPr>
              <a:t>αριθμό</a:t>
            </a:r>
            <a:endParaRPr lang="en-US"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l-GR" sz="2600" dirty="0" err="1">
                <a:solidFill>
                  <a:srgbClr val="00FF00"/>
                </a:solidFill>
                <a:latin typeface="Courier"/>
                <a:ea typeface="Courier"/>
                <a:cs typeface="Courier"/>
                <a:sym typeface="Courier New"/>
              </a:rPr>
              <a:t>μεγαλύτερος_μέχρι_στιγμής</a:t>
            </a:r>
            <a:r>
              <a:rPr lang="en-US" sz="2600" dirty="0">
                <a:solidFill>
                  <a:srgbClr val="00FF00"/>
                </a:solidFill>
                <a:latin typeface="Courier"/>
                <a:ea typeface="Courier"/>
                <a:cs typeface="Courier"/>
                <a:sym typeface="Courier New"/>
              </a:rPr>
              <a:t>,</a:t>
            </a:r>
            <a:r>
              <a:rPr lang="en-US" sz="2600" i="0" u="none" strike="noStrike" cap="none" dirty="0">
                <a:solidFill>
                  <a:srgbClr val="FF00FF"/>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αριθμό</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Font typeface="Cabin"/>
              <a:buNone/>
            </a:pPr>
            <a:endParaRPr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a:solidFill>
                  <a:srgbClr val="FF7F00"/>
                </a:solidFill>
                <a:latin typeface="Courier"/>
                <a:sym typeface="Courier New"/>
              </a:rPr>
              <a:t>'</a:t>
            </a:r>
            <a:r>
              <a:rPr lang="el-GR" sz="2600" i="0" u="none" strike="noStrike" cap="none" dirty="0">
                <a:solidFill>
                  <a:srgbClr val="FF7F00"/>
                </a:solidFill>
                <a:latin typeface="Courier"/>
                <a:ea typeface="Courier"/>
                <a:cs typeface="Courier"/>
                <a:sym typeface="Courier New"/>
              </a:rPr>
              <a:t>Μετά</a:t>
            </a:r>
            <a:r>
              <a:rPr lang="en-US" sz="2600" i="0" u="none" strike="noStrike" cap="none" dirty="0">
                <a:solidFill>
                  <a:srgbClr val="FF7F00"/>
                </a:solidFill>
                <a:latin typeface="Courier"/>
                <a:ea typeface="Courier"/>
                <a:cs typeface="Courier"/>
                <a:sym typeface="Courier New"/>
              </a:rPr>
              <a:t>', </a:t>
            </a:r>
            <a:r>
              <a:rPr lang="el-GR" sz="2600" dirty="0" err="1">
                <a:solidFill>
                  <a:srgbClr val="00FF00"/>
                </a:solidFill>
                <a:latin typeface="Courier"/>
                <a:ea typeface="Courier"/>
                <a:cs typeface="Courier"/>
                <a:sym typeface="Courier New"/>
              </a:rPr>
              <a:t>μεγαλύτερος_μέχρι_στιγμής</a:t>
            </a:r>
            <a:r>
              <a:rPr lang="en-US" sz="2600" dirty="0">
                <a:solidFill>
                  <a:schemeClr val="bg1"/>
                </a:solidFill>
                <a:latin typeface="Courier"/>
                <a:ea typeface="Courier"/>
                <a:cs typeface="Courier"/>
                <a:sym typeface="Courier New"/>
              </a:rPr>
              <a:t>)</a:t>
            </a:r>
          </a:p>
        </p:txBody>
      </p:sp>
      <p:sp>
        <p:nvSpPr>
          <p:cNvPr id="674" name="Shape 674"/>
          <p:cNvSpPr txBox="1"/>
          <p:nvPr/>
        </p:nvSpPr>
        <p:spPr>
          <a:xfrm>
            <a:off x="10261600" y="2286000"/>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 python </a:t>
            </a:r>
            <a:r>
              <a:rPr lang="en-US" sz="3000" dirty="0">
                <a:solidFill>
                  <a:srgbClr val="FFFF00"/>
                </a:solidFill>
                <a:latin typeface="Arial" charset="0"/>
                <a:ea typeface="Arial" charset="0"/>
                <a:cs typeface="Arial" charset="0"/>
                <a:sym typeface="Cabin"/>
              </a:rPr>
              <a:t>largest</a:t>
            </a:r>
            <a:r>
              <a:rPr lang="en-US" sz="3000" u="none" strike="noStrike" cap="none" dirty="0">
                <a:solidFill>
                  <a:srgbClr val="FFFF00"/>
                </a:solidFill>
                <a:latin typeface="Arial" charset="0"/>
                <a:ea typeface="Arial" charset="0"/>
                <a:cs typeface="Arial" charset="0"/>
                <a:sym typeface="Cabin"/>
              </a:rPr>
              <a:t>.py</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Πριν</a:t>
            </a:r>
            <a:r>
              <a:rPr lang="en-US" sz="3000" u="none" strike="noStrike" cap="none" dirty="0">
                <a:solidFill>
                  <a:srgbClr val="FF7F00"/>
                </a:solidFill>
                <a:latin typeface="Arial" charset="0"/>
                <a:ea typeface="Arial" charset="0"/>
                <a:cs typeface="Arial" charset="0"/>
                <a:sym typeface="Cabin"/>
              </a:rPr>
              <a:t> </a:t>
            </a:r>
            <a:r>
              <a:rPr lang="en-US" sz="3000" dirty="0">
                <a:solidFill>
                  <a:srgbClr val="00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9</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74</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74</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Μετά</a:t>
            </a:r>
            <a:r>
              <a:rPr lang="en-US" sz="3000" u="none" strike="noStrike" cap="none" dirty="0">
                <a:solidFill>
                  <a:srgbClr val="FF7F00"/>
                </a:solidFill>
                <a:latin typeface="Arial" charset="0"/>
                <a:ea typeface="Arial" charset="0"/>
                <a:cs typeface="Arial" charset="0"/>
                <a:sym typeface="Cabin"/>
              </a:rPr>
              <a:t> </a:t>
            </a:r>
            <a:r>
              <a:rPr lang="en-US" sz="3000" dirty="0">
                <a:solidFill>
                  <a:srgbClr val="00FFFF"/>
                </a:solidFill>
                <a:latin typeface="Arial" charset="0"/>
                <a:ea typeface="Arial" charset="0"/>
                <a:cs typeface="Arial" charset="0"/>
                <a:sym typeface="Cabin"/>
              </a:rPr>
              <a:t>74</a:t>
            </a:r>
          </a:p>
        </p:txBody>
      </p:sp>
      <p:sp>
        <p:nvSpPr>
          <p:cNvPr id="675" name="Shape 675"/>
          <p:cNvSpPr txBox="1"/>
          <p:nvPr/>
        </p:nvSpPr>
        <p:spPr>
          <a:xfrm>
            <a:off x="906525" y="7194550"/>
            <a:ext cx="14757599" cy="1306513"/>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l-GR" sz="3000" dirty="0">
                <a:solidFill>
                  <a:schemeClr val="lt1"/>
                </a:solidFill>
                <a:latin typeface="Arial" charset="0"/>
                <a:ea typeface="Arial" charset="0"/>
                <a:cs typeface="Arial" charset="0"/>
                <a:sym typeface="Cabin"/>
              </a:rPr>
              <a:t>Δημιουργούμε μια </a:t>
            </a:r>
            <a:r>
              <a:rPr lang="el-GR" sz="3000" dirty="0">
                <a:solidFill>
                  <a:schemeClr val="accent1"/>
                </a:solidFill>
                <a:latin typeface="Arial" charset="0"/>
                <a:cs typeface="Arial" charset="0"/>
                <a:sym typeface="Cabin"/>
              </a:rPr>
              <a:t>μεταβλητή</a:t>
            </a:r>
            <a:r>
              <a:rPr lang="el-GR" sz="3000" dirty="0">
                <a:solidFill>
                  <a:schemeClr val="lt1"/>
                </a:solidFill>
                <a:latin typeface="Arial" charset="0"/>
                <a:ea typeface="Arial" charset="0"/>
                <a:cs typeface="Arial" charset="0"/>
                <a:sym typeface="Cabin"/>
              </a:rPr>
              <a:t> που περιέχει τη </a:t>
            </a:r>
            <a:r>
              <a:rPr lang="el-GR" sz="3000" dirty="0">
                <a:solidFill>
                  <a:schemeClr val="accent1"/>
                </a:solidFill>
                <a:latin typeface="Arial" charset="0"/>
                <a:cs typeface="Arial" charset="0"/>
                <a:sym typeface="Cabin"/>
              </a:rPr>
              <a:t>μεγαλύτερη</a:t>
            </a:r>
            <a:r>
              <a:rPr lang="el-GR" sz="3000" dirty="0">
                <a:solidFill>
                  <a:schemeClr val="lt1"/>
                </a:solidFill>
                <a:latin typeface="Arial" charset="0"/>
                <a:ea typeface="Arial" charset="0"/>
                <a:cs typeface="Arial" charset="0"/>
                <a:sym typeface="Cabin"/>
              </a:rPr>
              <a:t> </a:t>
            </a:r>
            <a:r>
              <a:rPr lang="el-GR" sz="3000" dirty="0">
                <a:solidFill>
                  <a:schemeClr val="accent1"/>
                </a:solidFill>
                <a:latin typeface="Arial" charset="0"/>
                <a:cs typeface="Arial" charset="0"/>
                <a:sym typeface="Cabin"/>
              </a:rPr>
              <a:t>τιμή που έχουμε δει μέχρι τώρα</a:t>
            </a:r>
            <a:r>
              <a:rPr lang="el-GR" sz="3000" dirty="0">
                <a:solidFill>
                  <a:schemeClr val="lt1"/>
                </a:solidFill>
                <a:latin typeface="Arial" charset="0"/>
                <a:ea typeface="Arial" charset="0"/>
                <a:cs typeface="Arial" charset="0"/>
                <a:sym typeface="Cabin"/>
              </a:rPr>
              <a:t>. Εάν ο τρέχων </a:t>
            </a:r>
            <a:r>
              <a:rPr lang="el-GR" sz="3000" dirty="0">
                <a:solidFill>
                  <a:srgbClr val="FF00FF"/>
                </a:solidFill>
                <a:latin typeface="Arial" charset="0"/>
                <a:cs typeface="Arial" charset="0"/>
                <a:sym typeface="Cabin"/>
              </a:rPr>
              <a:t>αριθμός που εξετάζουμε </a:t>
            </a:r>
            <a:r>
              <a:rPr lang="el-GR" sz="3000" dirty="0">
                <a:solidFill>
                  <a:schemeClr val="lt1"/>
                </a:solidFill>
                <a:latin typeface="Arial" charset="0"/>
                <a:ea typeface="Arial" charset="0"/>
                <a:cs typeface="Arial" charset="0"/>
                <a:sym typeface="Cabin"/>
              </a:rPr>
              <a:t>είναι μεγαλύτερος, τότε αυτός είναι η νέα </a:t>
            </a:r>
            <a:r>
              <a:rPr lang="el-GR" sz="3000" dirty="0">
                <a:solidFill>
                  <a:srgbClr val="00FF00"/>
                </a:solidFill>
                <a:latin typeface="Arial" charset="0"/>
                <a:cs typeface="Arial" charset="0"/>
                <a:sym typeface="Cabin"/>
              </a:rPr>
              <a:t>μεγαλύτερη τιμή που έχουμε δει μέχρι τώρα</a:t>
            </a:r>
            <a:r>
              <a:rPr lang="en-US" sz="3000" dirty="0">
                <a:solidFill>
                  <a:schemeClr val="lt1"/>
                </a:solidFill>
                <a:latin typeface="Arial" charset="0"/>
                <a:ea typeface="Arial" charset="0"/>
                <a:cs typeface="Arial" charset="0"/>
                <a:sym typeface="Cabin"/>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l-GR" dirty="0">
                <a:solidFill>
                  <a:srgbClr val="FFD966"/>
                </a:solidFill>
              </a:rPr>
              <a:t>Περισσότερα Πρότυπα Βρόχων</a:t>
            </a:r>
            <a:r>
              <a:rPr lang="is-IS" dirty="0">
                <a:solidFill>
                  <a:srgbClr val="FFD966"/>
                </a:solidFill>
              </a:rPr>
              <a:t>…</a:t>
            </a:r>
            <a:endParaRPr lang="en-US" dirty="0">
              <a:solidFill>
                <a:srgbClr val="FFD966"/>
              </a:solidFill>
            </a:endParaRPr>
          </a:p>
        </p:txBody>
      </p:sp>
    </p:spTree>
    <p:extLst>
      <p:ext uri="{BB962C8B-B14F-4D97-AF65-F5344CB8AC3E}">
        <p14:creationId xmlns:p14="http://schemas.microsoft.com/office/powerpoint/2010/main" val="10629387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Shape 68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Καταμέτρηση σε έναν Βρόχο</a:t>
            </a:r>
            <a:endParaRPr lang="en-US" sz="7600" u="none" strike="noStrike" cap="none" dirty="0">
              <a:solidFill>
                <a:srgbClr val="FFD966"/>
              </a:solidFill>
              <a:latin typeface="Arial" charset="0"/>
              <a:ea typeface="Arial" charset="0"/>
              <a:cs typeface="Arial" charset="0"/>
              <a:sym typeface="Cabin"/>
            </a:endParaRPr>
          </a:p>
        </p:txBody>
      </p:sp>
      <p:sp>
        <p:nvSpPr>
          <p:cNvPr id="681" name="Shape 681"/>
          <p:cNvSpPr txBox="1"/>
          <p:nvPr/>
        </p:nvSpPr>
        <p:spPr>
          <a:xfrm>
            <a:off x="1741475" y="26495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n-US" sz="2600" i="0" u="none" strike="noStrike" cap="none" dirty="0" err="1">
                <a:solidFill>
                  <a:srgbClr val="00FFFF"/>
                </a:solidFill>
                <a:latin typeface="Courier"/>
                <a:ea typeface="Courier"/>
                <a:cs typeface="Courier"/>
                <a:sym typeface="Courier New"/>
              </a:rPr>
              <a:t>zork</a:t>
            </a:r>
            <a:r>
              <a:rPr lang="en-US" sz="2600" i="0" u="none" strike="noStrike" cap="none" dirty="0">
                <a:solidFill>
                  <a:srgbClr val="00FFFF"/>
                </a:solidFill>
                <a:latin typeface="Courier"/>
                <a:ea typeface="Courier"/>
                <a:cs typeface="Courier"/>
                <a:sym typeface="Courier New"/>
              </a:rPr>
              <a:t> = 0</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a:solidFill>
                  <a:srgbClr val="FF7F00"/>
                </a:solidFill>
                <a:latin typeface="Courier"/>
                <a:sym typeface="Courier New"/>
              </a:rPr>
              <a:t>'</a:t>
            </a:r>
            <a:r>
              <a:rPr lang="el-GR" sz="2600" i="0" u="none" strike="noStrike" cap="none" dirty="0">
                <a:solidFill>
                  <a:srgbClr val="FF7F00"/>
                </a:solidFill>
                <a:latin typeface="Courier"/>
                <a:ea typeface="Courier"/>
                <a:cs typeface="Courier"/>
                <a:sym typeface="Courier New"/>
              </a:rPr>
              <a:t>Πριν</a:t>
            </a:r>
            <a:r>
              <a:rPr lang="en-US" sz="2600" i="0" u="none" strike="noStrike" cap="none" dirty="0">
                <a:solidFill>
                  <a:srgbClr val="FF7F00"/>
                </a:solidFill>
                <a:latin typeface="Courier"/>
                <a:ea typeface="Courier"/>
                <a:cs typeface="Courier"/>
                <a:sym typeface="Courier New"/>
              </a:rPr>
              <a:t>', </a:t>
            </a:r>
            <a:r>
              <a:rPr lang="en-US" sz="2600" i="0" u="none" strike="noStrike" cap="none" dirty="0" err="1">
                <a:solidFill>
                  <a:srgbClr val="FF7F00"/>
                </a:solidFill>
                <a:latin typeface="Courier"/>
                <a:ea typeface="Courier"/>
                <a:cs typeface="Courier"/>
                <a:sym typeface="Courier New"/>
              </a:rPr>
              <a:t>zork</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thing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zork</a:t>
            </a:r>
            <a:r>
              <a:rPr lang="en-US" sz="2600" i="0" u="none" strike="noStrike" cap="none" dirty="0">
                <a:solidFill>
                  <a:srgbClr val="00FFFF"/>
                </a:solidFill>
                <a:latin typeface="Courier"/>
                <a:ea typeface="Courier"/>
                <a:cs typeface="Courier"/>
                <a:sym typeface="Courier New"/>
              </a:rPr>
              <a:t> = </a:t>
            </a:r>
            <a:r>
              <a:rPr lang="en-US" sz="2600" i="0" u="none" strike="noStrike" cap="none" dirty="0" err="1">
                <a:solidFill>
                  <a:srgbClr val="00FFFF"/>
                </a:solidFill>
                <a:latin typeface="Courier"/>
                <a:ea typeface="Courier"/>
                <a:cs typeface="Courier"/>
                <a:sym typeface="Courier New"/>
              </a:rPr>
              <a:t>zork</a:t>
            </a:r>
            <a:r>
              <a:rPr lang="en-US" sz="2600" i="0" u="none" strike="noStrike" cap="none" dirty="0">
                <a:solidFill>
                  <a:srgbClr val="00FFFF"/>
                </a:solidFill>
                <a:latin typeface="Courier"/>
                <a:ea typeface="Courier"/>
                <a:cs typeface="Courier"/>
                <a:sym typeface="Courier New"/>
              </a:rPr>
              <a:t> + 1</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err="1">
                <a:solidFill>
                  <a:srgbClr val="00FFFF"/>
                </a:solidFill>
                <a:latin typeface="Courier"/>
                <a:ea typeface="Courier"/>
                <a:cs typeface="Courier"/>
                <a:sym typeface="Courier New"/>
              </a:rPr>
              <a:t>zork</a:t>
            </a:r>
            <a:r>
              <a:rPr lang="en-US" sz="2600" i="0" u="none" strike="noStrike" cap="none" dirty="0">
                <a:solidFill>
                  <a:srgbClr val="FF00FF"/>
                </a:solidFill>
                <a:latin typeface="Courier"/>
                <a:ea typeface="Courier"/>
                <a:cs typeface="Courier"/>
                <a:sym typeface="Courier New"/>
              </a:rPr>
              <a:t>, thing</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a:solidFill>
                  <a:srgbClr val="FF7F00"/>
                </a:solidFill>
                <a:latin typeface="Courier"/>
                <a:sym typeface="Courier New"/>
              </a:rPr>
              <a:t>'</a:t>
            </a:r>
            <a:r>
              <a:rPr lang="el-GR" sz="2600" i="0" u="none" strike="noStrike" cap="none" dirty="0">
                <a:solidFill>
                  <a:srgbClr val="FF7F00"/>
                </a:solidFill>
                <a:latin typeface="Courier"/>
                <a:ea typeface="Courier"/>
                <a:cs typeface="Courier"/>
                <a:sym typeface="Courier New"/>
              </a:rPr>
              <a:t>Μετά</a:t>
            </a:r>
            <a:r>
              <a:rPr lang="en-US" sz="2600" i="0" u="none" strike="noStrike" cap="none" dirty="0">
                <a:solidFill>
                  <a:srgbClr val="FF7F00"/>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zork</a:t>
            </a:r>
            <a:r>
              <a:rPr lang="en-US" sz="2600" i="0" u="none" strike="noStrike" cap="none" dirty="0">
                <a:solidFill>
                  <a:schemeClr val="bg1"/>
                </a:solidFill>
                <a:latin typeface="Courier"/>
                <a:ea typeface="Courier"/>
                <a:cs typeface="Courier"/>
                <a:sym typeface="Courier New"/>
              </a:rPr>
              <a:t>)</a:t>
            </a:r>
          </a:p>
        </p:txBody>
      </p:sp>
      <p:sp>
        <p:nvSpPr>
          <p:cNvPr id="682" name="Shape 682"/>
          <p:cNvSpPr txBox="1"/>
          <p:nvPr/>
        </p:nvSpPr>
        <p:spPr>
          <a:xfrm>
            <a:off x="10261600" y="2362200"/>
            <a:ext cx="4219499" cy="4674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 python countloop.py</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Πριν</a:t>
            </a:r>
            <a:r>
              <a:rPr lang="en-US" sz="3000" u="none" strike="noStrike" cap="none" dirty="0">
                <a:solidFill>
                  <a:srgbClr val="FF7F00"/>
                </a:solidFill>
                <a:latin typeface="Arial" charset="0"/>
                <a:ea typeface="Arial" charset="0"/>
                <a:cs typeface="Arial" charset="0"/>
                <a:sym typeface="Cabin"/>
              </a:rPr>
              <a:t> 0</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1 </a:t>
            </a:r>
            <a:r>
              <a:rPr lang="en-US" sz="3000" u="none" strike="noStrike" cap="none" dirty="0">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2</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3</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4 </a:t>
            </a:r>
            <a:r>
              <a:rPr lang="en-US" sz="3000" u="none" strike="noStrike" cap="none" dirty="0">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5 </a:t>
            </a:r>
            <a:r>
              <a:rPr lang="en-US" sz="3000" u="none" strike="noStrike" cap="none" dirty="0">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6 </a:t>
            </a:r>
            <a:r>
              <a:rPr lang="en-US" sz="3000" u="none" strike="noStrike" cap="none" dirty="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Μετά</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6</a:t>
            </a:r>
          </a:p>
        </p:txBody>
      </p:sp>
      <p:sp>
        <p:nvSpPr>
          <p:cNvPr id="683" name="Shape 683"/>
          <p:cNvSpPr txBox="1"/>
          <p:nvPr/>
        </p:nvSpPr>
        <p:spPr>
          <a:xfrm>
            <a:off x="1155700" y="7099848"/>
            <a:ext cx="14071499" cy="1481733"/>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Για να </a:t>
            </a:r>
            <a:r>
              <a:rPr lang="el-GR" sz="3200" dirty="0">
                <a:solidFill>
                  <a:srgbClr val="00FF00"/>
                </a:solidFill>
                <a:latin typeface="Arial" charset="0"/>
                <a:cs typeface="Arial" charset="0"/>
                <a:sym typeface="Cabin"/>
              </a:rPr>
              <a:t>μετρήσουμε</a:t>
            </a:r>
            <a:r>
              <a:rPr lang="el-GR" sz="3200" u="none" strike="noStrike" cap="none" dirty="0">
                <a:solidFill>
                  <a:schemeClr val="lt1"/>
                </a:solidFill>
                <a:latin typeface="Arial" charset="0"/>
                <a:ea typeface="Arial" charset="0"/>
                <a:cs typeface="Arial" charset="0"/>
                <a:sym typeface="Cabin"/>
              </a:rPr>
              <a:t> πόσες φορές εκτελούμε έναν βρόχο, εισάγουμε μια </a:t>
            </a:r>
            <a:r>
              <a:rPr lang="el-GR" sz="3200" dirty="0">
                <a:solidFill>
                  <a:srgbClr val="00FFFF"/>
                </a:solidFill>
                <a:latin typeface="Arial" charset="0"/>
                <a:cs typeface="Arial" charset="0"/>
                <a:sym typeface="Cabin"/>
              </a:rPr>
              <a:t>μεταβλητή μετρητή που ξεκινά από το 0 </a:t>
            </a:r>
            <a:r>
              <a:rPr lang="el-GR" sz="3200" u="none" strike="noStrike" cap="none" dirty="0">
                <a:solidFill>
                  <a:schemeClr val="lt1"/>
                </a:solidFill>
                <a:latin typeface="Arial" charset="0"/>
                <a:ea typeface="Arial" charset="0"/>
                <a:cs typeface="Arial" charset="0"/>
                <a:sym typeface="Cabin"/>
              </a:rPr>
              <a:t>και προσθέτουμε </a:t>
            </a:r>
            <a:r>
              <a:rPr lang="el-GR" sz="3200" dirty="0">
                <a:solidFill>
                  <a:srgbClr val="00FFFF"/>
                </a:solidFill>
                <a:latin typeface="Arial" charset="0"/>
                <a:cs typeface="Arial" charset="0"/>
                <a:sym typeface="Cabin"/>
              </a:rPr>
              <a:t>ένα σε αυτήν κάθε φορά που εκτελείτε ο βρόχος</a:t>
            </a:r>
            <a:r>
              <a:rPr lang="en-US" sz="3200" u="none" strike="noStrike" cap="none" dirty="0">
                <a:solidFill>
                  <a:srgbClr val="00FFFF"/>
                </a:solidFill>
                <a:latin typeface="Arial" charset="0"/>
                <a:ea typeface="Arial" charset="0"/>
                <a:cs typeface="Arial" charset="0"/>
                <a:sym typeface="Cabin"/>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dirty="0">
                <a:solidFill>
                  <a:srgbClr val="FFD966"/>
                </a:solidFill>
                <a:latin typeface="Arial" charset="0"/>
                <a:ea typeface="Arial" charset="0"/>
                <a:cs typeface="Arial" charset="0"/>
                <a:sym typeface="Cabin"/>
              </a:rPr>
              <a:t>Αθροίζοντας </a:t>
            </a:r>
            <a:r>
              <a:rPr lang="el-GR" sz="7600" u="none" strike="noStrike" cap="none" dirty="0">
                <a:solidFill>
                  <a:srgbClr val="FFD966"/>
                </a:solidFill>
                <a:latin typeface="Arial" charset="0"/>
                <a:ea typeface="Arial" charset="0"/>
                <a:cs typeface="Arial" charset="0"/>
                <a:sym typeface="Cabin"/>
              </a:rPr>
              <a:t>σε έναν Βρόχο</a:t>
            </a:r>
            <a:endParaRPr lang="en-US" sz="7600" u="none" strike="noStrike" cap="none" dirty="0">
              <a:solidFill>
                <a:srgbClr val="FFD966"/>
              </a:solidFill>
              <a:latin typeface="Arial" charset="0"/>
              <a:ea typeface="Arial" charset="0"/>
              <a:cs typeface="Arial" charset="0"/>
              <a:sym typeface="Cabin"/>
            </a:endParaRPr>
          </a:p>
        </p:txBody>
      </p:sp>
      <p:sp>
        <p:nvSpPr>
          <p:cNvPr id="689" name="Shape 689"/>
          <p:cNvSpPr txBox="1"/>
          <p:nvPr/>
        </p:nvSpPr>
        <p:spPr>
          <a:xfrm>
            <a:off x="1741475" y="2649525"/>
            <a:ext cx="7506900"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rgbClr val="00FF00"/>
                </a:solidFill>
                <a:latin typeface="Courier"/>
                <a:ea typeface="Courier"/>
                <a:cs typeface="Courier"/>
                <a:sym typeface="Courier New"/>
              </a:rPr>
              <a:t> = 0</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dirty="0">
                <a:solidFill>
                  <a:srgbClr val="FF7F00"/>
                </a:solidFill>
                <a:latin typeface="Courier"/>
                <a:sym typeface="Courier New"/>
              </a:rPr>
              <a:t>'</a:t>
            </a:r>
            <a:r>
              <a:rPr lang="el-GR" sz="2600" dirty="0">
                <a:solidFill>
                  <a:srgbClr val="FF7F00"/>
                </a:solidFill>
                <a:latin typeface="Courier"/>
                <a:sym typeface="Courier New"/>
              </a:rPr>
              <a:t>Πριν</a:t>
            </a:r>
            <a:r>
              <a:rPr lang="en-US" sz="2600" dirty="0">
                <a:solidFill>
                  <a:srgbClr val="FF7F00"/>
                </a:solidFill>
                <a:latin typeface="Courier"/>
                <a:sym typeface="Courier New"/>
              </a:rPr>
              <a:t>'</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thing</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chemeClr val="lt1"/>
                </a:solidFill>
                <a:latin typeface="Courier"/>
                <a:ea typeface="Courier"/>
                <a:cs typeface="Courier"/>
                <a:sym typeface="Courier New"/>
              </a:rPr>
              <a:t> [9, 41, 12, 3, 74, 15]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rgbClr val="00FF00"/>
                </a:solidFill>
                <a:latin typeface="Courier"/>
                <a:ea typeface="Courier"/>
                <a:cs typeface="Courier"/>
                <a:sym typeface="Courier New"/>
              </a:rPr>
              <a:t> = </a:t>
            </a: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rgbClr val="00FF00"/>
                </a:solidFill>
                <a:latin typeface="Courier"/>
                <a:ea typeface="Courier"/>
                <a:cs typeface="Courier"/>
                <a:sym typeface="Courier New"/>
              </a:rPr>
              <a:t> +</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thing</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thing</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dirty="0">
                <a:solidFill>
                  <a:srgbClr val="FF7F00"/>
                </a:solidFill>
                <a:latin typeface="Courier"/>
                <a:sym typeface="Courier New"/>
              </a:rPr>
              <a:t>'</a:t>
            </a:r>
            <a:r>
              <a:rPr lang="el-GR" sz="2600" dirty="0">
                <a:solidFill>
                  <a:srgbClr val="FF7F00"/>
                </a:solidFill>
                <a:latin typeface="Courier"/>
                <a:sym typeface="Courier New"/>
              </a:rPr>
              <a:t>Μετά</a:t>
            </a:r>
            <a:r>
              <a:rPr lang="en-US" sz="2600" dirty="0">
                <a:solidFill>
                  <a:srgbClr val="FF7F00"/>
                </a:solidFill>
                <a:latin typeface="Courier"/>
                <a:sym typeface="Courier New"/>
              </a:rPr>
              <a:t>'</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chemeClr val="bg1"/>
                </a:solidFill>
                <a:latin typeface="Courier"/>
                <a:ea typeface="Courier"/>
                <a:cs typeface="Courier"/>
                <a:sym typeface="Courier New"/>
              </a:rPr>
              <a:t>)</a:t>
            </a:r>
          </a:p>
        </p:txBody>
      </p:sp>
      <p:sp>
        <p:nvSpPr>
          <p:cNvPr id="690" name="Shape 690"/>
          <p:cNvSpPr txBox="1"/>
          <p:nvPr/>
        </p:nvSpPr>
        <p:spPr>
          <a:xfrm>
            <a:off x="10261600" y="2209800"/>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 python countloop.py</a:t>
            </a:r>
            <a:r>
              <a:rPr lang="en-US" sz="3000" u="none" strike="noStrike" cap="none" dirty="0">
                <a:solidFill>
                  <a:srgbClr val="FF7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Πριν</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0</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9</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50</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41</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62</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12</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65</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139</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154</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Μετά</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154</a:t>
            </a:r>
          </a:p>
        </p:txBody>
      </p:sp>
      <p:sp>
        <p:nvSpPr>
          <p:cNvPr id="691" name="Shape 691"/>
          <p:cNvSpPr txBox="1"/>
          <p:nvPr/>
        </p:nvSpPr>
        <p:spPr>
          <a:xfrm>
            <a:off x="1050925" y="7162898"/>
            <a:ext cx="14643000" cy="1584861"/>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Για να </a:t>
            </a:r>
            <a:r>
              <a:rPr lang="el-GR" sz="3200" dirty="0">
                <a:solidFill>
                  <a:srgbClr val="00FF00"/>
                </a:solidFill>
                <a:latin typeface="Arial" charset="0"/>
                <a:cs typeface="Arial" charset="0"/>
                <a:sym typeface="Cabin"/>
              </a:rPr>
              <a:t>προσθέσουμε</a:t>
            </a:r>
            <a:r>
              <a:rPr lang="el-GR" sz="3200" u="none" strike="noStrike" cap="none" dirty="0">
                <a:solidFill>
                  <a:schemeClr val="lt1"/>
                </a:solidFill>
                <a:latin typeface="Arial" charset="0"/>
                <a:ea typeface="Arial" charset="0"/>
                <a:cs typeface="Arial" charset="0"/>
                <a:sym typeface="Cabin"/>
              </a:rPr>
              <a:t> μια </a:t>
            </a:r>
            <a:r>
              <a:rPr lang="el-GR" sz="3200" dirty="0">
                <a:solidFill>
                  <a:srgbClr val="00FFFF"/>
                </a:solidFill>
                <a:latin typeface="Arial" charset="0"/>
                <a:cs typeface="Arial" charset="0"/>
                <a:sym typeface="Cabin"/>
              </a:rPr>
              <a:t>τιμή</a:t>
            </a:r>
            <a:r>
              <a:rPr lang="el-GR" sz="3200" u="none" strike="noStrike" cap="none" dirty="0">
                <a:solidFill>
                  <a:schemeClr val="lt1"/>
                </a:solidFill>
                <a:latin typeface="Arial" charset="0"/>
                <a:ea typeface="Arial" charset="0"/>
                <a:cs typeface="Arial" charset="0"/>
                <a:sym typeface="Cabin"/>
              </a:rPr>
              <a:t> που συναντάμε σε έναν βρόχο, εισάγουμε μια </a:t>
            </a:r>
            <a:r>
              <a:rPr lang="el-GR" sz="3200" dirty="0">
                <a:solidFill>
                  <a:srgbClr val="00FF00"/>
                </a:solidFill>
                <a:latin typeface="Arial" charset="0"/>
                <a:cs typeface="Arial" charset="0"/>
                <a:sym typeface="Cabin"/>
              </a:rPr>
              <a:t>μεταβλητή αθροίσματος που ξεκινά από το 0 </a:t>
            </a:r>
            <a:r>
              <a:rPr lang="el-GR" sz="3200" u="none" strike="noStrike" cap="none" dirty="0">
                <a:solidFill>
                  <a:schemeClr val="lt1"/>
                </a:solidFill>
                <a:latin typeface="Arial" charset="0"/>
                <a:ea typeface="Arial" charset="0"/>
                <a:cs typeface="Arial" charset="0"/>
                <a:sym typeface="Cabin"/>
              </a:rPr>
              <a:t>και προσθέτουμε την </a:t>
            </a:r>
            <a:r>
              <a:rPr lang="el-GR" sz="3200" dirty="0">
                <a:solidFill>
                  <a:srgbClr val="00FFFF"/>
                </a:solidFill>
                <a:latin typeface="Arial" charset="0"/>
                <a:cs typeface="Arial" charset="0"/>
                <a:sym typeface="Cabin"/>
              </a:rPr>
              <a:t>τιμή</a:t>
            </a:r>
            <a:r>
              <a:rPr lang="el-GR" sz="3200" u="none" strike="noStrike" cap="none" dirty="0">
                <a:solidFill>
                  <a:schemeClr val="lt1"/>
                </a:solidFill>
                <a:latin typeface="Arial" charset="0"/>
                <a:ea typeface="Arial" charset="0"/>
                <a:cs typeface="Arial" charset="0"/>
                <a:sym typeface="Cabin"/>
              </a:rPr>
              <a:t> στη μεταβλητή αθροίσματος κάθε φορά μέσω του βρόχου. </a:t>
            </a:r>
            <a:endParaRPr lang="en-US" sz="32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Shape 696"/>
          <p:cNvSpPr txBox="1">
            <a:spLocks noGrp="1"/>
          </p:cNvSpPr>
          <p:nvPr>
            <p:ph type="title"/>
          </p:nvPr>
        </p:nvSpPr>
        <p:spPr>
          <a:xfrm>
            <a:off x="271780" y="817418"/>
            <a:ext cx="1571244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Εύρεση Μέσου Όρου σε έναν Βρόχο</a:t>
            </a:r>
            <a:endParaRPr lang="en-US" sz="7600" u="none" strike="noStrike" cap="none" dirty="0">
              <a:solidFill>
                <a:srgbClr val="FFD966"/>
              </a:solidFill>
              <a:latin typeface="Arial" charset="0"/>
              <a:ea typeface="Arial" charset="0"/>
              <a:cs typeface="Arial" charset="0"/>
              <a:sym typeface="Cabin"/>
            </a:endParaRPr>
          </a:p>
        </p:txBody>
      </p:sp>
      <p:sp>
        <p:nvSpPr>
          <p:cNvPr id="697" name="Shape 697"/>
          <p:cNvSpPr txBox="1"/>
          <p:nvPr/>
        </p:nvSpPr>
        <p:spPr>
          <a:xfrm>
            <a:off x="655320" y="2717875"/>
            <a:ext cx="9936480" cy="4061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l-GR" sz="2600" i="0" u="none" strike="noStrike" cap="none" dirty="0">
                <a:solidFill>
                  <a:srgbClr val="00FFFF"/>
                </a:solidFill>
                <a:latin typeface="Courier"/>
                <a:ea typeface="Courier"/>
                <a:cs typeface="Courier"/>
                <a:sym typeface="Courier New"/>
              </a:rPr>
              <a:t>πλήθος</a:t>
            </a:r>
            <a:r>
              <a:rPr lang="en-US" sz="2600" i="0" u="none" strike="noStrike" cap="none" dirty="0">
                <a:solidFill>
                  <a:srgbClr val="00FFFF"/>
                </a:solidFill>
                <a:latin typeface="Courier"/>
                <a:ea typeface="Courier"/>
                <a:cs typeface="Courier"/>
                <a:sym typeface="Courier New"/>
              </a:rPr>
              <a:t> = 0</a:t>
            </a:r>
          </a:p>
          <a:p>
            <a:pPr marL="0" marR="0" lvl="0" indent="0" algn="l" rtl="0">
              <a:lnSpc>
                <a:spcPct val="100000"/>
              </a:lnSpc>
              <a:spcBef>
                <a:spcPts val="0"/>
              </a:spcBef>
              <a:spcAft>
                <a:spcPts val="0"/>
              </a:spcAft>
              <a:buClr>
                <a:srgbClr val="00FF00"/>
              </a:buClr>
              <a:buSzPct val="25000"/>
              <a:buFont typeface="Cabin"/>
              <a:buNone/>
            </a:pPr>
            <a:r>
              <a:rPr lang="el-GR" sz="2600" i="0" u="none" strike="noStrike" cap="none" dirty="0">
                <a:solidFill>
                  <a:srgbClr val="00FF00"/>
                </a:solidFill>
                <a:latin typeface="Courier"/>
                <a:ea typeface="Courier"/>
                <a:cs typeface="Courier"/>
                <a:sym typeface="Courier New"/>
              </a:rPr>
              <a:t>άθροισμα</a:t>
            </a:r>
            <a:r>
              <a:rPr lang="en-US" sz="2600" i="0" u="none" strike="noStrike" cap="none" dirty="0">
                <a:solidFill>
                  <a:srgbClr val="00FF00"/>
                </a:solidFill>
                <a:latin typeface="Courier"/>
                <a:ea typeface="Courier"/>
                <a:cs typeface="Courier"/>
                <a:sym typeface="Courier New"/>
              </a:rPr>
              <a:t> = 0</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Πριν</a:t>
            </a:r>
            <a:r>
              <a:rPr lang="en-US" sz="2600" i="0" u="none" strike="noStrike" cap="none" dirty="0">
                <a:solidFill>
                  <a:srgbClr val="FF7F00"/>
                </a:solidFill>
                <a:latin typeface="Courier"/>
                <a:ea typeface="Courier"/>
                <a:cs typeface="Courier"/>
                <a:sym typeface="Courier New"/>
              </a:rPr>
              <a:t>', </a:t>
            </a:r>
            <a:r>
              <a:rPr lang="el-GR" sz="2600" i="0" u="none" strike="noStrike" cap="none" dirty="0">
                <a:solidFill>
                  <a:srgbClr val="00FFFF"/>
                </a:solidFill>
                <a:latin typeface="Courier"/>
                <a:ea typeface="Courier"/>
                <a:cs typeface="Courier"/>
                <a:sym typeface="Courier New"/>
              </a:rPr>
              <a:t>πλήθος</a:t>
            </a:r>
            <a:r>
              <a:rPr lang="en-US" sz="2600" i="0" u="none" strike="noStrike" cap="none" dirty="0">
                <a:solidFill>
                  <a:srgbClr val="00FFFF"/>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άθροισμα</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τιμή</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chemeClr val="lt1"/>
                </a:solidFill>
                <a:latin typeface="Courier"/>
                <a:ea typeface="Courier"/>
                <a:cs typeface="Courier"/>
                <a:sym typeface="Courier New"/>
              </a:rPr>
              <a:t>πλήθος</a:t>
            </a:r>
            <a:r>
              <a:rPr lang="en-US" sz="2600" i="0" u="none" strike="noStrike" cap="none" dirty="0">
                <a:solidFill>
                  <a:schemeClr val="lt1"/>
                </a:solidFill>
                <a:latin typeface="Courier"/>
                <a:ea typeface="Courier"/>
                <a:cs typeface="Courier"/>
                <a:sym typeface="Courier New"/>
              </a:rPr>
              <a:t> = </a:t>
            </a:r>
            <a:r>
              <a:rPr lang="el-GR" sz="2600" i="0" u="none" strike="noStrike" cap="none" dirty="0">
                <a:solidFill>
                  <a:schemeClr val="lt1"/>
                </a:solidFill>
                <a:latin typeface="Courier"/>
                <a:ea typeface="Courier"/>
                <a:cs typeface="Courier"/>
                <a:sym typeface="Courier New"/>
              </a:rPr>
              <a:t>πλήθος</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    </a:t>
            </a:r>
            <a:r>
              <a:rPr lang="el-GR" sz="2600" i="0" u="none" strike="noStrike" cap="none" dirty="0">
                <a:solidFill>
                  <a:schemeClr val="lt1"/>
                </a:solidFill>
                <a:latin typeface="Courier"/>
                <a:ea typeface="Courier"/>
                <a:cs typeface="Courier"/>
                <a:sym typeface="Courier New"/>
              </a:rPr>
              <a:t>άθροισμα</a:t>
            </a:r>
            <a:r>
              <a:rPr lang="en-US" sz="2600" i="0" u="none" strike="noStrike" cap="none" dirty="0">
                <a:solidFill>
                  <a:schemeClr val="lt1"/>
                </a:solidFill>
                <a:latin typeface="Courier"/>
                <a:ea typeface="Courier"/>
                <a:cs typeface="Courier"/>
                <a:sym typeface="Courier New"/>
              </a:rPr>
              <a:t> = </a:t>
            </a:r>
            <a:r>
              <a:rPr lang="el-GR" sz="2600" i="0" u="none" strike="noStrike" cap="none" dirty="0">
                <a:solidFill>
                  <a:schemeClr val="lt1"/>
                </a:solidFill>
                <a:latin typeface="Courier"/>
                <a:ea typeface="Courier"/>
                <a:cs typeface="Courier"/>
                <a:sym typeface="Courier New"/>
              </a:rPr>
              <a:t>άθροισμα</a:t>
            </a:r>
            <a:r>
              <a:rPr lang="en-US" sz="2600" i="0" u="none" strike="noStrike" cap="none" dirty="0">
                <a:solidFill>
                  <a:schemeClr val="lt1"/>
                </a:solidFill>
                <a:latin typeface="Courier"/>
                <a:ea typeface="Courier"/>
                <a:cs typeface="Courier"/>
                <a:sym typeface="Courier New"/>
              </a:rPr>
              <a:t> + </a:t>
            </a:r>
            <a:r>
              <a:rPr lang="el-GR" sz="2600" i="0" u="none" strike="noStrike" cap="none" dirty="0">
                <a:solidFill>
                  <a:schemeClr val="lt1"/>
                </a:solidFill>
                <a:latin typeface="Courier"/>
                <a:ea typeface="Courier"/>
                <a:cs typeface="Courier"/>
                <a:sym typeface="Courier New"/>
              </a:rPr>
              <a:t>τιμή</a:t>
            </a:r>
            <a:endParaRPr lang="en-US" sz="2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l-GR" sz="2600" i="0" u="none" strike="noStrike" cap="none" dirty="0">
                <a:solidFill>
                  <a:srgbClr val="00FFFF"/>
                </a:solidFill>
                <a:latin typeface="Courier"/>
                <a:ea typeface="Courier"/>
                <a:cs typeface="Courier"/>
                <a:sym typeface="Courier New"/>
              </a:rPr>
              <a:t>πλήθος</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άθροισμα</a:t>
            </a:r>
            <a:r>
              <a:rPr lang="en-US" sz="2600" i="0" u="none" strike="noStrike" cap="none" dirty="0">
                <a:solidFill>
                  <a:srgbClr val="00FF00"/>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τιμή</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Μετά</a:t>
            </a:r>
            <a:r>
              <a:rPr lang="en-US" sz="2600" i="0" u="none" strike="noStrike" cap="none" dirty="0">
                <a:solidFill>
                  <a:srgbClr val="FF7F00"/>
                </a:solidFill>
                <a:latin typeface="Courier"/>
                <a:ea typeface="Courier"/>
                <a:cs typeface="Courier"/>
                <a:sym typeface="Courier New"/>
              </a:rPr>
              <a:t>', </a:t>
            </a:r>
            <a:r>
              <a:rPr lang="el-GR" sz="2600" i="0" u="none" strike="noStrike" cap="none" dirty="0">
                <a:solidFill>
                  <a:srgbClr val="00FFFF"/>
                </a:solidFill>
                <a:latin typeface="Courier"/>
                <a:ea typeface="Courier"/>
                <a:cs typeface="Courier"/>
                <a:sym typeface="Courier New"/>
              </a:rPr>
              <a:t>πλήθος</a:t>
            </a:r>
            <a:r>
              <a:rPr lang="en-US" sz="2600" i="0" u="none" strike="noStrike" cap="none" dirty="0">
                <a:solidFill>
                  <a:srgbClr val="00FFFF"/>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άθροισμα</a:t>
            </a:r>
            <a:r>
              <a:rPr lang="en-US" sz="2600" i="0" u="none" strike="noStrike" cap="none" dirty="0">
                <a:solidFill>
                  <a:srgbClr val="00FF00"/>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rgbClr val="FFFF00"/>
                </a:solidFill>
                <a:latin typeface="Courier"/>
                <a:ea typeface="Courier"/>
                <a:cs typeface="Courier"/>
                <a:sym typeface="Courier New"/>
              </a:rPr>
              <a:t>άθροισμα</a:t>
            </a:r>
            <a:r>
              <a:rPr lang="en-US" sz="2600" i="0" u="none" strike="noStrike" cap="none" dirty="0">
                <a:solidFill>
                  <a:srgbClr val="FFFF00"/>
                </a:solidFill>
                <a:latin typeface="Courier"/>
                <a:ea typeface="Courier"/>
                <a:cs typeface="Courier"/>
                <a:sym typeface="Courier New"/>
              </a:rPr>
              <a:t> / </a:t>
            </a:r>
            <a:r>
              <a:rPr lang="el-GR" sz="2600" i="0" u="none" strike="noStrike" cap="none" dirty="0">
                <a:solidFill>
                  <a:srgbClr val="FFFF00"/>
                </a:solidFill>
                <a:latin typeface="Courier"/>
                <a:ea typeface="Courier"/>
                <a:cs typeface="Courier"/>
                <a:sym typeface="Courier New"/>
              </a:rPr>
              <a:t>πλήθος</a:t>
            </a:r>
            <a:r>
              <a:rPr lang="en-US" sz="2600" i="0" u="none" strike="noStrike" cap="none" dirty="0">
                <a:solidFill>
                  <a:schemeClr val="bg1"/>
                </a:solidFill>
                <a:latin typeface="Courier"/>
                <a:ea typeface="Courier"/>
                <a:cs typeface="Courier"/>
                <a:sym typeface="Courier New"/>
              </a:rPr>
              <a:t>)</a:t>
            </a:r>
          </a:p>
        </p:txBody>
      </p:sp>
      <p:sp>
        <p:nvSpPr>
          <p:cNvPr id="698" name="Shape 698"/>
          <p:cNvSpPr txBox="1"/>
          <p:nvPr/>
        </p:nvSpPr>
        <p:spPr>
          <a:xfrm>
            <a:off x="10877251" y="2466875"/>
            <a:ext cx="4540199" cy="4746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 </a:t>
            </a:r>
            <a:r>
              <a:rPr lang="en-US" sz="3000" u="none" strike="noStrike" cap="none" dirty="0">
                <a:solidFill>
                  <a:srgbClr val="FFFF00"/>
                </a:solidFill>
                <a:latin typeface="Arial" charset="0"/>
                <a:ea typeface="Arial" charset="0"/>
                <a:cs typeface="Arial" charset="0"/>
                <a:sym typeface="Cabin"/>
              </a:rPr>
              <a:t>python </a:t>
            </a:r>
            <a:r>
              <a:rPr lang="en-US" sz="3000" u="none" strike="noStrike" cap="none" dirty="0" err="1">
                <a:solidFill>
                  <a:srgbClr val="FFFF00"/>
                </a:solidFill>
                <a:latin typeface="Arial" charset="0"/>
                <a:ea typeface="Arial" charset="0"/>
                <a:cs typeface="Arial" charset="0"/>
                <a:sym typeface="Cabin"/>
              </a:rPr>
              <a:t>averageloop.py</a:t>
            </a:r>
            <a:r>
              <a:rPr lang="en-US" sz="30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Πριν</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0</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0</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1</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9</a:t>
            </a:r>
            <a:r>
              <a:rPr lang="en-US" sz="3000" u="none" strike="noStrike" cap="none" dirty="0">
                <a:solidFill>
                  <a:srgbClr val="FF00FF"/>
                </a:solidFill>
                <a:latin typeface="Arial" charset="0"/>
                <a:ea typeface="Arial" charset="0"/>
                <a:cs typeface="Arial" charset="0"/>
                <a:sym typeface="Cabin"/>
              </a:rPr>
              <a:t> 9</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2</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50</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3</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62</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4</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65</a:t>
            </a:r>
            <a:r>
              <a:rPr lang="en-US" sz="3000" u="none" strike="noStrike" cap="none" dirty="0">
                <a:solidFill>
                  <a:srgbClr val="FF00FF"/>
                </a:solidFill>
                <a:latin typeface="Arial" charset="0"/>
                <a:ea typeface="Arial" charset="0"/>
                <a:cs typeface="Arial" charset="0"/>
                <a:sym typeface="Cabin"/>
              </a:rPr>
              <a:t> 3</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5</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139</a:t>
            </a:r>
            <a:r>
              <a:rPr lang="en-US" sz="3000" u="none" strike="noStrike" cap="none" dirty="0">
                <a:solidFill>
                  <a:srgbClr val="FF00FF"/>
                </a:solidFill>
                <a:latin typeface="Arial" charset="0"/>
                <a:ea typeface="Arial" charset="0"/>
                <a:cs typeface="Arial" charset="0"/>
                <a:sym typeface="Cabin"/>
              </a:rPr>
              <a:t> 74</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6</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154</a:t>
            </a:r>
            <a:r>
              <a:rPr lang="en-US" sz="3000" u="none" strike="noStrike" cap="none" dirty="0">
                <a:solidFill>
                  <a:srgbClr val="FF00FF"/>
                </a:solidFill>
                <a:latin typeface="Arial" charset="0"/>
                <a:ea typeface="Arial" charset="0"/>
                <a:cs typeface="Arial" charset="0"/>
                <a:sym typeface="Cabin"/>
              </a:rPr>
              <a:t> 15</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Μετά</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6</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154</a:t>
            </a:r>
            <a:r>
              <a:rPr lang="en-US" sz="3000" u="none" strike="noStrike" cap="none" dirty="0">
                <a:solidFill>
                  <a:schemeClr val="lt1"/>
                </a:solidFill>
                <a:latin typeface="Arial" charset="0"/>
                <a:ea typeface="Arial" charset="0"/>
                <a:cs typeface="Arial" charset="0"/>
                <a:sym typeface="Cabin"/>
              </a:rPr>
              <a:t> </a:t>
            </a:r>
            <a:r>
              <a:rPr lang="en-US" sz="3000" u="none" strike="noStrike" cap="none" dirty="0">
                <a:solidFill>
                  <a:srgbClr val="FFFF00"/>
                </a:solidFill>
                <a:latin typeface="Arial" charset="0"/>
                <a:ea typeface="Arial" charset="0"/>
                <a:cs typeface="Arial" charset="0"/>
                <a:sym typeface="Cabin"/>
              </a:rPr>
              <a:t>25.666</a:t>
            </a:r>
          </a:p>
        </p:txBody>
      </p:sp>
      <p:sp>
        <p:nvSpPr>
          <p:cNvPr id="699" name="Shape 699"/>
          <p:cNvSpPr txBox="1"/>
          <p:nvPr/>
        </p:nvSpPr>
        <p:spPr>
          <a:xfrm>
            <a:off x="2952750" y="7188175"/>
            <a:ext cx="11087099" cy="1143000"/>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Ο </a:t>
            </a:r>
            <a:r>
              <a:rPr lang="el-GR" sz="3200" dirty="0">
                <a:solidFill>
                  <a:srgbClr val="FFFF00"/>
                </a:solidFill>
                <a:latin typeface="Arial" charset="0"/>
                <a:cs typeface="Arial" charset="0"/>
                <a:sym typeface="Cabin"/>
              </a:rPr>
              <a:t>μέσος όρος </a:t>
            </a:r>
            <a:r>
              <a:rPr lang="el-GR" sz="3200" u="none" strike="noStrike" cap="none" dirty="0">
                <a:solidFill>
                  <a:schemeClr val="lt1"/>
                </a:solidFill>
                <a:latin typeface="Arial" charset="0"/>
                <a:ea typeface="Arial" charset="0"/>
                <a:cs typeface="Arial" charset="0"/>
                <a:sym typeface="Cabin"/>
              </a:rPr>
              <a:t>απλά συνδυάζει τα πρότυπα </a:t>
            </a:r>
            <a:r>
              <a:rPr lang="el-GR" sz="3200" dirty="0">
                <a:solidFill>
                  <a:srgbClr val="00FFFF"/>
                </a:solidFill>
                <a:latin typeface="Arial" charset="0"/>
                <a:cs typeface="Arial" charset="0"/>
                <a:sym typeface="Cabin"/>
              </a:rPr>
              <a:t>καταμέτρησης</a:t>
            </a:r>
            <a:r>
              <a:rPr lang="el-GR" sz="3200" u="none" strike="noStrike" cap="none" dirty="0">
                <a:solidFill>
                  <a:schemeClr val="lt1"/>
                </a:solidFill>
                <a:latin typeface="Arial" charset="0"/>
                <a:ea typeface="Arial" charset="0"/>
                <a:cs typeface="Arial" charset="0"/>
                <a:sym typeface="Cabin"/>
              </a:rPr>
              <a:t> και </a:t>
            </a:r>
            <a:r>
              <a:rPr lang="el-GR" sz="3200" dirty="0">
                <a:solidFill>
                  <a:srgbClr val="00FF00"/>
                </a:solidFill>
                <a:latin typeface="Arial" charset="0"/>
                <a:cs typeface="Arial" charset="0"/>
                <a:sym typeface="Cabin"/>
              </a:rPr>
              <a:t>αθροίσματος</a:t>
            </a:r>
            <a:r>
              <a:rPr lang="el-GR" sz="3200" u="none" strike="noStrike" cap="none" dirty="0">
                <a:solidFill>
                  <a:schemeClr val="lt1"/>
                </a:solidFill>
                <a:latin typeface="Arial" charset="0"/>
                <a:ea typeface="Arial" charset="0"/>
                <a:cs typeface="Arial" charset="0"/>
                <a:sym typeface="Cabin"/>
              </a:rPr>
              <a:t> και </a:t>
            </a:r>
            <a:r>
              <a:rPr lang="el-GR" sz="3200" dirty="0">
                <a:solidFill>
                  <a:srgbClr val="FFFF00"/>
                </a:solidFill>
                <a:latin typeface="Arial" charset="0"/>
                <a:cs typeface="Arial" charset="0"/>
                <a:sym typeface="Cabin"/>
              </a:rPr>
              <a:t>διαιρεί</a:t>
            </a:r>
            <a:r>
              <a:rPr lang="el-GR" sz="3200" u="none" strike="noStrike" cap="none" dirty="0">
                <a:solidFill>
                  <a:schemeClr val="lt1"/>
                </a:solidFill>
                <a:latin typeface="Arial" charset="0"/>
                <a:ea typeface="Arial" charset="0"/>
                <a:cs typeface="Arial" charset="0"/>
                <a:sym typeface="Cabin"/>
              </a:rPr>
              <a:t> </a:t>
            </a:r>
            <a:r>
              <a:rPr lang="el-GR" sz="3200" dirty="0">
                <a:solidFill>
                  <a:srgbClr val="FFFF00"/>
                </a:solidFill>
                <a:latin typeface="Arial" charset="0"/>
                <a:cs typeface="Arial" charset="0"/>
                <a:sym typeface="Cabin"/>
              </a:rPr>
              <a:t>όταν τελειώσει ο βρόχος</a:t>
            </a:r>
            <a:r>
              <a:rPr lang="el-GR" sz="3200" u="none" strike="noStrike" cap="none" dirty="0">
                <a:solidFill>
                  <a:schemeClr val="lt1"/>
                </a:solidFill>
                <a:latin typeface="Arial" charset="0"/>
                <a:ea typeface="Arial" charset="0"/>
                <a:cs typeface="Arial" charset="0"/>
                <a:sym typeface="Cabin"/>
              </a:rPr>
              <a:t>. </a:t>
            </a:r>
            <a:endParaRPr lang="en-US" sz="32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Shape 70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7600" u="none" strike="noStrike" cap="none" dirty="0">
                <a:solidFill>
                  <a:srgbClr val="FFD966"/>
                </a:solidFill>
                <a:latin typeface="Arial" charset="0"/>
                <a:ea typeface="Arial" charset="0"/>
                <a:cs typeface="Arial" charset="0"/>
                <a:sym typeface="Cabin"/>
              </a:rPr>
              <a:t>Έλεγχος σε έναν Βρόχο</a:t>
            </a:r>
            <a:endParaRPr lang="en-US" sz="7600" u="none" strike="noStrike" cap="none" dirty="0">
              <a:solidFill>
                <a:srgbClr val="FFD966"/>
              </a:solidFill>
              <a:latin typeface="Arial" charset="0"/>
              <a:ea typeface="Arial" charset="0"/>
              <a:cs typeface="Arial" charset="0"/>
              <a:sym typeface="Cabin"/>
            </a:endParaRPr>
          </a:p>
        </p:txBody>
      </p:sp>
      <p:sp>
        <p:nvSpPr>
          <p:cNvPr id="705" name="Shape 705"/>
          <p:cNvSpPr txBox="1"/>
          <p:nvPr/>
        </p:nvSpPr>
        <p:spPr>
          <a:xfrm>
            <a:off x="1703375" y="3219450"/>
            <a:ext cx="7687500"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Πριν</a:t>
            </a:r>
            <a:r>
              <a:rPr lang="en-US" sz="2600" dirty="0">
                <a:solidFill>
                  <a:srgbClr val="FF7F00"/>
                </a:solidFill>
                <a:latin typeface="Courier"/>
                <a:ea typeface="Courier"/>
                <a:cs typeface="Courier"/>
                <a:sym typeface="Courier New"/>
              </a:rPr>
              <a:t>'</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τιμή</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00FFFF"/>
              </a:buClr>
              <a:buSzPct val="25000"/>
              <a:buFont typeface="Cabin"/>
              <a:buNone/>
            </a:pPr>
            <a:r>
              <a:rPr lang="en-US" sz="2600" i="0" u="none" strike="noStrike" cap="none" dirty="0">
                <a:solidFill>
                  <a:srgbClr val="00FF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if</a:t>
            </a:r>
            <a:r>
              <a:rPr lang="en-US" sz="2600" i="0" u="none" strike="noStrike" cap="none" dirty="0">
                <a:solidFill>
                  <a:srgbClr val="00FFFF"/>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τιμή</a:t>
            </a:r>
            <a:r>
              <a:rPr lang="en-US" sz="2600" i="0" u="none" strike="noStrike" cap="none" dirty="0">
                <a:solidFill>
                  <a:srgbClr val="00FFFF"/>
                </a:solidFill>
                <a:latin typeface="Courier"/>
                <a:ea typeface="Courier"/>
                <a:cs typeface="Courier"/>
                <a:sym typeface="Courier New"/>
              </a:rPr>
              <a:t> &gt; 20:</a:t>
            </a:r>
          </a:p>
          <a:p>
            <a:pPr marL="0" marR="0" lvl="0" indent="0" algn="l" rtl="0">
              <a:lnSpc>
                <a:spcPct val="100000"/>
              </a:lnSpc>
              <a:spcBef>
                <a:spcPts val="0"/>
              </a:spcBef>
              <a:spcAft>
                <a:spcPts val="0"/>
              </a:spcAft>
              <a:buClr>
                <a:srgbClr val="00FFFF"/>
              </a:buClr>
              <a:buSzPct val="25000"/>
              <a:buFont typeface="Cabin"/>
              <a:buNone/>
            </a:pPr>
            <a:r>
              <a:rPr lang="en-US" sz="2600" i="0" u="none" strike="noStrike" cap="none" dirty="0">
                <a:solidFill>
                  <a:srgbClr val="00FFFF"/>
                </a:solidFill>
                <a:latin typeface="Courier"/>
                <a:ea typeface="Courier"/>
                <a:cs typeface="Courier"/>
                <a:sym typeface="Courier New"/>
              </a:rPr>
              <a:t> 	    print('</a:t>
            </a:r>
            <a:r>
              <a:rPr lang="el-GR" sz="2600" i="0" u="none" strike="noStrike" cap="none" dirty="0">
                <a:solidFill>
                  <a:srgbClr val="00FFFF"/>
                </a:solidFill>
                <a:latin typeface="Courier"/>
                <a:ea typeface="Courier"/>
                <a:cs typeface="Courier"/>
                <a:sym typeface="Courier New"/>
              </a:rPr>
              <a:t>Μεγάλος αριθμός</a:t>
            </a:r>
            <a:r>
              <a:rPr lang="en-US" sz="2600" i="0" u="none" strike="noStrike" cap="none" dirty="0">
                <a:solidFill>
                  <a:srgbClr val="00FFFF"/>
                </a:solidFill>
                <a:latin typeface="Courier"/>
                <a:ea typeface="Courier"/>
                <a:cs typeface="Courier"/>
                <a:sym typeface="Courier New"/>
              </a:rPr>
              <a:t>',</a:t>
            </a:r>
            <a:r>
              <a:rPr lang="el-GR" sz="2600" i="0" u="none" strike="noStrike" cap="none" dirty="0">
                <a:solidFill>
                  <a:srgbClr val="00FFFF"/>
                </a:solidFill>
                <a:latin typeface="Courier"/>
                <a:ea typeface="Courier"/>
                <a:cs typeface="Courier"/>
                <a:sym typeface="Courier New"/>
              </a:rPr>
              <a:t> τιμή</a:t>
            </a:r>
            <a:r>
              <a:rPr lang="en-US" sz="26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Μετά</a:t>
            </a:r>
            <a:r>
              <a:rPr lang="en-US" sz="2600" i="0" u="none" strike="noStrike" cap="none" dirty="0">
                <a:solidFill>
                  <a:srgbClr val="FF7F00"/>
                </a:solidFill>
                <a:latin typeface="Courier"/>
                <a:ea typeface="Courier"/>
                <a:cs typeface="Courier"/>
                <a:sym typeface="Courier New"/>
              </a:rPr>
              <a:t>'</a:t>
            </a:r>
            <a:r>
              <a:rPr lang="en-US" sz="2600" i="0" u="none" strike="noStrike" cap="none" dirty="0">
                <a:solidFill>
                  <a:schemeClr val="bg1"/>
                </a:solidFill>
                <a:latin typeface="Courier"/>
                <a:ea typeface="Courier"/>
                <a:cs typeface="Courier"/>
                <a:sym typeface="Courier New"/>
              </a:rPr>
              <a:t>)</a:t>
            </a:r>
          </a:p>
        </p:txBody>
      </p:sp>
      <p:sp>
        <p:nvSpPr>
          <p:cNvPr id="706" name="Shape 706"/>
          <p:cNvSpPr txBox="1"/>
          <p:nvPr/>
        </p:nvSpPr>
        <p:spPr>
          <a:xfrm>
            <a:off x="10034586" y="3321050"/>
            <a:ext cx="3744899"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 </a:t>
            </a:r>
            <a:r>
              <a:rPr lang="en-US" sz="3000" u="none" strike="noStrike" cap="none" dirty="0">
                <a:solidFill>
                  <a:srgbClr val="FFFF00"/>
                </a:solidFill>
                <a:latin typeface="Arial" charset="0"/>
                <a:ea typeface="Arial" charset="0"/>
                <a:cs typeface="Arial" charset="0"/>
                <a:sym typeface="Cabin"/>
              </a:rPr>
              <a:t>python search1.py</a:t>
            </a:r>
            <a:r>
              <a:rPr lang="en-US" sz="3000" u="none" strike="noStrike" cap="none" dirty="0">
                <a:solidFill>
                  <a:schemeClr val="lt1"/>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Πριν</a:t>
            </a:r>
            <a:endParaRPr lang="en-US" sz="30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FF"/>
              </a:buClr>
              <a:buSzPct val="25000"/>
              <a:buFont typeface="Cabin"/>
              <a:buNone/>
            </a:pPr>
            <a:r>
              <a:rPr lang="el-GR" sz="3000" u="none" strike="noStrike" cap="none" dirty="0">
                <a:solidFill>
                  <a:srgbClr val="00FFFF"/>
                </a:solidFill>
                <a:latin typeface="Arial" charset="0"/>
                <a:ea typeface="Arial" charset="0"/>
                <a:cs typeface="Arial" charset="0"/>
                <a:sym typeface="Cabin"/>
              </a:rPr>
              <a:t>Μεγάλος αριθμ</a:t>
            </a:r>
            <a:r>
              <a:rPr lang="el-GR" sz="3000" dirty="0">
                <a:solidFill>
                  <a:srgbClr val="00FFFF"/>
                </a:solidFill>
                <a:latin typeface="Arial" charset="0"/>
                <a:ea typeface="Arial" charset="0"/>
                <a:cs typeface="Arial" charset="0"/>
                <a:sym typeface="Cabin"/>
              </a:rPr>
              <a:t>ός</a:t>
            </a:r>
            <a:r>
              <a:rPr lang="en-US" sz="3000" u="none" strike="noStrike" cap="none" dirty="0">
                <a:solidFill>
                  <a:srgbClr val="00FF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l-GR" sz="3000" u="none" strike="noStrike" cap="none" dirty="0">
                <a:solidFill>
                  <a:srgbClr val="00FFFF"/>
                </a:solidFill>
                <a:latin typeface="Arial" charset="0"/>
                <a:ea typeface="Arial" charset="0"/>
                <a:cs typeface="Arial" charset="0"/>
                <a:sym typeface="Cabin"/>
              </a:rPr>
              <a:t>Μεγάλος αριθμ</a:t>
            </a:r>
            <a:r>
              <a:rPr lang="el-GR" sz="3000" dirty="0">
                <a:solidFill>
                  <a:srgbClr val="00FFFF"/>
                </a:solidFill>
                <a:latin typeface="Arial" charset="0"/>
                <a:ea typeface="Arial" charset="0"/>
                <a:cs typeface="Arial" charset="0"/>
                <a:sym typeface="Cabin"/>
              </a:rPr>
              <a:t>ός</a:t>
            </a:r>
            <a:r>
              <a:rPr lang="en-US" sz="3000" u="none" strike="noStrike" cap="none" dirty="0">
                <a:solidFill>
                  <a:srgbClr val="00FFFF"/>
                </a:solidFill>
                <a:latin typeface="Arial" charset="0"/>
                <a:ea typeface="Arial" charset="0"/>
                <a:cs typeface="Arial" charset="0"/>
                <a:sym typeface="Cabin"/>
              </a:rPr>
              <a:t> 74</a:t>
            </a:r>
          </a:p>
          <a:p>
            <a:pPr marL="0" marR="0" lvl="0" indent="0" algn="l" rtl="0">
              <a:lnSpc>
                <a:spcPct val="100000"/>
              </a:lnSpc>
              <a:spcBef>
                <a:spcPts val="0"/>
              </a:spcBef>
              <a:spcAft>
                <a:spcPts val="0"/>
              </a:spcAft>
              <a:buClr>
                <a:srgbClr val="FF7F00"/>
              </a:buClr>
              <a:buSzPct val="25000"/>
              <a:buFont typeface="Cabin"/>
              <a:buNone/>
            </a:pPr>
            <a:r>
              <a:rPr lang="el-GR" sz="3000" dirty="0">
                <a:solidFill>
                  <a:srgbClr val="FF7F00"/>
                </a:solidFill>
                <a:latin typeface="Arial" charset="0"/>
                <a:ea typeface="Arial" charset="0"/>
                <a:cs typeface="Arial" charset="0"/>
                <a:sym typeface="Cabin"/>
              </a:rPr>
              <a:t>Μετά</a:t>
            </a:r>
            <a:endParaRPr lang="en-US" sz="3000" u="none" strike="noStrike" cap="none" dirty="0">
              <a:solidFill>
                <a:srgbClr val="FF7F00"/>
              </a:solidFill>
              <a:latin typeface="Arial" charset="0"/>
              <a:ea typeface="Arial" charset="0"/>
              <a:cs typeface="Arial" charset="0"/>
              <a:sym typeface="Cabin"/>
            </a:endParaRPr>
          </a:p>
        </p:txBody>
      </p:sp>
      <p:sp>
        <p:nvSpPr>
          <p:cNvPr id="707" name="Shape 707"/>
          <p:cNvSpPr txBox="1"/>
          <p:nvPr/>
        </p:nvSpPr>
        <p:spPr>
          <a:xfrm>
            <a:off x="2692386" y="7046913"/>
            <a:ext cx="110870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Χρησιμοποιούμε μια εντολή </a:t>
            </a:r>
            <a:r>
              <a:rPr lang="el-GR" sz="3600" dirty="0" err="1">
                <a:solidFill>
                  <a:srgbClr val="FFFF00"/>
                </a:solidFill>
                <a:latin typeface="Arial" charset="0"/>
                <a:cs typeface="Arial" charset="0"/>
                <a:sym typeface="Cabin"/>
              </a:rPr>
              <a:t>if</a:t>
            </a:r>
            <a:r>
              <a:rPr lang="el-GR" sz="3600" dirty="0">
                <a:solidFill>
                  <a:srgbClr val="FFFF00"/>
                </a:solidFill>
                <a:latin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στον </a:t>
            </a:r>
            <a:r>
              <a:rPr lang="el-GR" sz="3600" dirty="0">
                <a:solidFill>
                  <a:srgbClr val="FF00FF"/>
                </a:solidFill>
                <a:latin typeface="Arial" charset="0"/>
                <a:cs typeface="Arial" charset="0"/>
                <a:sym typeface="Cabin"/>
              </a:rPr>
              <a:t>βρόχο</a:t>
            </a:r>
            <a:r>
              <a:rPr lang="el-GR" sz="3600" u="none" strike="noStrike" cap="none" dirty="0">
                <a:solidFill>
                  <a:schemeClr val="lt1"/>
                </a:solidFill>
                <a:latin typeface="Arial" charset="0"/>
                <a:ea typeface="Arial" charset="0"/>
                <a:cs typeface="Arial" charset="0"/>
                <a:sym typeface="Cabin"/>
              </a:rPr>
              <a:t> για να εντοπίσουμε / φιλτράρουμε τις τιμές που ψάχνουμε.</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Shape 712"/>
          <p:cNvSpPr txBox="1">
            <a:spLocks noGrp="1"/>
          </p:cNvSpPr>
          <p:nvPr>
            <p:ph type="title"/>
          </p:nvPr>
        </p:nvSpPr>
        <p:spPr>
          <a:xfrm>
            <a:off x="210820" y="817418"/>
            <a:ext cx="1583436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6600" u="none" strike="noStrike" cap="none" dirty="0">
                <a:solidFill>
                  <a:srgbClr val="FFD966"/>
                </a:solidFill>
                <a:latin typeface="Arial" charset="0"/>
                <a:ea typeface="Arial" charset="0"/>
                <a:cs typeface="Arial" charset="0"/>
                <a:sym typeface="Cabin"/>
              </a:rPr>
              <a:t>Αναζήτηση με Χρήση Λογικής Μεταβλητής</a:t>
            </a:r>
            <a:endParaRPr lang="en-US" sz="6600" u="none" strike="noStrike" cap="none" dirty="0">
              <a:solidFill>
                <a:srgbClr val="FFD966"/>
              </a:solidFill>
              <a:latin typeface="Arial" charset="0"/>
              <a:ea typeface="Arial" charset="0"/>
              <a:cs typeface="Arial" charset="0"/>
              <a:sym typeface="Cabin"/>
            </a:endParaRPr>
          </a:p>
        </p:txBody>
      </p:sp>
      <p:sp>
        <p:nvSpPr>
          <p:cNvPr id="713" name="Shape 713"/>
          <p:cNvSpPr txBox="1"/>
          <p:nvPr/>
        </p:nvSpPr>
        <p:spPr>
          <a:xfrm>
            <a:off x="1703375" y="2970200"/>
            <a:ext cx="77078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2600" i="0" u="none" strike="noStrike" cap="none" dirty="0">
                <a:solidFill>
                  <a:srgbClr val="00FF00"/>
                </a:solidFill>
                <a:latin typeface="Courier"/>
                <a:ea typeface="Courier"/>
                <a:cs typeface="Courier"/>
                <a:sym typeface="Courier New"/>
              </a:rPr>
              <a:t>βρέθηκε</a:t>
            </a:r>
            <a:r>
              <a:rPr lang="en-US" sz="2600" i="0" u="none" strike="noStrike" cap="none" dirty="0">
                <a:solidFill>
                  <a:srgbClr val="00FF00"/>
                </a:solidFill>
                <a:latin typeface="Courier"/>
                <a:ea typeface="Courier"/>
                <a:cs typeface="Courier"/>
                <a:sym typeface="Courier New"/>
              </a:rPr>
              <a:t> = </a:t>
            </a:r>
            <a:r>
              <a:rPr lang="en-US" sz="2600" i="0" u="none" strike="noStrike" cap="none" dirty="0">
                <a:solidFill>
                  <a:srgbClr val="FFFF00"/>
                </a:solidFill>
                <a:latin typeface="Courier"/>
                <a:ea typeface="Courier"/>
                <a:cs typeface="Courier"/>
                <a:sym typeface="Courier New"/>
              </a:rPr>
              <a:t>False</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b="1" i="0" u="none" strike="noStrike" cap="none" dirty="0">
                <a:solidFill>
                  <a:srgbClr val="FF7F00"/>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Πριν</a:t>
            </a:r>
            <a:r>
              <a:rPr lang="en-US" sz="2600" i="0" u="none" strike="noStrike" cap="none" dirty="0">
                <a:solidFill>
                  <a:srgbClr val="FF7F00"/>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βρέθηκε</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τιμή</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if</a:t>
            </a:r>
            <a:r>
              <a:rPr lang="en-US" sz="2600" i="0" u="none" strike="noStrike" cap="none" dirty="0">
                <a:solidFill>
                  <a:srgbClr val="FF00FF"/>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τιμή</a:t>
            </a:r>
            <a:r>
              <a:rPr lang="en-US" sz="2600" i="0" u="none" strike="noStrike" cap="none" dirty="0">
                <a:solidFill>
                  <a:srgbClr val="FF00FF"/>
                </a:solidFill>
                <a:latin typeface="Courier"/>
                <a:ea typeface="Courier"/>
                <a:cs typeface="Courier"/>
                <a:sym typeface="Courier New"/>
              </a:rPr>
              <a:t> == 3 :</a:t>
            </a:r>
          </a:p>
          <a:p>
            <a:pPr marL="0" marR="0" lvl="0" indent="0" algn="l" rtl="0">
              <a:lnSpc>
                <a:spcPct val="100000"/>
              </a:lnSpc>
              <a:spcBef>
                <a:spcPts val="0"/>
              </a:spcBef>
              <a:spcAft>
                <a:spcPts val="0"/>
              </a:spcAft>
              <a:buClr>
                <a:srgbClr val="FF00FF"/>
              </a:buClr>
              <a:buSzPct val="25000"/>
              <a:buFont typeface="Cabin"/>
              <a:buNone/>
            </a:pPr>
            <a:r>
              <a:rPr lang="el-GR" sz="2600" i="0" u="none" strike="noStrike" cap="none" dirty="0">
                <a:solidFill>
                  <a:srgbClr val="00FF00"/>
                </a:solidFill>
                <a:latin typeface="Courier"/>
                <a:ea typeface="Courier"/>
                <a:cs typeface="Courier"/>
                <a:sym typeface="Courier New"/>
              </a:rPr>
              <a:t>	  βρέθηκε</a:t>
            </a:r>
            <a:r>
              <a:rPr lang="en-US" sz="2600" i="0" u="none" strike="noStrike" cap="none" dirty="0">
                <a:solidFill>
                  <a:srgbClr val="00FF00"/>
                </a:solidFill>
                <a:latin typeface="Courier"/>
                <a:ea typeface="Courier"/>
                <a:cs typeface="Courier"/>
                <a:sym typeface="Courier New"/>
              </a:rPr>
              <a:t> = </a:t>
            </a:r>
            <a:r>
              <a:rPr lang="en-US" sz="2600" i="0" u="none" strike="noStrike" cap="none" dirty="0">
                <a:solidFill>
                  <a:srgbClr val="FFFF00"/>
                </a:solidFill>
                <a:latin typeface="Courier"/>
                <a:ea typeface="Courier"/>
                <a:cs typeface="Courier"/>
                <a:sym typeface="Courier New"/>
              </a:rPr>
              <a:t>True</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l-GR" sz="2600" i="0" u="none" strike="noStrike" cap="none" dirty="0">
                <a:solidFill>
                  <a:srgbClr val="00FF00"/>
                </a:solidFill>
                <a:latin typeface="Courier"/>
                <a:ea typeface="Courier"/>
                <a:cs typeface="Courier"/>
                <a:sym typeface="Courier New"/>
              </a:rPr>
              <a:t>βρέθηκε</a:t>
            </a:r>
            <a:r>
              <a:rPr lang="en-US" sz="2600" i="0" u="none" strike="noStrike" cap="none" dirty="0">
                <a:solidFill>
                  <a:srgbClr val="FF00FF"/>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τιμή</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a:ea typeface="Courier"/>
                <a:cs typeface="Courier"/>
                <a:sym typeface="Courier New"/>
              </a:rPr>
              <a:t>print</a:t>
            </a:r>
            <a:r>
              <a:rPr lang="en-US" sz="2600" b="1" dirty="0">
                <a:solidFill>
                  <a:schemeClr val="bg1"/>
                </a:solidFill>
                <a:latin typeface="Courier"/>
                <a:ea typeface="Courier"/>
                <a:cs typeface="Courier"/>
                <a:sym typeface="Courier New"/>
              </a:rPr>
              <a:t>(</a:t>
            </a:r>
            <a:r>
              <a:rPr lang="en-US" sz="2600" b="1" i="0" u="none" strike="noStrike" cap="none" dirty="0">
                <a:solidFill>
                  <a:srgbClr val="FF7F00"/>
                </a:solidFill>
                <a:latin typeface="Courier"/>
                <a:ea typeface="Courier"/>
                <a:cs typeface="Courier"/>
                <a:sym typeface="Courier New"/>
              </a:rPr>
              <a:t>'</a:t>
            </a:r>
            <a:r>
              <a:rPr lang="el-GR" sz="2600" b="1" i="0" u="none" strike="noStrike" cap="none" dirty="0">
                <a:solidFill>
                  <a:srgbClr val="FF7F00"/>
                </a:solidFill>
                <a:latin typeface="Courier"/>
                <a:ea typeface="Courier"/>
                <a:cs typeface="Courier"/>
                <a:sym typeface="Courier New"/>
              </a:rPr>
              <a:t>Μετά</a:t>
            </a:r>
            <a:r>
              <a:rPr lang="en-US" sz="2600" b="1" i="0" u="none" strike="noStrike" cap="none" dirty="0">
                <a:solidFill>
                  <a:srgbClr val="FF7F00"/>
                </a:solidFill>
                <a:latin typeface="Courier"/>
                <a:ea typeface="Courier"/>
                <a:cs typeface="Courier"/>
                <a:sym typeface="Courier New"/>
              </a:rPr>
              <a:t>', </a:t>
            </a:r>
            <a:r>
              <a:rPr lang="el-GR" sz="2600" b="1" i="0" u="none" strike="noStrike" cap="none" dirty="0">
                <a:solidFill>
                  <a:srgbClr val="00FF00"/>
                </a:solidFill>
                <a:latin typeface="Courier"/>
                <a:ea typeface="Courier"/>
                <a:cs typeface="Courier"/>
                <a:sym typeface="Courier New"/>
              </a:rPr>
              <a:t>βρέθηκε</a:t>
            </a:r>
            <a:r>
              <a:rPr lang="en-US" sz="2600" b="1" i="0" u="none" strike="noStrike" cap="none" dirty="0">
                <a:solidFill>
                  <a:schemeClr val="bg1"/>
                </a:solidFill>
                <a:latin typeface="Courier"/>
                <a:ea typeface="Courier"/>
                <a:cs typeface="Courier"/>
                <a:sym typeface="Courier New"/>
              </a:rPr>
              <a:t>)</a:t>
            </a:r>
          </a:p>
        </p:txBody>
      </p:sp>
      <p:sp>
        <p:nvSpPr>
          <p:cNvPr id="714" name="Shape 714"/>
          <p:cNvSpPr txBox="1"/>
          <p:nvPr/>
        </p:nvSpPr>
        <p:spPr>
          <a:xfrm>
            <a:off x="10034586" y="2365375"/>
            <a:ext cx="37448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 </a:t>
            </a:r>
            <a:r>
              <a:rPr lang="en-US" sz="3000" u="none" strike="noStrike" cap="none" dirty="0">
                <a:solidFill>
                  <a:srgbClr val="FFFF00"/>
                </a:solidFill>
                <a:latin typeface="Arial" charset="0"/>
                <a:ea typeface="Arial" charset="0"/>
                <a:cs typeface="Arial" charset="0"/>
                <a:sym typeface="Cabin"/>
              </a:rPr>
              <a:t>python search1.py</a:t>
            </a:r>
            <a:r>
              <a:rPr lang="en-US" sz="3000" u="none" strike="noStrike" cap="none" dirty="0">
                <a:solidFill>
                  <a:schemeClr val="lt1"/>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Πριν</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False</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False</a:t>
            </a:r>
            <a:r>
              <a:rPr lang="en-US" sz="3000" u="none" strike="noStrike" cap="none" dirty="0">
                <a:solidFill>
                  <a:srgbClr val="FF00FF"/>
                </a:solidFill>
                <a:latin typeface="Arial" charset="0"/>
                <a:ea typeface="Arial" charset="0"/>
                <a:cs typeface="Arial" charset="0"/>
                <a:sym typeface="Cabin"/>
              </a:rPr>
              <a:t> 9</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False</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False</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True</a:t>
            </a:r>
            <a:r>
              <a:rPr lang="en-US" sz="3000" u="none" strike="noStrike" cap="none" dirty="0">
                <a:solidFill>
                  <a:srgbClr val="FF00FF"/>
                </a:solidFill>
                <a:latin typeface="Arial" charset="0"/>
                <a:ea typeface="Arial" charset="0"/>
                <a:cs typeface="Arial" charset="0"/>
                <a:sym typeface="Cabin"/>
              </a:rPr>
              <a:t> 3</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True</a:t>
            </a:r>
            <a:r>
              <a:rPr lang="en-US" sz="3000" u="none" strike="noStrike" cap="none" dirty="0">
                <a:solidFill>
                  <a:srgbClr val="FF00FF"/>
                </a:solidFill>
                <a:latin typeface="Arial" charset="0"/>
                <a:ea typeface="Arial" charset="0"/>
                <a:cs typeface="Arial" charset="0"/>
                <a:sym typeface="Cabin"/>
              </a:rPr>
              <a:t> 74</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True</a:t>
            </a:r>
            <a:r>
              <a:rPr lang="en-US" sz="3000" u="none" strike="noStrike" cap="none" dirty="0">
                <a:solidFill>
                  <a:srgbClr val="FF00FF"/>
                </a:solidFill>
                <a:latin typeface="Arial" charset="0"/>
                <a:ea typeface="Arial" charset="0"/>
                <a:cs typeface="Arial" charset="0"/>
                <a:sym typeface="Cabin"/>
              </a:rPr>
              <a:t> 15</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Μετά</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True</a:t>
            </a:r>
          </a:p>
        </p:txBody>
      </p:sp>
      <p:sp>
        <p:nvSpPr>
          <p:cNvPr id="715" name="Shape 715"/>
          <p:cNvSpPr txBox="1"/>
          <p:nvPr/>
        </p:nvSpPr>
        <p:spPr>
          <a:xfrm>
            <a:off x="968200" y="7148013"/>
            <a:ext cx="14119500" cy="1722481"/>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Εάν θέλουμε απλώς να αναζητήσουμε και </a:t>
            </a:r>
            <a:r>
              <a:rPr lang="el-GR" sz="3200" dirty="0">
                <a:solidFill>
                  <a:srgbClr val="00FF00"/>
                </a:solidFill>
                <a:latin typeface="Arial" charset="0"/>
                <a:cs typeface="Arial" charset="0"/>
                <a:sym typeface="Cabin"/>
              </a:rPr>
              <a:t>να γνωρίζουμε αν βρέθηκε μια τιμή</a:t>
            </a:r>
            <a:r>
              <a:rPr lang="el-GR" sz="3200" u="none" strike="noStrike" cap="none" dirty="0">
                <a:solidFill>
                  <a:schemeClr val="lt1"/>
                </a:solidFill>
                <a:latin typeface="Arial" charset="0"/>
                <a:ea typeface="Arial" charset="0"/>
                <a:cs typeface="Arial" charset="0"/>
                <a:sym typeface="Cabin"/>
              </a:rPr>
              <a:t>, χρησιμοποιούμε μια </a:t>
            </a:r>
            <a:r>
              <a:rPr lang="el-GR" sz="3200" dirty="0">
                <a:solidFill>
                  <a:srgbClr val="00FF00"/>
                </a:solidFill>
                <a:latin typeface="Arial" charset="0"/>
                <a:cs typeface="Arial" charset="0"/>
                <a:sym typeface="Cabin"/>
              </a:rPr>
              <a:t>μεταβλητή</a:t>
            </a:r>
            <a:r>
              <a:rPr lang="el-GR" sz="3200" u="none" strike="noStrike" cap="none" dirty="0">
                <a:solidFill>
                  <a:schemeClr val="lt1"/>
                </a:solidFill>
                <a:latin typeface="Arial" charset="0"/>
                <a:ea typeface="Arial" charset="0"/>
                <a:cs typeface="Arial" charset="0"/>
                <a:sym typeface="Cabin"/>
              </a:rPr>
              <a:t> που </a:t>
            </a:r>
            <a:r>
              <a:rPr lang="el-GR" sz="3200" u="none" strike="noStrike" cap="none" dirty="0" err="1">
                <a:solidFill>
                  <a:schemeClr val="lt1"/>
                </a:solidFill>
                <a:latin typeface="Arial" charset="0"/>
                <a:ea typeface="Arial" charset="0"/>
                <a:cs typeface="Arial" charset="0"/>
                <a:sym typeface="Cabin"/>
              </a:rPr>
              <a:t>αρχικοποιείται</a:t>
            </a:r>
            <a:r>
              <a:rPr lang="el-GR" sz="3200" u="none" strike="noStrike" cap="none" dirty="0">
                <a:solidFill>
                  <a:schemeClr val="lt1"/>
                </a:solidFill>
                <a:latin typeface="Arial" charset="0"/>
                <a:ea typeface="Arial" charset="0"/>
                <a:cs typeface="Arial" charset="0"/>
                <a:sym typeface="Cabin"/>
              </a:rPr>
              <a:t> με </a:t>
            </a:r>
            <a:r>
              <a:rPr lang="el-GR" sz="3200" dirty="0" err="1">
                <a:solidFill>
                  <a:srgbClr val="FFFF00"/>
                </a:solidFill>
                <a:latin typeface="Arial" charset="0"/>
                <a:cs typeface="Arial" charset="0"/>
                <a:sym typeface="Cabin"/>
              </a:rPr>
              <a:t>False</a:t>
            </a:r>
            <a:r>
              <a:rPr lang="el-GR" sz="3200" u="none" strike="noStrike" cap="none" dirty="0">
                <a:solidFill>
                  <a:schemeClr val="lt1"/>
                </a:solidFill>
                <a:latin typeface="Arial" charset="0"/>
                <a:ea typeface="Arial" charset="0"/>
                <a:cs typeface="Arial" charset="0"/>
                <a:sym typeface="Cabin"/>
              </a:rPr>
              <a:t> και παίρνει την τιμή </a:t>
            </a:r>
            <a:r>
              <a:rPr lang="el-GR" sz="3200" dirty="0" err="1">
                <a:solidFill>
                  <a:srgbClr val="FFFF00"/>
                </a:solidFill>
                <a:latin typeface="Arial" charset="0"/>
                <a:cs typeface="Arial" charset="0"/>
                <a:sym typeface="Cabin"/>
              </a:rPr>
              <a:t>True</a:t>
            </a:r>
            <a:r>
              <a:rPr lang="el-GR" sz="3200" u="none" strike="noStrike" cap="none" dirty="0">
                <a:solidFill>
                  <a:schemeClr val="lt1"/>
                </a:solidFill>
                <a:latin typeface="Arial" charset="0"/>
                <a:ea typeface="Arial" charset="0"/>
                <a:cs typeface="Arial" charset="0"/>
                <a:sym typeface="Cabin"/>
              </a:rPr>
              <a:t> μόλις </a:t>
            </a:r>
            <a:r>
              <a:rPr lang="el-GR" sz="3200" dirty="0">
                <a:solidFill>
                  <a:srgbClr val="00FF00"/>
                </a:solidFill>
                <a:latin typeface="Arial" charset="0"/>
                <a:cs typeface="Arial" charset="0"/>
                <a:sym typeface="Cabin"/>
              </a:rPr>
              <a:t>βρούμε</a:t>
            </a:r>
            <a:r>
              <a:rPr lang="el-GR" sz="3200" u="none" strike="noStrike" cap="none" dirty="0">
                <a:solidFill>
                  <a:schemeClr val="lt1"/>
                </a:solidFill>
                <a:latin typeface="Arial" charset="0"/>
                <a:ea typeface="Arial" charset="0"/>
                <a:cs typeface="Arial" charset="0"/>
                <a:sym typeface="Cabin"/>
              </a:rPr>
              <a:t> αυτό που ψάχνουμε</a:t>
            </a:r>
            <a:r>
              <a:rPr lang="en-US" sz="32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a:spLocks noGrp="1"/>
          </p:cNvSpPr>
          <p:nvPr>
            <p:ph type="title"/>
          </p:nvPr>
        </p:nvSpPr>
        <p:spPr>
          <a:xfrm>
            <a:off x="1155700" y="618936"/>
            <a:ext cx="139320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dirty="0">
                <a:solidFill>
                  <a:srgbClr val="FFD966"/>
                </a:solidFill>
                <a:latin typeface="Arial" charset="0"/>
                <a:ea typeface="Arial" charset="0"/>
                <a:cs typeface="Arial" charset="0"/>
                <a:sym typeface="Cabin"/>
              </a:rPr>
              <a:t>Πώς να Εντοπίσουμε την Μικρότερη Τιμή</a:t>
            </a:r>
            <a:endParaRPr lang="en-US" sz="7600" dirty="0">
              <a:solidFill>
                <a:srgbClr val="FFD966"/>
              </a:solidFill>
              <a:latin typeface="Arial" charset="0"/>
              <a:ea typeface="Arial" charset="0"/>
              <a:cs typeface="Arial" charset="0"/>
              <a:sym typeface="Cabin"/>
            </a:endParaRPr>
          </a:p>
        </p:txBody>
      </p:sp>
      <p:sp>
        <p:nvSpPr>
          <p:cNvPr id="723" name="Shape 723"/>
          <p:cNvSpPr txBox="1"/>
          <p:nvPr/>
        </p:nvSpPr>
        <p:spPr>
          <a:xfrm>
            <a:off x="906525" y="7194550"/>
            <a:ext cx="14757599" cy="1111349"/>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l-GR" sz="3200" dirty="0">
                <a:solidFill>
                  <a:schemeClr val="lt1"/>
                </a:solidFill>
                <a:latin typeface="Arial" charset="0"/>
                <a:ea typeface="Arial" charset="0"/>
                <a:cs typeface="Arial" charset="0"/>
                <a:sym typeface="Cabin"/>
              </a:rPr>
              <a:t>Πώς μπορούμε να το αλλάξουμε για να βρει τη μικρότερη τιμή στη λίστα;</a:t>
            </a:r>
            <a:endParaRPr lang="en-US" sz="3200" dirty="0">
              <a:solidFill>
                <a:schemeClr val="lt1"/>
              </a:solidFill>
              <a:latin typeface="Arial" charset="0"/>
              <a:ea typeface="Arial" charset="0"/>
              <a:cs typeface="Arial" charset="0"/>
              <a:sym typeface="Cabin"/>
            </a:endParaRPr>
          </a:p>
        </p:txBody>
      </p:sp>
      <p:sp>
        <p:nvSpPr>
          <p:cNvPr id="6" name="Shape 673">
            <a:extLst>
              <a:ext uri="{FF2B5EF4-FFF2-40B4-BE49-F238E27FC236}">
                <a16:creationId xmlns:a16="http://schemas.microsoft.com/office/drawing/2014/main" id="{C7AA559D-A60B-4D23-8AF1-2EFC516FBDC5}"/>
              </a:ext>
            </a:extLst>
          </p:cNvPr>
          <p:cNvSpPr txBox="1"/>
          <p:nvPr/>
        </p:nvSpPr>
        <p:spPr>
          <a:xfrm>
            <a:off x="1155700" y="3131145"/>
            <a:ext cx="8536775"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l-GR" sz="2600" dirty="0" err="1">
                <a:solidFill>
                  <a:srgbClr val="00FF00"/>
                </a:solidFill>
                <a:latin typeface="Courier"/>
                <a:ea typeface="Courier"/>
                <a:cs typeface="Courier"/>
                <a:sym typeface="Courier New"/>
              </a:rPr>
              <a:t>μεγαλύτερος_μέχρι_στιγμής</a:t>
            </a:r>
            <a:r>
              <a:rPr lang="en-US" sz="2600" dirty="0">
                <a:solidFill>
                  <a:srgbClr val="00FF00"/>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a:solidFill>
                  <a:srgbClr val="FF7F00"/>
                </a:solidFill>
                <a:latin typeface="Courier"/>
                <a:sym typeface="Courier New"/>
              </a:rPr>
              <a:t>'</a:t>
            </a:r>
            <a:r>
              <a:rPr lang="el-GR" sz="2600" i="0" u="none" strike="noStrike" cap="none" dirty="0">
                <a:solidFill>
                  <a:srgbClr val="FF7F00"/>
                </a:solidFill>
                <a:latin typeface="Courier"/>
                <a:ea typeface="Courier"/>
                <a:cs typeface="Courier"/>
                <a:sym typeface="Courier New"/>
              </a:rPr>
              <a:t>Πριν</a:t>
            </a:r>
            <a:r>
              <a:rPr lang="en-US" sz="2600" i="0" u="none" strike="noStrike" cap="none" dirty="0">
                <a:solidFill>
                  <a:srgbClr val="FF7F00"/>
                </a:solidFill>
                <a:latin typeface="Courier"/>
                <a:ea typeface="Courier"/>
                <a:cs typeface="Courier"/>
                <a:sym typeface="Courier New"/>
              </a:rPr>
              <a:t>', </a:t>
            </a:r>
            <a:r>
              <a:rPr lang="el-GR" sz="2600" dirty="0" err="1">
                <a:solidFill>
                  <a:srgbClr val="00FF00"/>
                </a:solidFill>
                <a:latin typeface="Courier"/>
                <a:ea typeface="Courier"/>
                <a:cs typeface="Courier"/>
                <a:sym typeface="Courier New"/>
              </a:rPr>
              <a:t>μεγαλύτερος_μέχρι_στιγμής</a:t>
            </a:r>
            <a:r>
              <a:rPr lang="en-US" sz="2600" dirty="0">
                <a:solidFill>
                  <a:srgbClr val="00FF00"/>
                </a:solidFill>
                <a:latin typeface="Courier"/>
                <a:ea typeface="Courier"/>
                <a:cs typeface="Courier"/>
                <a:sym typeface="Courier New"/>
              </a:rPr>
              <a:t> </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τιμή</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FF00"/>
              </a:buClr>
              <a:buSzPct val="25000"/>
              <a:buFont typeface="Cabin"/>
              <a:buNone/>
            </a:pPr>
            <a:r>
              <a:rPr lang="en-US" sz="2600" dirty="0">
                <a:solidFill>
                  <a:srgbClr val="FF00FF"/>
                </a:solidFill>
                <a:latin typeface="Courier"/>
                <a:ea typeface="Courier"/>
                <a:cs typeface="Courier"/>
                <a:sym typeface="Courier New"/>
              </a:rPr>
              <a:t>   if </a:t>
            </a:r>
            <a:r>
              <a:rPr lang="el-GR" sz="2600" i="0" u="none" strike="noStrike" cap="none" dirty="0">
                <a:solidFill>
                  <a:srgbClr val="FF00FF"/>
                </a:solidFill>
                <a:latin typeface="Courier"/>
                <a:ea typeface="Courier"/>
                <a:cs typeface="Courier"/>
                <a:sym typeface="Courier New"/>
              </a:rPr>
              <a:t>τιμή </a:t>
            </a:r>
            <a:r>
              <a:rPr lang="en-US" sz="2600" dirty="0">
                <a:solidFill>
                  <a:srgbClr val="FF00FF"/>
                </a:solidFill>
                <a:latin typeface="Courier"/>
                <a:ea typeface="Courier"/>
                <a:cs typeface="Courier"/>
                <a:sym typeface="Courier New"/>
              </a:rPr>
              <a:t>&gt; </a:t>
            </a:r>
            <a:r>
              <a:rPr lang="el-GR" sz="2600" dirty="0" err="1">
                <a:solidFill>
                  <a:srgbClr val="00FF00"/>
                </a:solidFill>
                <a:latin typeface="Courier"/>
                <a:ea typeface="Courier"/>
                <a:cs typeface="Courier"/>
                <a:sym typeface="Courier New"/>
              </a:rPr>
              <a:t>μεγαλύτερος_μέχρι_στιγμής</a:t>
            </a:r>
            <a:r>
              <a:rPr lang="en-US" sz="2600" dirty="0">
                <a:solidFill>
                  <a:srgbClr val="00FF00"/>
                </a:solidFill>
                <a:latin typeface="Courier"/>
                <a:ea typeface="Courier"/>
                <a:cs typeface="Courier"/>
                <a:sym typeface="Courier New"/>
              </a:rPr>
              <a:t> </a:t>
            </a:r>
            <a:r>
              <a:rPr lang="en-US" sz="26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l-GR" sz="2600" dirty="0">
                <a:solidFill>
                  <a:srgbClr val="00FF00"/>
                </a:solidFill>
                <a:latin typeface="Courier"/>
                <a:ea typeface="Courier"/>
                <a:cs typeface="Courier"/>
                <a:sym typeface="Courier New"/>
              </a:rPr>
              <a:t>	 </a:t>
            </a:r>
            <a:r>
              <a:rPr lang="el-GR" sz="2600" dirty="0" err="1">
                <a:solidFill>
                  <a:srgbClr val="00FF00"/>
                </a:solidFill>
                <a:latin typeface="Courier"/>
                <a:ea typeface="Courier"/>
                <a:cs typeface="Courier"/>
                <a:sym typeface="Courier New"/>
              </a:rPr>
              <a:t>μεγαλύτερος_μέχρι_στιγμής</a:t>
            </a:r>
            <a:r>
              <a:rPr lang="en-US" sz="2600" dirty="0">
                <a:solidFill>
                  <a:srgbClr val="00FF00"/>
                </a:solidFill>
                <a:latin typeface="Courier"/>
                <a:ea typeface="Courier"/>
                <a:cs typeface="Courier"/>
                <a:sym typeface="Courier New"/>
              </a:rPr>
              <a:t> = </a:t>
            </a:r>
            <a:r>
              <a:rPr lang="el-GR" sz="2600" i="0" u="none" strike="noStrike" cap="none" dirty="0">
                <a:solidFill>
                  <a:srgbClr val="FF00FF"/>
                </a:solidFill>
                <a:latin typeface="Courier"/>
                <a:ea typeface="Courier"/>
                <a:cs typeface="Courier"/>
                <a:sym typeface="Courier New"/>
              </a:rPr>
              <a:t>τιμή</a:t>
            </a:r>
            <a:endParaRPr lang="en-US"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l-GR" sz="2600" dirty="0" err="1">
                <a:solidFill>
                  <a:srgbClr val="00FF00"/>
                </a:solidFill>
                <a:latin typeface="Courier"/>
                <a:ea typeface="Courier"/>
                <a:cs typeface="Courier"/>
                <a:sym typeface="Courier New"/>
              </a:rPr>
              <a:t>μεγαλύτερος_μέχρι_στιγμής</a:t>
            </a:r>
            <a:r>
              <a:rPr lang="en-US" sz="2600" dirty="0">
                <a:solidFill>
                  <a:srgbClr val="00FF00"/>
                </a:solidFill>
                <a:latin typeface="Courier"/>
                <a:ea typeface="Courier"/>
                <a:cs typeface="Courier"/>
                <a:sym typeface="Courier New"/>
              </a:rPr>
              <a:t> ,</a:t>
            </a:r>
            <a:r>
              <a:rPr lang="en-US" sz="2600" i="0" u="none" strike="noStrike" cap="none" dirty="0">
                <a:solidFill>
                  <a:srgbClr val="FF00FF"/>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τιμή</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Font typeface="Cabin"/>
              <a:buNone/>
            </a:pPr>
            <a:endParaRPr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a:solidFill>
                  <a:srgbClr val="FF7F00"/>
                </a:solidFill>
                <a:latin typeface="Courier"/>
                <a:sym typeface="Courier New"/>
              </a:rPr>
              <a:t>'</a:t>
            </a:r>
            <a:r>
              <a:rPr lang="el-GR" sz="2600" i="0" u="none" strike="noStrike" cap="none" dirty="0">
                <a:solidFill>
                  <a:srgbClr val="FF7F00"/>
                </a:solidFill>
                <a:latin typeface="Courier"/>
                <a:ea typeface="Courier"/>
                <a:cs typeface="Courier"/>
                <a:sym typeface="Courier New"/>
              </a:rPr>
              <a:t>Μετά</a:t>
            </a:r>
            <a:r>
              <a:rPr lang="en-US" sz="2600" i="0" u="none" strike="noStrike" cap="none" dirty="0">
                <a:solidFill>
                  <a:srgbClr val="FF7F00"/>
                </a:solidFill>
                <a:latin typeface="Courier"/>
                <a:ea typeface="Courier"/>
                <a:cs typeface="Courier"/>
                <a:sym typeface="Courier New"/>
              </a:rPr>
              <a:t>', </a:t>
            </a:r>
            <a:r>
              <a:rPr lang="el-GR" sz="2600" dirty="0" err="1">
                <a:solidFill>
                  <a:srgbClr val="00FF00"/>
                </a:solidFill>
                <a:latin typeface="Courier"/>
                <a:ea typeface="Courier"/>
                <a:cs typeface="Courier"/>
                <a:sym typeface="Courier New"/>
              </a:rPr>
              <a:t>μεγαλύτερος_μέχρι_στιγμής</a:t>
            </a:r>
            <a:r>
              <a:rPr lang="en-US" sz="2600" dirty="0">
                <a:solidFill>
                  <a:srgbClr val="00FF00"/>
                </a:solidFill>
                <a:latin typeface="Courier"/>
                <a:ea typeface="Courier"/>
                <a:cs typeface="Courier"/>
                <a:sym typeface="Courier New"/>
              </a:rPr>
              <a:t> </a:t>
            </a:r>
            <a:r>
              <a:rPr lang="en-US" sz="2600" dirty="0">
                <a:solidFill>
                  <a:schemeClr val="bg1"/>
                </a:solidFill>
                <a:latin typeface="Courier"/>
                <a:ea typeface="Courier"/>
                <a:cs typeface="Courier"/>
                <a:sym typeface="Courier New"/>
              </a:rPr>
              <a:t>)</a:t>
            </a:r>
          </a:p>
        </p:txBody>
      </p:sp>
      <p:sp>
        <p:nvSpPr>
          <p:cNvPr id="7" name="Shape 674">
            <a:extLst>
              <a:ext uri="{FF2B5EF4-FFF2-40B4-BE49-F238E27FC236}">
                <a16:creationId xmlns:a16="http://schemas.microsoft.com/office/drawing/2014/main" id="{6F5E1192-B6C7-4FA4-AE13-4B2FFB2D8C0B}"/>
              </a:ext>
            </a:extLst>
          </p:cNvPr>
          <p:cNvSpPr txBox="1"/>
          <p:nvPr/>
        </p:nvSpPr>
        <p:spPr>
          <a:xfrm>
            <a:off x="10337800" y="2407920"/>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 python </a:t>
            </a:r>
            <a:r>
              <a:rPr lang="en-US" sz="3000" dirty="0">
                <a:solidFill>
                  <a:srgbClr val="FFFF00"/>
                </a:solidFill>
                <a:latin typeface="Arial" charset="0"/>
                <a:ea typeface="Arial" charset="0"/>
                <a:cs typeface="Arial" charset="0"/>
                <a:sym typeface="Cabin"/>
              </a:rPr>
              <a:t>largest</a:t>
            </a:r>
            <a:r>
              <a:rPr lang="en-US" sz="3000" u="none" strike="noStrike" cap="none" dirty="0">
                <a:solidFill>
                  <a:srgbClr val="FFFF00"/>
                </a:solidFill>
                <a:latin typeface="Arial" charset="0"/>
                <a:ea typeface="Arial" charset="0"/>
                <a:cs typeface="Arial" charset="0"/>
                <a:sym typeface="Cabin"/>
              </a:rPr>
              <a:t>.py</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Πριν</a:t>
            </a:r>
            <a:r>
              <a:rPr lang="en-US" sz="3000" u="none" strike="noStrike" cap="none" dirty="0">
                <a:solidFill>
                  <a:srgbClr val="FF7F00"/>
                </a:solidFill>
                <a:latin typeface="Arial" charset="0"/>
                <a:ea typeface="Arial" charset="0"/>
                <a:cs typeface="Arial" charset="0"/>
                <a:sym typeface="Cabin"/>
              </a:rPr>
              <a:t> </a:t>
            </a:r>
            <a:r>
              <a:rPr lang="en-US" sz="3000" dirty="0">
                <a:solidFill>
                  <a:srgbClr val="00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9</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74</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74</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Μετά</a:t>
            </a:r>
            <a:r>
              <a:rPr lang="en-US" sz="3000" u="none" strike="noStrike" cap="none" dirty="0">
                <a:solidFill>
                  <a:srgbClr val="FF7F00"/>
                </a:solidFill>
                <a:latin typeface="Arial" charset="0"/>
                <a:ea typeface="Arial" charset="0"/>
                <a:cs typeface="Arial" charset="0"/>
                <a:sym typeface="Cabin"/>
              </a:rPr>
              <a:t> </a:t>
            </a:r>
            <a:r>
              <a:rPr lang="en-US" sz="3000" dirty="0">
                <a:solidFill>
                  <a:srgbClr val="00FFFF"/>
                </a:solidFill>
                <a:latin typeface="Arial" charset="0"/>
                <a:ea typeface="Arial" charset="0"/>
                <a:cs typeface="Arial" charset="0"/>
                <a:sym typeface="Cabin"/>
              </a:rPr>
              <a:t>74</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Shape 728"/>
          <p:cNvSpPr txBox="1">
            <a:spLocks noGrp="1"/>
          </p:cNvSpPr>
          <p:nvPr>
            <p:ph type="title"/>
          </p:nvPr>
        </p:nvSpPr>
        <p:spPr>
          <a:xfrm>
            <a:off x="827990" y="817418"/>
            <a:ext cx="1460002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dirty="0">
                <a:solidFill>
                  <a:srgbClr val="FFD966"/>
                </a:solidFill>
                <a:latin typeface="Arial" charset="0"/>
                <a:ea typeface="Arial" charset="0"/>
                <a:cs typeface="Arial" charset="0"/>
                <a:sym typeface="Cabin"/>
              </a:rPr>
              <a:t>Εντοπίζοντας την Μικρότερη Τιμή</a:t>
            </a:r>
            <a:endParaRPr lang="en-US" sz="7600" dirty="0">
              <a:solidFill>
                <a:srgbClr val="FFD966"/>
              </a:solidFill>
              <a:latin typeface="Arial" charset="0"/>
              <a:ea typeface="Arial" charset="0"/>
              <a:cs typeface="Arial" charset="0"/>
              <a:sym typeface="Cabin"/>
            </a:endParaRPr>
          </a:p>
        </p:txBody>
      </p:sp>
      <p:sp>
        <p:nvSpPr>
          <p:cNvPr id="729" name="Shape 729"/>
          <p:cNvSpPr txBox="1"/>
          <p:nvPr/>
        </p:nvSpPr>
        <p:spPr>
          <a:xfrm>
            <a:off x="1620375" y="30092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l-GR" sz="2600" dirty="0" err="1">
                <a:solidFill>
                  <a:srgbClr val="00FF00"/>
                </a:solidFill>
                <a:latin typeface="Courier"/>
                <a:ea typeface="Courier"/>
                <a:cs typeface="Courier"/>
                <a:sym typeface="Courier New"/>
              </a:rPr>
              <a:t>μικρότερος_μέχρι_στιγμή</a:t>
            </a:r>
            <a:r>
              <a:rPr lang="el-GR" sz="2600" dirty="0">
                <a:solidFill>
                  <a:srgbClr val="00FF00"/>
                </a:solidFill>
                <a:latin typeface="Courier"/>
                <a:ea typeface="Courier"/>
                <a:cs typeface="Courier"/>
                <a:sym typeface="Courier New"/>
              </a:rPr>
              <a:t> </a:t>
            </a:r>
            <a:r>
              <a:rPr lang="en-US" sz="2600" dirty="0">
                <a:solidFill>
                  <a:srgbClr val="00FF00"/>
                </a:solidFill>
                <a:latin typeface="Courier"/>
                <a:ea typeface="Courier"/>
                <a:cs typeface="Courier"/>
                <a:sym typeface="Courier New"/>
              </a:rPr>
              <a:t>= -1</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Πριν</a:t>
            </a:r>
            <a:r>
              <a:rPr lang="en-US" sz="2600" i="0" u="none" strike="noStrike" cap="none" dirty="0">
                <a:solidFill>
                  <a:srgbClr val="FF7F00"/>
                </a:solidFill>
                <a:latin typeface="Courier"/>
                <a:ea typeface="Courier"/>
                <a:cs typeface="Courier"/>
                <a:sym typeface="Courier New"/>
              </a:rPr>
              <a:t>', </a:t>
            </a:r>
            <a:r>
              <a:rPr lang="el-GR" sz="2600" dirty="0" err="1">
                <a:solidFill>
                  <a:srgbClr val="00FF00"/>
                </a:solidFill>
                <a:latin typeface="Courier"/>
                <a:ea typeface="Courier"/>
                <a:cs typeface="Courier"/>
                <a:sym typeface="Courier New"/>
              </a:rPr>
              <a:t>μικρότερος_μέχρι_στιγμή</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τιμή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FF00"/>
              </a:buClr>
              <a:buSzPct val="25000"/>
              <a:buFont typeface="Cabin"/>
              <a:buNone/>
            </a:pPr>
            <a:r>
              <a:rPr lang="en-US" sz="2600" dirty="0">
                <a:solidFill>
                  <a:srgbClr val="FF00FF"/>
                </a:solidFill>
                <a:latin typeface="Courier"/>
                <a:ea typeface="Courier"/>
                <a:cs typeface="Courier"/>
                <a:sym typeface="Courier New"/>
              </a:rPr>
              <a:t>   if </a:t>
            </a:r>
            <a:r>
              <a:rPr lang="el-GR" sz="2600" i="0" u="none" strike="noStrike" cap="none" dirty="0">
                <a:solidFill>
                  <a:srgbClr val="FF00FF"/>
                </a:solidFill>
                <a:latin typeface="Courier"/>
                <a:ea typeface="Courier"/>
                <a:cs typeface="Courier"/>
                <a:sym typeface="Courier New"/>
              </a:rPr>
              <a:t>τιμή </a:t>
            </a:r>
            <a:r>
              <a:rPr lang="en-US" sz="2600" dirty="0">
                <a:solidFill>
                  <a:srgbClr val="FF00FF"/>
                </a:solidFill>
                <a:latin typeface="Courier"/>
                <a:ea typeface="Courier"/>
                <a:cs typeface="Courier"/>
                <a:sym typeface="Courier New"/>
              </a:rPr>
              <a:t>&lt; </a:t>
            </a:r>
            <a:r>
              <a:rPr lang="el-GR" sz="2600" dirty="0" err="1">
                <a:solidFill>
                  <a:srgbClr val="00FF00"/>
                </a:solidFill>
                <a:latin typeface="Courier"/>
                <a:ea typeface="Courier"/>
                <a:cs typeface="Courier"/>
                <a:sym typeface="Courier New"/>
              </a:rPr>
              <a:t>μικρότερος_μέχρι_στιγμή</a:t>
            </a:r>
            <a:r>
              <a:rPr lang="el-GR" sz="2600" dirty="0">
                <a:solidFill>
                  <a:srgbClr val="00FF00"/>
                </a:solidFill>
                <a:latin typeface="Courier"/>
                <a:ea typeface="Courier"/>
                <a:cs typeface="Courier"/>
                <a:sym typeface="Courier New"/>
              </a:rPr>
              <a:t> </a:t>
            </a:r>
            <a:r>
              <a:rPr lang="en-US" sz="26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l-GR" sz="2600" i="0" u="none" strike="noStrike" cap="none" dirty="0">
                <a:solidFill>
                  <a:srgbClr val="FF00FF"/>
                </a:solidFill>
                <a:latin typeface="Courier"/>
                <a:ea typeface="Courier"/>
                <a:cs typeface="Courier"/>
                <a:sym typeface="Courier New"/>
              </a:rPr>
              <a:t>	</a:t>
            </a:r>
            <a:r>
              <a:rPr lang="en-US" sz="2600" i="0" u="none" strike="noStrike" cap="none" dirty="0">
                <a:solidFill>
                  <a:srgbClr val="FF00FF"/>
                </a:solidFill>
                <a:latin typeface="Courier"/>
                <a:ea typeface="Courier"/>
                <a:cs typeface="Courier"/>
                <a:sym typeface="Courier New"/>
              </a:rPr>
              <a:t> </a:t>
            </a:r>
            <a:r>
              <a:rPr lang="el-GR" sz="2600" dirty="0" err="1">
                <a:solidFill>
                  <a:srgbClr val="00FF00"/>
                </a:solidFill>
                <a:latin typeface="Courier"/>
                <a:ea typeface="Courier"/>
                <a:cs typeface="Courier"/>
                <a:sym typeface="Courier New"/>
              </a:rPr>
              <a:t>μικρότερος_μέχρι_στιγμή</a:t>
            </a:r>
            <a:r>
              <a:rPr lang="el-GR" sz="2600" dirty="0">
                <a:solidFill>
                  <a:srgbClr val="00FF00"/>
                </a:solidFill>
                <a:latin typeface="Courier"/>
                <a:ea typeface="Courier"/>
                <a:cs typeface="Courier"/>
                <a:sym typeface="Courier New"/>
              </a:rPr>
              <a:t> </a:t>
            </a:r>
            <a:r>
              <a:rPr lang="en-US" sz="2600" dirty="0">
                <a:solidFill>
                  <a:srgbClr val="00FF00"/>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τιμή</a:t>
            </a:r>
            <a:endParaRPr lang="en-US"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l-GR" sz="2600" dirty="0" err="1">
                <a:solidFill>
                  <a:srgbClr val="00FF00"/>
                </a:solidFill>
                <a:latin typeface="Courier"/>
                <a:ea typeface="Courier"/>
                <a:cs typeface="Courier"/>
                <a:sym typeface="Courier New"/>
              </a:rPr>
              <a:t>μικρότερος_μέχρι_στιγμή</a:t>
            </a:r>
            <a:r>
              <a:rPr lang="en-US" sz="2600" dirty="0">
                <a:solidFill>
                  <a:srgbClr val="00FF00"/>
                </a:solidFill>
                <a:latin typeface="Courier"/>
                <a:ea typeface="Courier"/>
                <a:cs typeface="Courier"/>
                <a:sym typeface="Courier New"/>
              </a:rPr>
              <a:t>,</a:t>
            </a:r>
            <a:r>
              <a:rPr lang="en-US" sz="2600" i="0" u="none" strike="noStrike" cap="none" dirty="0">
                <a:solidFill>
                  <a:srgbClr val="FF00FF"/>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τιμή</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Font typeface="Cabin"/>
              <a:buNone/>
            </a:pPr>
            <a:endParaRPr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i="0" u="none" strike="noStrike" cap="none"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Μετά</a:t>
            </a:r>
            <a:r>
              <a:rPr lang="en-US" sz="2600" i="0" u="none" strike="noStrike" cap="none" dirty="0">
                <a:solidFill>
                  <a:srgbClr val="FF7F00"/>
                </a:solidFill>
                <a:latin typeface="Courier"/>
                <a:ea typeface="Courier"/>
                <a:cs typeface="Courier"/>
                <a:sym typeface="Courier New"/>
              </a:rPr>
              <a:t>', </a:t>
            </a:r>
            <a:r>
              <a:rPr lang="el-GR" sz="2600" dirty="0" err="1">
                <a:solidFill>
                  <a:srgbClr val="00FF00"/>
                </a:solidFill>
                <a:latin typeface="Courier"/>
                <a:ea typeface="Courier"/>
                <a:cs typeface="Courier"/>
                <a:sym typeface="Courier New"/>
              </a:rPr>
              <a:t>μικρότερος_μέχρι_στιγμή</a:t>
            </a:r>
            <a:r>
              <a:rPr lang="en-US" sz="2600" dirty="0">
                <a:solidFill>
                  <a:schemeClr val="bg1"/>
                </a:solidFill>
                <a:latin typeface="Courier"/>
                <a:ea typeface="Courier"/>
                <a:cs typeface="Courier"/>
                <a:sym typeface="Courier New"/>
              </a:rPr>
              <a:t>)</a:t>
            </a:r>
          </a:p>
        </p:txBody>
      </p:sp>
      <p:sp>
        <p:nvSpPr>
          <p:cNvPr id="730" name="Shape 730"/>
          <p:cNvSpPr txBox="1"/>
          <p:nvPr/>
        </p:nvSpPr>
        <p:spPr>
          <a:xfrm>
            <a:off x="906525" y="7194551"/>
            <a:ext cx="14757599" cy="992188"/>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l-GR" sz="3200" dirty="0">
                <a:solidFill>
                  <a:schemeClr val="lt1"/>
                </a:solidFill>
                <a:latin typeface="Arial" charset="0"/>
                <a:ea typeface="Arial" charset="0"/>
                <a:cs typeface="Arial" charset="0"/>
                <a:sym typeface="Cabin"/>
              </a:rPr>
              <a:t>Αλλάξαμε το όνομα της μεταβλητής σε</a:t>
            </a:r>
            <a:r>
              <a:rPr lang="en-US" sz="3200" dirty="0">
                <a:solidFill>
                  <a:schemeClr val="lt1"/>
                </a:solidFill>
                <a:latin typeface="Arial" charset="0"/>
                <a:ea typeface="Arial" charset="0"/>
                <a:cs typeface="Arial" charset="0"/>
                <a:sym typeface="Cabin"/>
              </a:rPr>
              <a:t> </a:t>
            </a:r>
            <a:r>
              <a:rPr lang="en-US" sz="3200" dirty="0" err="1">
                <a:solidFill>
                  <a:srgbClr val="00FF00"/>
                </a:solidFill>
                <a:latin typeface="Arial" charset="0"/>
                <a:ea typeface="Arial" charset="0"/>
                <a:cs typeface="Arial" charset="0"/>
                <a:sym typeface="Cabin"/>
              </a:rPr>
              <a:t>smallest_so_far</a:t>
            </a:r>
            <a:r>
              <a:rPr lang="en-US" sz="3200" dirty="0">
                <a:solidFill>
                  <a:schemeClr val="lt1"/>
                </a:solidFill>
                <a:latin typeface="Arial" charset="0"/>
                <a:ea typeface="Arial" charset="0"/>
                <a:cs typeface="Arial" charset="0"/>
                <a:sym typeface="Cabin"/>
              </a:rPr>
              <a:t> </a:t>
            </a:r>
            <a:r>
              <a:rPr lang="el-GR" sz="3200" dirty="0">
                <a:solidFill>
                  <a:schemeClr val="lt1"/>
                </a:solidFill>
                <a:latin typeface="Arial" charset="0"/>
                <a:ea typeface="Arial" charset="0"/>
                <a:cs typeface="Arial" charset="0"/>
                <a:sym typeface="Cabin"/>
              </a:rPr>
              <a:t>και αλλάξαμε το</a:t>
            </a:r>
            <a:r>
              <a:rPr lang="en-US" sz="3200" dirty="0">
                <a:solidFill>
                  <a:schemeClr val="lt1"/>
                </a:solidFill>
                <a:latin typeface="Arial" charset="0"/>
                <a:ea typeface="Arial" charset="0"/>
                <a:cs typeface="Arial" charset="0"/>
                <a:sym typeface="Cabin"/>
              </a:rPr>
              <a:t> </a:t>
            </a:r>
            <a:r>
              <a:rPr lang="en-US" sz="3200" dirty="0">
                <a:solidFill>
                  <a:srgbClr val="00FFFF"/>
                </a:solidFill>
                <a:latin typeface="Arial" charset="0"/>
                <a:ea typeface="Arial" charset="0"/>
                <a:cs typeface="Arial" charset="0"/>
                <a:sym typeface="Cabin"/>
              </a:rPr>
              <a:t>&gt;</a:t>
            </a:r>
            <a:r>
              <a:rPr lang="en-US" sz="3200" dirty="0">
                <a:solidFill>
                  <a:schemeClr val="lt1"/>
                </a:solidFill>
                <a:latin typeface="Arial" charset="0"/>
                <a:ea typeface="Arial" charset="0"/>
                <a:cs typeface="Arial" charset="0"/>
                <a:sym typeface="Cabin"/>
              </a:rPr>
              <a:t> </a:t>
            </a:r>
            <a:r>
              <a:rPr lang="el-GR" sz="3200" dirty="0">
                <a:solidFill>
                  <a:schemeClr val="lt1"/>
                </a:solidFill>
                <a:latin typeface="Arial" charset="0"/>
                <a:ea typeface="Arial" charset="0"/>
                <a:cs typeface="Arial" charset="0"/>
                <a:sym typeface="Cabin"/>
              </a:rPr>
              <a:t>σε</a:t>
            </a:r>
            <a:r>
              <a:rPr lang="en-US" sz="3200" dirty="0">
                <a:solidFill>
                  <a:schemeClr val="lt1"/>
                </a:solidFill>
                <a:latin typeface="Arial" charset="0"/>
                <a:ea typeface="Arial" charset="0"/>
                <a:cs typeface="Arial" charset="0"/>
                <a:sym typeface="Cabin"/>
              </a:rPr>
              <a:t> </a:t>
            </a:r>
            <a:r>
              <a:rPr lang="en-US" sz="3200" dirty="0">
                <a:solidFill>
                  <a:srgbClr val="00FFFF"/>
                </a:solidFill>
                <a:latin typeface="Arial" charset="0"/>
                <a:ea typeface="Arial" charset="0"/>
                <a:cs typeface="Arial" charset="0"/>
                <a:sym typeface="Cabin"/>
              </a:rPr>
              <a:t>&lt;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Shape 728"/>
          <p:cNvSpPr txBox="1">
            <a:spLocks noGrp="1"/>
          </p:cNvSpPr>
          <p:nvPr>
            <p:ph type="title"/>
          </p:nvPr>
        </p:nvSpPr>
        <p:spPr>
          <a:xfrm>
            <a:off x="873788" y="817418"/>
            <a:ext cx="14508424"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dirty="0">
                <a:solidFill>
                  <a:srgbClr val="FFD966"/>
                </a:solidFill>
                <a:latin typeface="Arial" charset="0"/>
                <a:ea typeface="Arial" charset="0"/>
                <a:cs typeface="Arial" charset="0"/>
                <a:sym typeface="Cabin"/>
              </a:rPr>
              <a:t>Εντοπίζοντας την Μικρότερη Τιμή</a:t>
            </a:r>
            <a:endParaRPr lang="en-US" sz="7600" dirty="0">
              <a:solidFill>
                <a:srgbClr val="FFD966"/>
              </a:solidFill>
              <a:latin typeface="Arial" charset="0"/>
              <a:ea typeface="Arial" charset="0"/>
              <a:cs typeface="Arial" charset="0"/>
              <a:sym typeface="Cabin"/>
            </a:endParaRPr>
          </a:p>
        </p:txBody>
      </p:sp>
      <p:sp>
        <p:nvSpPr>
          <p:cNvPr id="729" name="Shape 729"/>
          <p:cNvSpPr txBox="1"/>
          <p:nvPr/>
        </p:nvSpPr>
        <p:spPr>
          <a:xfrm>
            <a:off x="1620375" y="30092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l-GR" sz="2600" dirty="0" err="1">
                <a:solidFill>
                  <a:srgbClr val="00FF00"/>
                </a:solidFill>
                <a:latin typeface="Courier"/>
                <a:ea typeface="Courier"/>
                <a:cs typeface="Courier"/>
                <a:sym typeface="Courier New"/>
              </a:rPr>
              <a:t>μικρότερος_μέχρι_στιγμή</a:t>
            </a:r>
            <a:r>
              <a:rPr lang="el-GR" sz="2600" dirty="0">
                <a:solidFill>
                  <a:srgbClr val="00FF00"/>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abin"/>
              <a:buNone/>
            </a:pPr>
            <a:r>
              <a:rPr lang="el-GR" sz="2600" i="0" u="none" strike="noStrike" cap="none" dirty="0" err="1">
                <a:solidFill>
                  <a:srgbClr val="FFFF00"/>
                </a:solidFill>
                <a:latin typeface="Courier"/>
                <a:ea typeface="Courier"/>
                <a:cs typeface="Courier"/>
                <a:sym typeface="Courier New"/>
              </a:rPr>
              <a:t>print</a:t>
            </a:r>
            <a:r>
              <a:rPr lang="el-GR" sz="2600" dirty="0">
                <a:solidFill>
                  <a:schemeClr val="bg1"/>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'Πριν', </a:t>
            </a:r>
            <a:r>
              <a:rPr lang="el-GR" sz="2600" dirty="0" err="1">
                <a:solidFill>
                  <a:srgbClr val="00FF00"/>
                </a:solidFill>
                <a:latin typeface="Courier"/>
                <a:ea typeface="Courier"/>
                <a:cs typeface="Courier"/>
                <a:sym typeface="Courier New"/>
              </a:rPr>
              <a:t>μικρότερος_μέχρι_στιγμή</a:t>
            </a:r>
            <a:r>
              <a:rPr lang="el-GR"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l-GR" sz="2600" i="0" u="none" strike="noStrike" cap="none" dirty="0">
                <a:solidFill>
                  <a:srgbClr val="FFFF00"/>
                </a:solidFill>
                <a:latin typeface="Courier"/>
                <a:ea typeface="Courier"/>
                <a:cs typeface="Courier"/>
                <a:sym typeface="Courier New"/>
              </a:rPr>
              <a:t>for</a:t>
            </a:r>
            <a:r>
              <a:rPr lang="el-GR" sz="2600" i="0" u="none" strike="noStrike" cap="none" dirty="0">
                <a:solidFill>
                  <a:srgbClr val="FF00FF"/>
                </a:solidFill>
                <a:latin typeface="Courier"/>
                <a:ea typeface="Courier"/>
                <a:cs typeface="Courier"/>
                <a:sym typeface="Courier New"/>
              </a:rPr>
              <a:t> τιμή </a:t>
            </a:r>
            <a:r>
              <a:rPr lang="el-GR" sz="2600" i="0" u="none" strike="noStrike" cap="none" dirty="0">
                <a:solidFill>
                  <a:srgbClr val="FFFF00"/>
                </a:solidFill>
                <a:latin typeface="Courier"/>
                <a:ea typeface="Courier"/>
                <a:cs typeface="Courier"/>
                <a:sym typeface="Courier New"/>
              </a:rPr>
              <a:t>in</a:t>
            </a:r>
            <a:r>
              <a:rPr lang="el-GR"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FF00"/>
              </a:buClr>
              <a:buSzPct val="25000"/>
              <a:buFont typeface="Cabin"/>
              <a:buNone/>
            </a:pPr>
            <a:r>
              <a:rPr lang="el-GR" sz="2600" dirty="0">
                <a:solidFill>
                  <a:srgbClr val="FF00FF"/>
                </a:solidFill>
                <a:latin typeface="Courier"/>
                <a:ea typeface="Courier"/>
                <a:cs typeface="Courier"/>
                <a:sym typeface="Courier New"/>
              </a:rPr>
              <a:t>   </a:t>
            </a:r>
            <a:r>
              <a:rPr lang="el-GR" sz="2600" dirty="0" err="1">
                <a:solidFill>
                  <a:srgbClr val="FF00FF"/>
                </a:solidFill>
                <a:latin typeface="Courier"/>
                <a:ea typeface="Courier"/>
                <a:cs typeface="Courier"/>
                <a:sym typeface="Courier New"/>
              </a:rPr>
              <a:t>if</a:t>
            </a:r>
            <a:r>
              <a:rPr lang="el-GR" sz="2600" dirty="0">
                <a:solidFill>
                  <a:srgbClr val="FF00FF"/>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τιμή </a:t>
            </a:r>
            <a:r>
              <a:rPr lang="el-GR" sz="2600" dirty="0">
                <a:solidFill>
                  <a:srgbClr val="FF00FF"/>
                </a:solidFill>
                <a:latin typeface="Courier"/>
                <a:ea typeface="Courier"/>
                <a:cs typeface="Courier"/>
                <a:sym typeface="Courier New"/>
              </a:rPr>
              <a:t>&lt; </a:t>
            </a:r>
            <a:r>
              <a:rPr lang="el-GR" sz="2600" dirty="0" err="1">
                <a:solidFill>
                  <a:srgbClr val="00FF00"/>
                </a:solidFill>
                <a:latin typeface="Courier"/>
                <a:ea typeface="Courier"/>
                <a:cs typeface="Courier"/>
                <a:sym typeface="Courier New"/>
              </a:rPr>
              <a:t>μικρότερος_μέχρι_στιγμή</a:t>
            </a:r>
            <a:r>
              <a:rPr lang="el-GR" sz="2600" dirty="0">
                <a:solidFill>
                  <a:srgbClr val="00FF00"/>
                </a:solidFill>
                <a:latin typeface="Courier"/>
                <a:ea typeface="Courier"/>
                <a:cs typeface="Courier"/>
                <a:sym typeface="Courier New"/>
              </a:rPr>
              <a:t> </a:t>
            </a:r>
            <a:r>
              <a:rPr lang="el-GR" sz="26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l-GR" sz="2600" i="0" u="none" strike="noStrike" cap="none" dirty="0">
                <a:solidFill>
                  <a:srgbClr val="FF00FF"/>
                </a:solidFill>
                <a:latin typeface="Courier"/>
                <a:ea typeface="Courier"/>
                <a:cs typeface="Courier"/>
                <a:sym typeface="Courier New"/>
              </a:rPr>
              <a:t>	 </a:t>
            </a:r>
            <a:r>
              <a:rPr lang="el-GR" sz="2600" dirty="0" err="1">
                <a:solidFill>
                  <a:srgbClr val="00FF00"/>
                </a:solidFill>
                <a:latin typeface="Courier"/>
                <a:ea typeface="Courier"/>
                <a:cs typeface="Courier"/>
                <a:sym typeface="Courier New"/>
              </a:rPr>
              <a:t>μικρότερος_μέχρι_στιγμή</a:t>
            </a:r>
            <a:r>
              <a:rPr lang="el-GR" sz="2600" dirty="0">
                <a:solidFill>
                  <a:srgbClr val="00FF00"/>
                </a:solidFill>
                <a:latin typeface="Courier"/>
                <a:ea typeface="Courier"/>
                <a:cs typeface="Courier"/>
                <a:sym typeface="Courier New"/>
              </a:rPr>
              <a:t> = </a:t>
            </a:r>
            <a:r>
              <a:rPr lang="el-GR" sz="2600" i="0" u="none" strike="noStrike" cap="none" dirty="0">
                <a:solidFill>
                  <a:srgbClr val="FF00FF"/>
                </a:solidFill>
                <a:latin typeface="Courier"/>
                <a:ea typeface="Courier"/>
                <a:cs typeface="Courier"/>
                <a:sym typeface="Courier New"/>
              </a:rPr>
              <a:t>τιμή</a:t>
            </a:r>
            <a:endParaRPr lang="el-GR"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l-GR" sz="2600" i="0" u="none" strike="noStrike" cap="none" dirty="0">
                <a:solidFill>
                  <a:srgbClr val="FF00FF"/>
                </a:solidFill>
                <a:latin typeface="Courier"/>
                <a:ea typeface="Courier"/>
                <a:cs typeface="Courier"/>
                <a:sym typeface="Courier New"/>
              </a:rPr>
              <a:t>   </a:t>
            </a:r>
            <a:r>
              <a:rPr lang="el-GR" sz="2600" i="0" u="none" strike="noStrike" cap="none" dirty="0" err="1">
                <a:solidFill>
                  <a:srgbClr val="FFFF00"/>
                </a:solidFill>
                <a:latin typeface="Courier"/>
                <a:ea typeface="Courier"/>
                <a:cs typeface="Courier"/>
                <a:sym typeface="Courier New"/>
              </a:rPr>
              <a:t>print</a:t>
            </a:r>
            <a:r>
              <a:rPr lang="el-GR" sz="2600" dirty="0">
                <a:solidFill>
                  <a:schemeClr val="bg1"/>
                </a:solidFill>
                <a:latin typeface="Courier"/>
                <a:ea typeface="Courier"/>
                <a:cs typeface="Courier"/>
                <a:sym typeface="Courier New"/>
              </a:rPr>
              <a:t>(</a:t>
            </a:r>
            <a:r>
              <a:rPr lang="el-GR" sz="2600" dirty="0" err="1">
                <a:solidFill>
                  <a:srgbClr val="00FF00"/>
                </a:solidFill>
                <a:latin typeface="Courier"/>
                <a:ea typeface="Courier"/>
                <a:cs typeface="Courier"/>
                <a:sym typeface="Courier New"/>
              </a:rPr>
              <a:t>μικρότερος_μέχρι_στιγμή</a:t>
            </a:r>
            <a:r>
              <a:rPr lang="el-GR" sz="2600" dirty="0">
                <a:solidFill>
                  <a:srgbClr val="00FF00"/>
                </a:solidFill>
                <a:latin typeface="Courier"/>
                <a:ea typeface="Courier"/>
                <a:cs typeface="Courier"/>
                <a:sym typeface="Courier New"/>
              </a:rPr>
              <a:t>,</a:t>
            </a:r>
            <a:r>
              <a:rPr lang="el-GR" sz="2600" i="0" u="none" strike="noStrike" cap="none" dirty="0">
                <a:solidFill>
                  <a:srgbClr val="FF00FF"/>
                </a:solidFill>
                <a:latin typeface="Courier"/>
                <a:ea typeface="Courier"/>
                <a:cs typeface="Courier"/>
                <a:sym typeface="Courier New"/>
              </a:rPr>
              <a:t> τιμή</a:t>
            </a:r>
            <a:r>
              <a:rPr lang="el-GR"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Font typeface="Cabin"/>
              <a:buNone/>
            </a:pPr>
            <a:endParaRPr lang="el-GR"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l-GR" sz="2600" i="0" u="none" strike="noStrike" cap="none" dirty="0" err="1">
                <a:solidFill>
                  <a:srgbClr val="FFFF00"/>
                </a:solidFill>
                <a:latin typeface="Courier"/>
                <a:ea typeface="Courier"/>
                <a:cs typeface="Courier"/>
                <a:sym typeface="Courier New"/>
              </a:rPr>
              <a:t>print</a:t>
            </a:r>
            <a:r>
              <a:rPr lang="el-GR" sz="2600" i="0" u="none" strike="noStrike" cap="none" dirty="0">
                <a:solidFill>
                  <a:schemeClr val="bg1"/>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'Μετά', </a:t>
            </a:r>
            <a:r>
              <a:rPr lang="el-GR" sz="2600" dirty="0" err="1">
                <a:solidFill>
                  <a:srgbClr val="00FF00"/>
                </a:solidFill>
                <a:latin typeface="Courier"/>
                <a:ea typeface="Courier"/>
                <a:cs typeface="Courier"/>
                <a:sym typeface="Courier New"/>
              </a:rPr>
              <a:t>μικρότερος_μέχρι_στιγμή</a:t>
            </a:r>
            <a:r>
              <a:rPr lang="el-GR" sz="2600" dirty="0">
                <a:solidFill>
                  <a:schemeClr val="bg1"/>
                </a:solidFill>
                <a:latin typeface="Courier"/>
                <a:ea typeface="Courier"/>
                <a:cs typeface="Courier"/>
                <a:sym typeface="Courier New"/>
              </a:rPr>
              <a:t>)</a:t>
            </a:r>
            <a:endParaRPr lang="en-US" sz="2600" dirty="0">
              <a:solidFill>
                <a:schemeClr val="bg1"/>
              </a:solidFill>
              <a:latin typeface="Courier"/>
              <a:ea typeface="Courier"/>
              <a:cs typeface="Courier"/>
              <a:sym typeface="Courier New"/>
            </a:endParaRPr>
          </a:p>
        </p:txBody>
      </p:sp>
      <p:sp>
        <p:nvSpPr>
          <p:cNvPr id="730" name="Shape 730"/>
          <p:cNvSpPr txBox="1"/>
          <p:nvPr/>
        </p:nvSpPr>
        <p:spPr>
          <a:xfrm>
            <a:off x="873788" y="7400896"/>
            <a:ext cx="14757599" cy="992188"/>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l-GR" sz="3200" dirty="0">
                <a:solidFill>
                  <a:schemeClr val="lt1"/>
                </a:solidFill>
                <a:latin typeface="Arial" charset="0"/>
                <a:ea typeface="Arial" charset="0"/>
                <a:cs typeface="Arial" charset="0"/>
                <a:sym typeface="Cabin"/>
              </a:rPr>
              <a:t>Αλλάξαμε το όνομα της μεταβλητής σε</a:t>
            </a:r>
            <a:r>
              <a:rPr lang="en-US" sz="3200" dirty="0">
                <a:solidFill>
                  <a:schemeClr val="lt1"/>
                </a:solidFill>
                <a:latin typeface="Arial" charset="0"/>
                <a:ea typeface="Arial" charset="0"/>
                <a:cs typeface="Arial" charset="0"/>
                <a:sym typeface="Cabin"/>
              </a:rPr>
              <a:t> </a:t>
            </a:r>
            <a:r>
              <a:rPr lang="el-GR" sz="3200" dirty="0" err="1">
                <a:solidFill>
                  <a:srgbClr val="00FF00"/>
                </a:solidFill>
                <a:latin typeface="Courier"/>
                <a:ea typeface="Courier"/>
                <a:cs typeface="Courier"/>
                <a:sym typeface="Courier New"/>
              </a:rPr>
              <a:t>μικρότερος_μέχρι_στιγμή</a:t>
            </a:r>
            <a:r>
              <a:rPr lang="el-GR" sz="3200" dirty="0">
                <a:solidFill>
                  <a:srgbClr val="00FF00"/>
                </a:solidFill>
                <a:latin typeface="Courier"/>
                <a:ea typeface="Courier"/>
                <a:cs typeface="Courier"/>
                <a:sym typeface="Courier New"/>
              </a:rPr>
              <a:t> </a:t>
            </a:r>
            <a:r>
              <a:rPr lang="el-GR" sz="3200" dirty="0">
                <a:solidFill>
                  <a:schemeClr val="lt1"/>
                </a:solidFill>
                <a:latin typeface="Arial" charset="0"/>
                <a:ea typeface="Arial" charset="0"/>
                <a:cs typeface="Arial" charset="0"/>
                <a:sym typeface="Cabin"/>
              </a:rPr>
              <a:t>και αλλάξαμε το</a:t>
            </a:r>
            <a:r>
              <a:rPr lang="en-US" sz="3200" dirty="0">
                <a:solidFill>
                  <a:schemeClr val="lt1"/>
                </a:solidFill>
                <a:latin typeface="Arial" charset="0"/>
                <a:ea typeface="Arial" charset="0"/>
                <a:cs typeface="Arial" charset="0"/>
                <a:sym typeface="Cabin"/>
              </a:rPr>
              <a:t> </a:t>
            </a:r>
            <a:r>
              <a:rPr lang="en-US" sz="3200" dirty="0">
                <a:solidFill>
                  <a:srgbClr val="00FFFF"/>
                </a:solidFill>
                <a:latin typeface="Arial" charset="0"/>
                <a:ea typeface="Arial" charset="0"/>
                <a:cs typeface="Arial" charset="0"/>
                <a:sym typeface="Cabin"/>
              </a:rPr>
              <a:t>&gt;</a:t>
            </a:r>
            <a:r>
              <a:rPr lang="en-US" sz="3200" dirty="0">
                <a:solidFill>
                  <a:schemeClr val="lt1"/>
                </a:solidFill>
                <a:latin typeface="Arial" charset="0"/>
                <a:ea typeface="Arial" charset="0"/>
                <a:cs typeface="Arial" charset="0"/>
                <a:sym typeface="Cabin"/>
              </a:rPr>
              <a:t> </a:t>
            </a:r>
            <a:r>
              <a:rPr lang="el-GR" sz="3200" dirty="0">
                <a:solidFill>
                  <a:schemeClr val="lt1"/>
                </a:solidFill>
                <a:latin typeface="Arial" charset="0"/>
                <a:ea typeface="Arial" charset="0"/>
                <a:cs typeface="Arial" charset="0"/>
                <a:sym typeface="Cabin"/>
              </a:rPr>
              <a:t>σε</a:t>
            </a:r>
            <a:r>
              <a:rPr lang="en-US" sz="3200" dirty="0">
                <a:solidFill>
                  <a:schemeClr val="lt1"/>
                </a:solidFill>
                <a:latin typeface="Arial" charset="0"/>
                <a:ea typeface="Arial" charset="0"/>
                <a:cs typeface="Arial" charset="0"/>
                <a:sym typeface="Cabin"/>
              </a:rPr>
              <a:t> </a:t>
            </a:r>
            <a:r>
              <a:rPr lang="en-US" sz="3200" dirty="0">
                <a:solidFill>
                  <a:srgbClr val="00FFFF"/>
                </a:solidFill>
                <a:latin typeface="Arial" charset="0"/>
                <a:ea typeface="Arial" charset="0"/>
                <a:cs typeface="Arial" charset="0"/>
                <a:sym typeface="Cabin"/>
              </a:rPr>
              <a:t>&lt;</a:t>
            </a:r>
          </a:p>
        </p:txBody>
      </p:sp>
      <p:sp>
        <p:nvSpPr>
          <p:cNvPr id="5" name="Shape 737"/>
          <p:cNvSpPr txBox="1"/>
          <p:nvPr/>
        </p:nvSpPr>
        <p:spPr>
          <a:xfrm>
            <a:off x="10261600" y="2286000"/>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 python </a:t>
            </a:r>
            <a:r>
              <a:rPr lang="en-US" sz="3000" dirty="0">
                <a:solidFill>
                  <a:srgbClr val="FFFF00"/>
                </a:solidFill>
                <a:latin typeface="Arial" charset="0"/>
                <a:ea typeface="Arial" charset="0"/>
                <a:cs typeface="Arial" charset="0"/>
                <a:sym typeface="Cabin"/>
              </a:rPr>
              <a:t>smallbad</a:t>
            </a:r>
            <a:r>
              <a:rPr lang="en-US" sz="3000" u="none" strike="noStrike" cap="none" dirty="0">
                <a:solidFill>
                  <a:srgbClr val="FFFF00"/>
                </a:solidFill>
                <a:latin typeface="Arial" charset="0"/>
                <a:ea typeface="Arial" charset="0"/>
                <a:cs typeface="Arial" charset="0"/>
                <a:sym typeface="Cabin"/>
              </a:rPr>
              <a:t>.py</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Πριν</a:t>
            </a:r>
            <a:r>
              <a:rPr lang="en-US" sz="3000" u="none" strike="noStrike" cap="none" dirty="0">
                <a:solidFill>
                  <a:srgbClr val="FF7F00"/>
                </a:solidFill>
                <a:latin typeface="Arial" charset="0"/>
                <a:ea typeface="Arial" charset="0"/>
                <a:cs typeface="Arial" charset="0"/>
                <a:sym typeface="Cabin"/>
              </a:rPr>
              <a:t> </a:t>
            </a:r>
            <a:r>
              <a:rPr lang="en-US" sz="3000" dirty="0">
                <a:solidFill>
                  <a:srgbClr val="00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-1</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-1</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-1</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-1</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-1</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-1</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l-GR" sz="3000" dirty="0">
                <a:solidFill>
                  <a:srgbClr val="FF7F00"/>
                </a:solidFill>
                <a:latin typeface="Arial" charset="0"/>
                <a:ea typeface="Arial" charset="0"/>
                <a:cs typeface="Arial" charset="0"/>
                <a:sym typeface="Cabin"/>
              </a:rPr>
              <a:t>Μετά</a:t>
            </a:r>
            <a:r>
              <a:rPr lang="en-US" sz="3000" u="none" strike="noStrike" cap="none" dirty="0">
                <a:solidFill>
                  <a:srgbClr val="FF7F00"/>
                </a:solidFill>
                <a:latin typeface="Arial" charset="0"/>
                <a:ea typeface="Arial" charset="0"/>
                <a:cs typeface="Arial" charset="0"/>
                <a:sym typeface="Cabin"/>
              </a:rPr>
              <a:t> </a:t>
            </a:r>
            <a:r>
              <a:rPr lang="en-US" sz="3000" dirty="0">
                <a:solidFill>
                  <a:srgbClr val="00FFFF"/>
                </a:solidFill>
                <a:latin typeface="Arial" charset="0"/>
                <a:ea typeface="Arial" charset="0"/>
                <a:cs typeface="Arial" charset="0"/>
                <a:sym typeface="Cabin"/>
              </a:rPr>
              <a:t>-1</a:t>
            </a:r>
          </a:p>
        </p:txBody>
      </p:sp>
    </p:spTree>
    <p:extLst>
      <p:ext uri="{BB962C8B-B14F-4D97-AF65-F5344CB8AC3E}">
        <p14:creationId xmlns:p14="http://schemas.microsoft.com/office/powerpoint/2010/main" val="165775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Διαφυγή από το Βρόχο</a:t>
            </a:r>
            <a:endParaRPr lang="en-US" sz="7600" u="none" strike="noStrike" cap="none" dirty="0">
              <a:solidFill>
                <a:srgbClr val="FFD966"/>
              </a:solidFill>
              <a:latin typeface="Arial" charset="0"/>
              <a:ea typeface="Arial" charset="0"/>
              <a:cs typeface="Arial" charset="0"/>
              <a:sym typeface="Cabin"/>
            </a:endParaRPr>
          </a:p>
        </p:txBody>
      </p:sp>
      <p:sp>
        <p:nvSpPr>
          <p:cNvPr id="293" name="Shape 293"/>
          <p:cNvSpPr txBox="1">
            <a:spLocks noGrp="1"/>
          </p:cNvSpPr>
          <p:nvPr>
            <p:ph type="body" idx="1"/>
          </p:nvPr>
        </p:nvSpPr>
        <p:spPr>
          <a:xfrm>
            <a:off x="1155700" y="2603500"/>
            <a:ext cx="13932000" cy="2701025"/>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Η δήλωση </a:t>
            </a:r>
            <a:r>
              <a:rPr lang="en-US" sz="3600" u="none" strike="noStrike" cap="none" dirty="0">
                <a:solidFill>
                  <a:srgbClr val="FFFF00"/>
                </a:solidFill>
                <a:latin typeface="Arial" charset="0"/>
                <a:ea typeface="Arial" charset="0"/>
                <a:cs typeface="Arial" charset="0"/>
                <a:sym typeface="Cabin"/>
              </a:rPr>
              <a:t>break</a:t>
            </a:r>
            <a:r>
              <a:rPr lang="el-GR" sz="3600" u="none" strike="noStrike" cap="none" dirty="0">
                <a:solidFill>
                  <a:schemeClr val="lt1"/>
                </a:solidFill>
                <a:latin typeface="Arial" charset="0"/>
                <a:ea typeface="Arial" charset="0"/>
                <a:cs typeface="Arial" charset="0"/>
                <a:sym typeface="Cabin"/>
              </a:rPr>
              <a:t> </a:t>
            </a:r>
            <a:r>
              <a:rPr lang="el-GR" sz="3600" dirty="0">
                <a:solidFill>
                  <a:schemeClr val="lt1"/>
                </a:solidFill>
                <a:latin typeface="Arial" charset="0"/>
                <a:ea typeface="Arial" charset="0"/>
                <a:cs typeface="Arial" charset="0"/>
                <a:sym typeface="Cabin"/>
              </a:rPr>
              <a:t>διακόπτει την εκτέλεση</a:t>
            </a:r>
            <a:r>
              <a:rPr lang="el-GR" sz="3600" u="none" strike="noStrike" cap="none" dirty="0">
                <a:solidFill>
                  <a:schemeClr val="lt1"/>
                </a:solidFill>
                <a:latin typeface="Arial" charset="0"/>
                <a:ea typeface="Arial" charset="0"/>
                <a:cs typeface="Arial" charset="0"/>
                <a:sym typeface="Cabin"/>
              </a:rPr>
              <a:t> του τρέχοντα βρόχο και μεταβαίνει στην πρώτη εντολή αμέσως μετά τον βρόχο</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Είναι σαν μια δοκιμή βρόχου που μπορεί να τοποθετηθεί οπουδήποτε στο σώμα του βρόχου</a:t>
            </a:r>
            <a:endParaRPr lang="en-US" sz="3600" u="none" strike="noStrike" cap="none" dirty="0">
              <a:solidFill>
                <a:schemeClr val="lt1"/>
              </a:solidFill>
              <a:latin typeface="Arial" charset="0"/>
              <a:ea typeface="Arial" charset="0"/>
              <a:cs typeface="Arial" charset="0"/>
              <a:sym typeface="Cabin"/>
            </a:endParaRPr>
          </a:p>
        </p:txBody>
      </p:sp>
      <p:sp>
        <p:nvSpPr>
          <p:cNvPr id="294" name="Shape 294"/>
          <p:cNvSpPr txBox="1"/>
          <p:nvPr/>
        </p:nvSpPr>
        <p:spPr>
          <a:xfrm>
            <a:off x="10817225" y="5202237"/>
            <a:ext cx="2435099" cy="295592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 </a:t>
            </a:r>
            <a:r>
              <a:rPr lang="el-GR" sz="3200" u="none" strike="noStrike" cap="none" dirty="0">
                <a:solidFill>
                  <a:srgbClr val="00FF00"/>
                </a:solidFill>
                <a:latin typeface="Arial" charset="0"/>
                <a:ea typeface="Arial" charset="0"/>
                <a:cs typeface="Arial" charset="0"/>
                <a:sym typeface="Cabin"/>
              </a:rPr>
              <a:t>Γειά σας</a:t>
            </a:r>
            <a:endParaRPr lang="en-US" sz="32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Γειά σας</a:t>
            </a:r>
            <a:endParaRPr lang="en-US" sz="32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l-GR" sz="3200" u="none" strike="noStrike" cap="none" dirty="0">
                <a:solidFill>
                  <a:srgbClr val="00FF00"/>
                </a:solidFill>
                <a:latin typeface="Arial" charset="0"/>
                <a:ea typeface="Arial" charset="0"/>
                <a:cs typeface="Arial" charset="0"/>
                <a:sym typeface="Cabin"/>
              </a:rPr>
              <a:t>τελείωσε</a:t>
            </a:r>
            <a:endParaRPr lang="en-US" sz="32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τελείωσε</a:t>
            </a:r>
            <a:endParaRPr lang="en-US" sz="32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l-GR" sz="3200" u="none" strike="noStrike" cap="none" dirty="0">
                <a:solidFill>
                  <a:srgbClr val="00FF00"/>
                </a:solidFill>
                <a:latin typeface="Arial" charset="0"/>
                <a:ea typeface="Arial" charset="0"/>
                <a:cs typeface="Arial" charset="0"/>
                <a:sym typeface="Cabin"/>
              </a:rPr>
              <a:t>τέλος</a:t>
            </a:r>
            <a:endParaRPr lang="en-US" sz="32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Τέλος</a:t>
            </a:r>
            <a:r>
              <a:rPr lang="en-US" sz="3200" u="none" strike="noStrike" cap="none" dirty="0">
                <a:solidFill>
                  <a:schemeClr val="lt1"/>
                </a:solidFill>
                <a:latin typeface="Arial" charset="0"/>
                <a:ea typeface="Arial" charset="0"/>
                <a:cs typeface="Arial" charset="0"/>
                <a:sym typeface="Cabin"/>
              </a:rPr>
              <a:t>!</a:t>
            </a:r>
          </a:p>
        </p:txBody>
      </p:sp>
      <p:sp>
        <p:nvSpPr>
          <p:cNvPr id="295" name="Shape 295"/>
          <p:cNvSpPr txBox="1"/>
          <p:nvPr/>
        </p:nvSpPr>
        <p:spPr>
          <a:xfrm>
            <a:off x="3774650" y="5304525"/>
            <a:ext cx="6430500" cy="2982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input(</a:t>
            </a:r>
            <a:r>
              <a:rPr lang="en-US" sz="3000" i="0" u="none" strike="noStrike" cap="none" dirty="0">
                <a:solidFill>
                  <a:srgbClr val="FFFFFF"/>
                </a:solidFill>
                <a:latin typeface="Courier"/>
                <a:ea typeface="Courier"/>
                <a:cs typeface="Courier"/>
                <a:sym typeface="Courier New"/>
              </a:rPr>
              <a:t>'&gt; '</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a:t>
            </a:r>
            <a:r>
              <a:rPr lang="el-GR" sz="3000" i="0" u="none" strike="noStrike" cap="none" dirty="0">
                <a:solidFill>
                  <a:srgbClr val="FFFFFF"/>
                </a:solidFill>
                <a:latin typeface="Courier"/>
                <a:ea typeface="Courier"/>
                <a:cs typeface="Courier"/>
                <a:sym typeface="Courier New"/>
              </a:rPr>
              <a:t>τέλος</a:t>
            </a:r>
            <a:r>
              <a:rPr lang="en-US" sz="3000" i="0" u="none" strike="noStrike" cap="none" dirty="0">
                <a:solidFill>
                  <a:srgbClr val="FF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a:t>
            </a:r>
            <a:r>
              <a:rPr lang="el-GR" sz="3000" i="0" u="none" strike="noStrike" cap="none" dirty="0">
                <a:solidFill>
                  <a:srgbClr val="FFFFFF"/>
                </a:solidFill>
                <a:latin typeface="Courier"/>
                <a:ea typeface="Courier"/>
                <a:cs typeface="Courier"/>
                <a:sym typeface="Courier New"/>
              </a:rPr>
              <a:t>Τέλος</a:t>
            </a:r>
            <a:r>
              <a:rPr lang="en-US" sz="3000" i="0" u="none" strike="noStrike" cap="none" dirty="0">
                <a:solidFill>
                  <a:srgbClr val="FFFFFF"/>
                </a:solidFill>
                <a:latin typeface="Courier"/>
                <a:ea typeface="Courier"/>
                <a:cs typeface="Courier"/>
                <a:sym typeface="Courier New"/>
              </a:rPr>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Shape 743"/>
          <p:cNvSpPr txBox="1"/>
          <p:nvPr/>
        </p:nvSpPr>
        <p:spPr>
          <a:xfrm>
            <a:off x="1459175" y="2133500"/>
            <a:ext cx="77483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l-GR" sz="2600" dirty="0">
                <a:solidFill>
                  <a:srgbClr val="00FF00"/>
                </a:solidFill>
                <a:latin typeface="Courier"/>
                <a:ea typeface="Courier"/>
                <a:cs typeface="Courier"/>
                <a:sym typeface="Courier New"/>
              </a:rPr>
              <a:t>μικρότερος = </a:t>
            </a:r>
            <a:r>
              <a:rPr lang="en-US" sz="2600" i="0" u="none" strike="noStrike" cap="none" dirty="0">
                <a:solidFill>
                  <a:srgbClr val="FFFF00"/>
                </a:solidFill>
                <a:latin typeface="Courier"/>
                <a:ea typeface="Courier"/>
                <a:cs typeface="Courier"/>
                <a:sym typeface="Courier New"/>
              </a:rPr>
              <a:t>None</a:t>
            </a:r>
            <a:endParaRPr lang="el-G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l-GR" sz="2600" i="0" u="none" strike="noStrike" cap="none" dirty="0" err="1">
                <a:solidFill>
                  <a:srgbClr val="FFFF00"/>
                </a:solidFill>
                <a:latin typeface="Courier"/>
                <a:ea typeface="Courier"/>
                <a:cs typeface="Courier"/>
                <a:sym typeface="Courier New"/>
              </a:rPr>
              <a:t>print</a:t>
            </a:r>
            <a:r>
              <a:rPr lang="el-GR" sz="2600" dirty="0">
                <a:solidFill>
                  <a:schemeClr val="bg1"/>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'Πριν'</a:t>
            </a:r>
            <a:r>
              <a:rPr lang="el-GR"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l-GR" sz="2600" i="0" u="none" strike="noStrike" cap="none" dirty="0">
                <a:solidFill>
                  <a:srgbClr val="FFFF00"/>
                </a:solidFill>
                <a:latin typeface="Courier"/>
                <a:ea typeface="Courier"/>
                <a:cs typeface="Courier"/>
                <a:sym typeface="Courier New"/>
              </a:rPr>
              <a:t>for</a:t>
            </a:r>
            <a:r>
              <a:rPr lang="el-GR" sz="2600" i="0" u="none" strike="noStrike" cap="none" dirty="0">
                <a:solidFill>
                  <a:srgbClr val="FF00FF"/>
                </a:solidFill>
                <a:latin typeface="Courier"/>
                <a:ea typeface="Courier"/>
                <a:cs typeface="Courier"/>
                <a:sym typeface="Courier New"/>
              </a:rPr>
              <a:t> τιμή </a:t>
            </a:r>
            <a:r>
              <a:rPr lang="en-US" sz="2600" i="0" u="none" strike="noStrike" cap="none" dirty="0">
                <a:solidFill>
                  <a:schemeClr val="lt1"/>
                </a:solidFill>
                <a:latin typeface="Courier"/>
                <a:ea typeface="Courier"/>
                <a:cs typeface="Courier"/>
                <a:sym typeface="Courier New"/>
              </a:rPr>
              <a:t>in</a:t>
            </a:r>
            <a:r>
              <a:rPr lang="el-GR"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FF00"/>
              </a:buClr>
              <a:buSzPct val="25000"/>
              <a:buFont typeface="Cabin"/>
              <a:buNone/>
            </a:pPr>
            <a:r>
              <a:rPr lang="el-GR" sz="2600" dirty="0">
                <a:solidFill>
                  <a:srgbClr val="FF00FF"/>
                </a:solidFill>
                <a:latin typeface="Courier"/>
                <a:ea typeface="Courier"/>
                <a:cs typeface="Courier"/>
                <a:sym typeface="Courier New"/>
              </a:rPr>
              <a:t>   </a:t>
            </a:r>
            <a:r>
              <a:rPr lang="el-GR" sz="2600" dirty="0" err="1">
                <a:solidFill>
                  <a:srgbClr val="FFFF00"/>
                </a:solidFill>
                <a:latin typeface="Courier"/>
                <a:sym typeface="Courier New"/>
              </a:rPr>
              <a:t>if</a:t>
            </a:r>
            <a:r>
              <a:rPr lang="el-GR" sz="2600" dirty="0">
                <a:solidFill>
                  <a:srgbClr val="FF00FF"/>
                </a:solidFill>
                <a:latin typeface="Courier"/>
                <a:ea typeface="Courier"/>
                <a:cs typeface="Courier"/>
                <a:sym typeface="Courier New"/>
              </a:rPr>
              <a:t> </a:t>
            </a:r>
            <a:r>
              <a:rPr lang="el-GR" sz="2600" dirty="0">
                <a:solidFill>
                  <a:srgbClr val="00FF00"/>
                </a:solidFill>
                <a:latin typeface="Courier"/>
                <a:ea typeface="Courier"/>
                <a:cs typeface="Courier"/>
                <a:sym typeface="Courier New"/>
              </a:rPr>
              <a:t>μικρότερος </a:t>
            </a:r>
            <a:r>
              <a:rPr lang="en-US" sz="2600" u="none" strike="noStrike" cap="none" dirty="0">
                <a:solidFill>
                  <a:srgbClr val="FFFF00"/>
                </a:solidFill>
                <a:latin typeface="Courier"/>
                <a:ea typeface="Courier"/>
                <a:cs typeface="Courier"/>
                <a:sym typeface="Courier New"/>
              </a:rPr>
              <a:t>is</a:t>
            </a:r>
            <a:r>
              <a:rPr lang="en-US" sz="2600" i="0" u="none" strike="noStrike" cap="none" dirty="0">
                <a:solidFill>
                  <a:srgbClr val="00FF00"/>
                </a:solidFill>
                <a:latin typeface="Courier"/>
                <a:ea typeface="Courier"/>
                <a:cs typeface="Courier"/>
                <a:sym typeface="Courier New"/>
              </a:rPr>
              <a:t> None</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00FF"/>
                </a:solidFill>
                <a:latin typeface="Courier"/>
                <a:ea typeface="Courier"/>
                <a:cs typeface="Courier"/>
                <a:sym typeface="Courier New"/>
              </a:rPr>
              <a:t>:</a:t>
            </a:r>
            <a:endParaRPr lang="el-GR"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l-GR" sz="2600" i="0" u="none" strike="noStrike" cap="none" dirty="0">
                <a:solidFill>
                  <a:srgbClr val="FF00FF"/>
                </a:solidFill>
                <a:latin typeface="Courier"/>
                <a:ea typeface="Courier"/>
                <a:cs typeface="Courier"/>
                <a:sym typeface="Courier New"/>
              </a:rPr>
              <a:t>	 </a:t>
            </a:r>
            <a:r>
              <a:rPr lang="el-GR" sz="2600" dirty="0">
                <a:solidFill>
                  <a:srgbClr val="00FF00"/>
                </a:solidFill>
                <a:latin typeface="Courier"/>
                <a:ea typeface="Courier"/>
                <a:cs typeface="Courier"/>
                <a:sym typeface="Courier New"/>
              </a:rPr>
              <a:t>μικρότερος = </a:t>
            </a:r>
            <a:r>
              <a:rPr lang="el-GR" sz="2600" i="0" u="none" strike="noStrike" cap="none" dirty="0">
                <a:solidFill>
                  <a:srgbClr val="FF00FF"/>
                </a:solidFill>
                <a:latin typeface="Courier"/>
                <a:ea typeface="Courier"/>
                <a:cs typeface="Courier"/>
                <a:sym typeface="Courier New"/>
              </a:rPr>
              <a:t>τιμή</a:t>
            </a:r>
          </a:p>
          <a:p>
            <a:pPr marL="0" marR="0" lvl="0" indent="0" algn="l" rtl="0">
              <a:lnSpc>
                <a:spcPct val="100000"/>
              </a:lnSpc>
              <a:spcBef>
                <a:spcPts val="0"/>
              </a:spcBef>
              <a:spcAft>
                <a:spcPts val="0"/>
              </a:spcAft>
              <a:buClr>
                <a:srgbClr val="FF00FF"/>
              </a:buClr>
              <a:buSzPct val="25000"/>
              <a:buFont typeface="Cabin"/>
              <a:buNone/>
            </a:pPr>
            <a:r>
              <a:rPr lang="el-GR" sz="2600" dirty="0">
                <a:solidFill>
                  <a:srgbClr val="FF00FF"/>
                </a:solidFill>
                <a:latin typeface="Courier"/>
                <a:ea typeface="Courier"/>
                <a:cs typeface="Courier"/>
                <a:sym typeface="Courier New"/>
              </a:rPr>
              <a:t>   </a:t>
            </a:r>
            <a:r>
              <a:rPr lang="en-US" sz="2600" i="0" u="none" strike="noStrike" cap="none" dirty="0" err="1">
                <a:solidFill>
                  <a:srgbClr val="FFFF00"/>
                </a:solidFill>
                <a:latin typeface="Courier"/>
                <a:ea typeface="Courier"/>
                <a:cs typeface="Courier"/>
                <a:sym typeface="Courier New"/>
              </a:rPr>
              <a:t>elif</a:t>
            </a:r>
            <a:r>
              <a:rPr lang="en-US" sz="2600" i="0" u="none" strike="noStrike" cap="none" dirty="0">
                <a:solidFill>
                  <a:srgbClr val="FF00FF"/>
                </a:solidFill>
                <a:latin typeface="Courier"/>
                <a:ea typeface="Courier"/>
                <a:cs typeface="Courier"/>
                <a:sym typeface="Courier New"/>
              </a:rPr>
              <a:t> value &lt; </a:t>
            </a: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rgbClr val="FF00FF"/>
                </a:solidFill>
                <a:latin typeface="Courier"/>
                <a:ea typeface="Courier"/>
                <a:cs typeface="Courier"/>
                <a:sym typeface="Courier New"/>
              </a:rPr>
              <a:t> : </a:t>
            </a:r>
          </a:p>
          <a:p>
            <a:pPr>
              <a:buClr>
                <a:srgbClr val="00FF00"/>
              </a:buClr>
              <a:buSzPct val="25000"/>
            </a:pPr>
            <a:r>
              <a:rPr lang="el-GR" sz="2600" i="0" u="none" strike="noStrike" cap="none" dirty="0">
                <a:solidFill>
                  <a:srgbClr val="FF00FF"/>
                </a:solidFill>
                <a:latin typeface="Courier"/>
                <a:ea typeface="Courier"/>
                <a:cs typeface="Courier"/>
                <a:sym typeface="Courier New"/>
              </a:rPr>
              <a:t>	 </a:t>
            </a:r>
            <a:r>
              <a:rPr lang="el-GR" sz="2600" dirty="0">
                <a:solidFill>
                  <a:srgbClr val="00FF00"/>
                </a:solidFill>
                <a:latin typeface="Courier"/>
                <a:ea typeface="Courier"/>
                <a:cs typeface="Courier"/>
                <a:sym typeface="Courier New"/>
              </a:rPr>
              <a:t>μικρότερος = </a:t>
            </a:r>
            <a:r>
              <a:rPr lang="el-GR" sz="2600" i="0" u="none" strike="noStrike" cap="none" dirty="0">
                <a:solidFill>
                  <a:srgbClr val="FF00FF"/>
                </a:solidFill>
                <a:latin typeface="Courier"/>
                <a:ea typeface="Courier"/>
                <a:cs typeface="Courier"/>
                <a:sym typeface="Courier New"/>
              </a:rPr>
              <a:t>τιμή</a:t>
            </a:r>
            <a:endParaRPr lang="el-GR"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l-GR" sz="2600" i="0" u="none" strike="noStrike" cap="none" dirty="0">
                <a:solidFill>
                  <a:srgbClr val="FF00FF"/>
                </a:solidFill>
                <a:latin typeface="Courier"/>
                <a:ea typeface="Courier"/>
                <a:cs typeface="Courier"/>
                <a:sym typeface="Courier New"/>
              </a:rPr>
              <a:t>   </a:t>
            </a:r>
            <a:r>
              <a:rPr lang="el-GR" sz="2600" i="0" u="none" strike="noStrike" cap="none" dirty="0" err="1">
                <a:solidFill>
                  <a:srgbClr val="FFFF00"/>
                </a:solidFill>
                <a:latin typeface="Courier"/>
                <a:ea typeface="Courier"/>
                <a:cs typeface="Courier"/>
                <a:sym typeface="Courier New"/>
              </a:rPr>
              <a:t>print</a:t>
            </a:r>
            <a:r>
              <a:rPr lang="el-GR" sz="2600" dirty="0">
                <a:solidFill>
                  <a:schemeClr val="bg1"/>
                </a:solidFill>
                <a:latin typeface="Courier"/>
                <a:ea typeface="Courier"/>
                <a:cs typeface="Courier"/>
                <a:sym typeface="Courier New"/>
              </a:rPr>
              <a:t>(</a:t>
            </a:r>
            <a:r>
              <a:rPr lang="el-GR" sz="2600" dirty="0">
                <a:solidFill>
                  <a:srgbClr val="00FF00"/>
                </a:solidFill>
                <a:latin typeface="Courier"/>
                <a:ea typeface="Courier"/>
                <a:cs typeface="Courier"/>
                <a:sym typeface="Courier New"/>
              </a:rPr>
              <a:t>μικρότερος,</a:t>
            </a:r>
            <a:r>
              <a:rPr lang="el-GR" sz="2600" i="0" u="none" strike="noStrike" cap="none" dirty="0">
                <a:solidFill>
                  <a:srgbClr val="FF00FF"/>
                </a:solidFill>
                <a:latin typeface="Courier"/>
                <a:ea typeface="Courier"/>
                <a:cs typeface="Courier"/>
                <a:sym typeface="Courier New"/>
              </a:rPr>
              <a:t> τιμή</a:t>
            </a:r>
            <a:r>
              <a:rPr lang="el-GR" sz="2600" dirty="0">
                <a:solidFill>
                  <a:schemeClr val="bg1"/>
                </a:solidFill>
                <a:latin typeface="Courier"/>
                <a:ea typeface="Courier"/>
                <a:cs typeface="Courier"/>
                <a:sym typeface="Courier New"/>
              </a:rPr>
              <a:t>)</a:t>
            </a:r>
            <a:endParaRPr lang="el-GR"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l-GR" sz="2600" i="0" u="none" strike="noStrike" cap="none" dirty="0" err="1">
                <a:solidFill>
                  <a:srgbClr val="FFFF00"/>
                </a:solidFill>
                <a:latin typeface="Courier"/>
                <a:ea typeface="Courier"/>
                <a:cs typeface="Courier"/>
                <a:sym typeface="Courier New"/>
              </a:rPr>
              <a:t>print</a:t>
            </a:r>
            <a:r>
              <a:rPr lang="el-GR" sz="2600" i="0" u="none" strike="noStrike" cap="none" dirty="0">
                <a:solidFill>
                  <a:schemeClr val="bg1"/>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'Μετά', </a:t>
            </a:r>
            <a:r>
              <a:rPr lang="el-GR" sz="2600" dirty="0">
                <a:solidFill>
                  <a:srgbClr val="00FF00"/>
                </a:solidFill>
                <a:latin typeface="Courier"/>
                <a:ea typeface="Courier"/>
                <a:cs typeface="Courier"/>
                <a:sym typeface="Courier New"/>
              </a:rPr>
              <a:t>μικρότερος</a:t>
            </a:r>
            <a:r>
              <a:rPr lang="el-GR" sz="2600" dirty="0">
                <a:solidFill>
                  <a:schemeClr val="bg1"/>
                </a:solidFill>
                <a:latin typeface="Courier"/>
                <a:ea typeface="Courier"/>
                <a:cs typeface="Courier"/>
                <a:sym typeface="Courier New"/>
              </a:rPr>
              <a:t>)</a:t>
            </a:r>
            <a:endParaRPr lang="en-US" sz="2600" dirty="0">
              <a:solidFill>
                <a:schemeClr val="bg1"/>
              </a:solidFill>
              <a:latin typeface="Courier"/>
              <a:ea typeface="Courier"/>
              <a:cs typeface="Courier"/>
              <a:sym typeface="Courier New"/>
            </a:endParaRPr>
          </a:p>
        </p:txBody>
      </p:sp>
      <p:sp>
        <p:nvSpPr>
          <p:cNvPr id="744" name="Shape 744"/>
          <p:cNvSpPr txBox="1"/>
          <p:nvPr/>
        </p:nvSpPr>
        <p:spPr>
          <a:xfrm>
            <a:off x="10225086" y="2327275"/>
            <a:ext cx="37973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 python smallest.py </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Πριν</a:t>
            </a:r>
            <a:endParaRPr lang="en-US" sz="30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9</a:t>
            </a:r>
            <a:r>
              <a:rPr lang="en-US" sz="3000" u="none" strike="noStrike" cap="none" dirty="0">
                <a:solidFill>
                  <a:srgbClr val="FF00FF"/>
                </a:solidFill>
                <a:latin typeface="Arial" charset="0"/>
                <a:ea typeface="Arial" charset="0"/>
                <a:cs typeface="Arial" charset="0"/>
                <a:sym typeface="Cabin"/>
              </a:rPr>
              <a:t> 9</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9</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9</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3</a:t>
            </a:r>
            <a:r>
              <a:rPr lang="en-US" sz="3000" u="none" strike="noStrike" cap="none" dirty="0">
                <a:solidFill>
                  <a:srgbClr val="FF00FF"/>
                </a:solidFill>
                <a:latin typeface="Arial" charset="0"/>
                <a:ea typeface="Arial" charset="0"/>
                <a:cs typeface="Arial" charset="0"/>
                <a:sym typeface="Cabin"/>
              </a:rPr>
              <a:t> 3</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3</a:t>
            </a:r>
            <a:r>
              <a:rPr lang="en-US" sz="3000" u="none" strike="noStrike" cap="none" dirty="0">
                <a:solidFill>
                  <a:srgbClr val="FF00FF"/>
                </a:solidFill>
                <a:latin typeface="Arial" charset="0"/>
                <a:ea typeface="Arial" charset="0"/>
                <a:cs typeface="Arial" charset="0"/>
                <a:sym typeface="Cabin"/>
              </a:rPr>
              <a:t> 74</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3</a:t>
            </a:r>
            <a:r>
              <a:rPr lang="en-US" sz="3000" u="none" strike="noStrike" cap="none" dirty="0">
                <a:solidFill>
                  <a:srgbClr val="FF00FF"/>
                </a:solidFill>
                <a:latin typeface="Arial" charset="0"/>
                <a:ea typeface="Arial" charset="0"/>
                <a:cs typeface="Arial" charset="0"/>
                <a:sym typeface="Cabin"/>
              </a:rPr>
              <a:t> 15</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Μετά</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3</a:t>
            </a:r>
          </a:p>
        </p:txBody>
      </p:sp>
      <p:sp>
        <p:nvSpPr>
          <p:cNvPr id="745" name="Shape 745"/>
          <p:cNvSpPr txBox="1"/>
          <p:nvPr/>
        </p:nvSpPr>
        <p:spPr>
          <a:xfrm>
            <a:off x="655320" y="7118299"/>
            <a:ext cx="14899005" cy="1722482"/>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Έχουμε και πάλι μια μεταβλητή που η τιμή της είναι η </a:t>
            </a:r>
            <a:r>
              <a:rPr lang="el-GR" sz="3200" dirty="0">
                <a:solidFill>
                  <a:srgbClr val="00FF00"/>
                </a:solidFill>
                <a:latin typeface="Arial" charset="0"/>
                <a:cs typeface="Arial" charset="0"/>
                <a:sym typeface="Cabin"/>
              </a:rPr>
              <a:t>μικρότερη</a:t>
            </a:r>
            <a:r>
              <a:rPr lang="el-GR" sz="3200" u="none" strike="noStrike" cap="none" dirty="0">
                <a:solidFill>
                  <a:schemeClr val="lt1"/>
                </a:solidFill>
                <a:latin typeface="Arial" charset="0"/>
                <a:ea typeface="Arial" charset="0"/>
                <a:cs typeface="Arial" charset="0"/>
                <a:sym typeface="Cabin"/>
              </a:rPr>
              <a:t> μέχρι τώρα. Την πρώτη φορά που διατρέχουμε τον βρόχο η </a:t>
            </a:r>
            <a:r>
              <a:rPr lang="el-GR" sz="3200" dirty="0">
                <a:solidFill>
                  <a:srgbClr val="00FF00"/>
                </a:solidFill>
                <a:latin typeface="Arial" charset="0"/>
                <a:cs typeface="Arial" charset="0"/>
                <a:sym typeface="Cabin"/>
              </a:rPr>
              <a:t>μικρότερη</a:t>
            </a:r>
            <a:r>
              <a:rPr lang="el-GR" sz="3200" u="none" strike="noStrike" cap="none" dirty="0">
                <a:solidFill>
                  <a:schemeClr val="lt1"/>
                </a:solidFill>
                <a:latin typeface="Arial" charset="0"/>
                <a:ea typeface="Arial" charset="0"/>
                <a:cs typeface="Arial" charset="0"/>
                <a:sym typeface="Cabin"/>
              </a:rPr>
              <a:t> έχει τιμή </a:t>
            </a:r>
            <a:r>
              <a:rPr lang="en-US" sz="3200" u="none" strike="noStrike" cap="none" dirty="0">
                <a:solidFill>
                  <a:srgbClr val="FFFF00"/>
                </a:solidFill>
                <a:latin typeface="Arial" charset="0"/>
                <a:ea typeface="Arial" charset="0"/>
                <a:cs typeface="Arial" charset="0"/>
                <a:sym typeface="Cabin"/>
              </a:rPr>
              <a:t>None</a:t>
            </a:r>
            <a:r>
              <a:rPr lang="el-GR" sz="3200" u="none" strike="noStrike" cap="none" dirty="0">
                <a:solidFill>
                  <a:srgbClr val="FFFF00"/>
                </a:solidFill>
                <a:latin typeface="Arial" charset="0"/>
                <a:ea typeface="Arial" charset="0"/>
                <a:cs typeface="Arial" charset="0"/>
                <a:sym typeface="Cabin"/>
              </a:rPr>
              <a:t> (Καμία)</a:t>
            </a:r>
            <a:r>
              <a:rPr lang="el-GR" sz="3200" u="none" strike="noStrike" cap="none" dirty="0">
                <a:solidFill>
                  <a:schemeClr val="lt1"/>
                </a:solidFill>
                <a:latin typeface="Arial" charset="0"/>
                <a:ea typeface="Arial" charset="0"/>
                <a:cs typeface="Arial" charset="0"/>
                <a:sym typeface="Cabin"/>
              </a:rPr>
              <a:t>, οπότε παίρνουμε την πρώτη </a:t>
            </a:r>
            <a:r>
              <a:rPr lang="el-GR" sz="3200" dirty="0">
                <a:solidFill>
                  <a:srgbClr val="FF00FF"/>
                </a:solidFill>
                <a:latin typeface="Arial" charset="0"/>
                <a:cs typeface="Arial" charset="0"/>
                <a:sym typeface="Cabin"/>
              </a:rPr>
              <a:t>τιμή</a:t>
            </a:r>
            <a:r>
              <a:rPr lang="el-GR" sz="3200" u="none" strike="noStrike" cap="none" dirty="0">
                <a:solidFill>
                  <a:schemeClr val="lt1"/>
                </a:solidFill>
                <a:latin typeface="Arial" charset="0"/>
                <a:ea typeface="Arial" charset="0"/>
                <a:cs typeface="Arial" charset="0"/>
                <a:sym typeface="Cabin"/>
              </a:rPr>
              <a:t> ως τη </a:t>
            </a:r>
            <a:r>
              <a:rPr lang="el-GR" sz="3200" dirty="0">
                <a:solidFill>
                  <a:srgbClr val="00FF00"/>
                </a:solidFill>
                <a:latin typeface="Arial" charset="0"/>
                <a:cs typeface="Arial" charset="0"/>
                <a:sym typeface="Cabin"/>
              </a:rPr>
              <a:t>μικρότερη</a:t>
            </a:r>
            <a:r>
              <a:rPr lang="en-US" sz="3200" u="none" strike="noStrike" cap="none" dirty="0">
                <a:solidFill>
                  <a:schemeClr val="lt1"/>
                </a:solidFill>
                <a:latin typeface="Arial" charset="0"/>
                <a:ea typeface="Arial" charset="0"/>
                <a:cs typeface="Arial" charset="0"/>
                <a:sym typeface="Cabin"/>
              </a:rPr>
              <a:t>.</a:t>
            </a:r>
          </a:p>
        </p:txBody>
      </p:sp>
      <p:sp>
        <p:nvSpPr>
          <p:cNvPr id="746" name="Shape 746"/>
          <p:cNvSpPr txBox="1">
            <a:spLocks noGrp="1"/>
          </p:cNvSpPr>
          <p:nvPr>
            <p:ph type="title"/>
          </p:nvPr>
        </p:nvSpPr>
        <p:spPr>
          <a:xfrm>
            <a:off x="773430" y="817418"/>
            <a:ext cx="1470914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dirty="0">
                <a:solidFill>
                  <a:srgbClr val="FFD966"/>
                </a:solidFill>
                <a:latin typeface="Arial" charset="0"/>
                <a:ea typeface="Arial" charset="0"/>
                <a:cs typeface="Arial" charset="0"/>
                <a:sym typeface="Cabin"/>
              </a:rPr>
              <a:t>Εντοπίζοντας την Μικρότερη Τιμή</a:t>
            </a:r>
            <a:endParaRPr lang="en-US" sz="7600" dirty="0">
              <a:solidFill>
                <a:srgbClr val="FFD966"/>
              </a:solidFill>
              <a:latin typeface="Arial" charset="0"/>
              <a:ea typeface="Arial" charset="0"/>
              <a:cs typeface="Arial" charset="0"/>
              <a:sym typeface="Cabi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Shape 7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Οι τελεστές</a:t>
            </a:r>
            <a:r>
              <a:rPr lang="en-US" sz="7600" u="none" strike="noStrike" cap="none" dirty="0">
                <a:solidFill>
                  <a:srgbClr val="FFFF00"/>
                </a:solidFill>
                <a:latin typeface="Arial" charset="0"/>
                <a:ea typeface="Arial" charset="0"/>
                <a:cs typeface="Arial" charset="0"/>
                <a:sym typeface="Cabin"/>
              </a:rPr>
              <a:t> </a:t>
            </a:r>
            <a:r>
              <a:rPr lang="en-US" sz="7600" u="none" strike="noStrike" cap="none" dirty="0">
                <a:solidFill>
                  <a:srgbClr val="00FFFF"/>
                </a:solidFill>
                <a:latin typeface="Arial" charset="0"/>
                <a:ea typeface="Arial" charset="0"/>
                <a:cs typeface="Arial" charset="0"/>
                <a:sym typeface="Cabin"/>
              </a:rPr>
              <a:t>is</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και </a:t>
            </a:r>
            <a:r>
              <a:rPr lang="en-US" sz="7600" u="none" strike="noStrike" cap="none" dirty="0">
                <a:solidFill>
                  <a:srgbClr val="FF9900"/>
                </a:solidFill>
                <a:latin typeface="Arial" charset="0"/>
                <a:ea typeface="Arial" charset="0"/>
                <a:cs typeface="Arial" charset="0"/>
                <a:sym typeface="Cabin"/>
              </a:rPr>
              <a:t>is not</a:t>
            </a:r>
            <a:endParaRPr lang="en-US" sz="7600" u="none" strike="noStrike" cap="none" dirty="0">
              <a:solidFill>
                <a:srgbClr val="FFD966"/>
              </a:solidFill>
              <a:latin typeface="Arial" charset="0"/>
              <a:ea typeface="Arial" charset="0"/>
              <a:cs typeface="Arial" charset="0"/>
              <a:sym typeface="Cabin"/>
            </a:endParaRPr>
          </a:p>
        </p:txBody>
      </p:sp>
      <p:sp>
        <p:nvSpPr>
          <p:cNvPr id="752" name="Shape 752"/>
          <p:cNvSpPr txBox="1">
            <a:spLocks noGrp="1"/>
          </p:cNvSpPr>
          <p:nvPr>
            <p:ph type="body" idx="1"/>
          </p:nvPr>
        </p:nvSpPr>
        <p:spPr>
          <a:xfrm>
            <a:off x="8616824" y="2603500"/>
            <a:ext cx="6470875"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Η </a:t>
            </a:r>
            <a:r>
              <a:rPr lang="el-GR" sz="3400" u="none" strike="noStrike" cap="none" dirty="0" err="1">
                <a:solidFill>
                  <a:schemeClr val="lt1"/>
                </a:solidFill>
                <a:latin typeface="Arial" charset="0"/>
                <a:ea typeface="Arial" charset="0"/>
                <a:cs typeface="Arial" charset="0"/>
                <a:sym typeface="Cabin"/>
              </a:rPr>
              <a:t>Python</a:t>
            </a:r>
            <a:r>
              <a:rPr lang="el-GR" sz="3400" u="none" strike="noStrike" cap="none" dirty="0">
                <a:solidFill>
                  <a:schemeClr val="lt1"/>
                </a:solidFill>
                <a:latin typeface="Arial" charset="0"/>
                <a:ea typeface="Arial" charset="0"/>
                <a:cs typeface="Arial" charset="0"/>
                <a:sym typeface="Cabin"/>
              </a:rPr>
              <a:t> έχει τον τελεστή </a:t>
            </a:r>
            <a:r>
              <a:rPr lang="en-US" sz="3400" dirty="0">
                <a:solidFill>
                  <a:srgbClr val="00FFFF"/>
                </a:solidFill>
                <a:latin typeface="Arial" charset="0"/>
                <a:cs typeface="Arial" charset="0"/>
                <a:sym typeface="Cabin"/>
              </a:rPr>
              <a:t>is</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που μπορεί να χρησιμοποιηθεί σε λογικές εκφράσεις</a:t>
            </a:r>
            <a:endParaRPr lang="en-US" sz="3400" dirty="0">
              <a:solidFill>
                <a:schemeClr val="lt1"/>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Παρόμοιο, αλλά ισχυρότερο από</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το </a:t>
            </a:r>
            <a:r>
              <a:rPr lang="en-US" sz="3400" u="none" strike="noStrike" cap="none" dirty="0">
                <a:solidFill>
                  <a:srgbClr val="00FFFF"/>
                </a:solidFill>
                <a:latin typeface="Arial" charset="0"/>
                <a:ea typeface="Arial" charset="0"/>
                <a:cs typeface="Arial" charset="0"/>
                <a:sym typeface="Cabin"/>
              </a:rPr>
              <a:t>==</a:t>
            </a:r>
          </a:p>
          <a:p>
            <a:pPr marL="749300" marR="0" lvl="0" indent="-358394" algn="l" rtl="0">
              <a:lnSpc>
                <a:spcPct val="100000"/>
              </a:lnSpc>
              <a:spcBef>
                <a:spcPts val="3500"/>
              </a:spcBef>
              <a:spcAft>
                <a:spcPts val="0"/>
              </a:spcAft>
              <a:buClr>
                <a:schemeClr val="lt1"/>
              </a:buClr>
              <a:buSzPct val="100000"/>
              <a:buFont typeface="Cabin"/>
              <a:buChar char="•"/>
            </a:pPr>
            <a:r>
              <a:rPr lang="en-US" sz="3400" u="none" strike="noStrike" cap="none" dirty="0">
                <a:solidFill>
                  <a:srgbClr val="FF7F00"/>
                </a:solidFill>
                <a:latin typeface="Arial" charset="0"/>
                <a:ea typeface="Arial" charset="0"/>
                <a:cs typeface="Arial" charset="0"/>
                <a:sym typeface="Cabin"/>
              </a:rPr>
              <a:t>is not</a:t>
            </a:r>
            <a:r>
              <a:rPr lang="en-US" sz="3400" dirty="0">
                <a:solidFill>
                  <a:schemeClr val="lt1"/>
                </a:solidFill>
                <a:latin typeface="Arial" charset="0"/>
                <a:ea typeface="Arial" charset="0"/>
                <a:cs typeface="Arial" charset="0"/>
                <a:sym typeface="Cabin"/>
              </a:rPr>
              <a:t> </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είναι επίσης ένας λογικός τελεστής</a:t>
            </a:r>
            <a:endParaRPr lang="en-US" sz="3400" u="none" strike="noStrike" cap="none" dirty="0">
              <a:solidFill>
                <a:schemeClr val="lt1"/>
              </a:solidFill>
              <a:latin typeface="Arial" charset="0"/>
              <a:ea typeface="Arial" charset="0"/>
              <a:cs typeface="Arial" charset="0"/>
              <a:sym typeface="Cabin"/>
            </a:endParaRPr>
          </a:p>
        </p:txBody>
      </p:sp>
      <p:sp>
        <p:nvSpPr>
          <p:cNvPr id="753" name="Shape 753"/>
          <p:cNvSpPr txBox="1"/>
          <p:nvPr/>
        </p:nvSpPr>
        <p:spPr>
          <a:xfrm>
            <a:off x="874425" y="2962250"/>
            <a:ext cx="7742400"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2600" i="0" u="none" strike="noStrike" cap="none" dirty="0">
                <a:solidFill>
                  <a:srgbClr val="00FF00"/>
                </a:solidFill>
                <a:latin typeface="Courier"/>
                <a:ea typeface="Courier"/>
                <a:cs typeface="Courier"/>
                <a:sym typeface="Courier New"/>
              </a:rPr>
              <a:t>μικρότερος</a:t>
            </a:r>
            <a:r>
              <a:rPr lang="en-US" sz="2600" i="0" u="none" strike="noStrike" cap="none" dirty="0">
                <a:solidFill>
                  <a:schemeClr val="lt1"/>
                </a:solidFill>
                <a:latin typeface="Courier"/>
                <a:ea typeface="Courier"/>
                <a:cs typeface="Courier"/>
                <a:sym typeface="Courier New"/>
              </a:rPr>
              <a:t> = </a:t>
            </a:r>
            <a:r>
              <a:rPr lang="en-US" sz="2600" i="0" u="none" strike="noStrike" cap="none" dirty="0">
                <a:solidFill>
                  <a:srgbClr val="FFFF00"/>
                </a:solidFill>
                <a:latin typeface="Courier"/>
                <a:ea typeface="Courier"/>
                <a:cs typeface="Courier"/>
                <a:sym typeface="Courier New"/>
              </a:rPr>
              <a:t>None</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l-GR" sz="2600" i="0" u="none" strike="noStrike" cap="none" dirty="0">
                <a:solidFill>
                  <a:schemeClr val="lt1"/>
                </a:solidFill>
                <a:latin typeface="Courier"/>
                <a:ea typeface="Courier"/>
                <a:cs typeface="Courier"/>
                <a:sym typeface="Courier New"/>
              </a:rPr>
              <a:t>Πριν</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chemeClr val="lt1"/>
                </a:solidFill>
                <a:latin typeface="Courier"/>
                <a:ea typeface="Courier"/>
                <a:cs typeface="Courier"/>
                <a:sym typeface="Courier New"/>
              </a:rPr>
              <a:t>τιμή</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chemeClr val="lt1"/>
                </a:solidFill>
                <a:latin typeface="Courier"/>
                <a:ea typeface="Courier"/>
                <a:cs typeface="Courier"/>
                <a:sym typeface="Courier New"/>
              </a:rPr>
              <a:t> [3, 41, 12, 9, 74, 15]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if</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μικρότερος</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is</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None</a:t>
            </a:r>
            <a:r>
              <a:rPr lang="en-US" sz="2600" i="0" u="none" strike="noStrike" cap="none" dirty="0">
                <a:solidFill>
                  <a:schemeClr val="lt1"/>
                </a:solidFill>
                <a:latin typeface="Courier"/>
                <a:ea typeface="Courier"/>
                <a:cs typeface="Courier"/>
                <a:sym typeface="Courier New"/>
              </a:rPr>
              <a:t> : </a:t>
            </a:r>
          </a:p>
          <a:p>
            <a:pPr marL="0" marR="0" lvl="0" indent="0" algn="l" rtl="0">
              <a:lnSpc>
                <a:spcPct val="100000"/>
              </a:lnSpc>
              <a:spcBef>
                <a:spcPts val="0"/>
              </a:spcBef>
              <a:spcAft>
                <a:spcPts val="0"/>
              </a:spcAft>
              <a:buClr>
                <a:schemeClr val="lt1"/>
              </a:buClr>
              <a:buSzPct val="25000"/>
              <a:buFont typeface="Cabin"/>
              <a:buNone/>
            </a:pPr>
            <a:r>
              <a:rPr lang="el-GR" sz="2600" i="0" u="none" strike="noStrike" cap="none" dirty="0">
                <a:solidFill>
                  <a:schemeClr val="lt1"/>
                </a:solidFill>
                <a:latin typeface="Courier"/>
                <a:ea typeface="Courier"/>
                <a:cs typeface="Courier"/>
                <a:sym typeface="Courier New"/>
              </a:rPr>
              <a:t>       </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μικρότερος</a:t>
            </a:r>
            <a:r>
              <a:rPr lang="en-US" sz="2600" i="0" u="none" strike="noStrike" cap="none" dirty="0">
                <a:solidFill>
                  <a:schemeClr val="lt1"/>
                </a:solidFill>
                <a:latin typeface="Courier"/>
                <a:ea typeface="Courier"/>
                <a:cs typeface="Courier"/>
                <a:sym typeface="Courier New"/>
              </a:rPr>
              <a:t> = </a:t>
            </a:r>
            <a:r>
              <a:rPr lang="el-GR" sz="2600" i="0" u="none" strike="noStrike" cap="none" dirty="0">
                <a:solidFill>
                  <a:schemeClr val="lt1"/>
                </a:solidFill>
                <a:latin typeface="Courier"/>
                <a:ea typeface="Courier"/>
                <a:cs typeface="Courier"/>
                <a:sym typeface="Courier New"/>
              </a:rPr>
              <a:t>τιμή</a:t>
            </a:r>
            <a:endParaRPr lang="en-US" sz="2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rgbClr val="FFFF00"/>
                </a:solidFill>
                <a:latin typeface="Courier"/>
                <a:ea typeface="Courier"/>
                <a:cs typeface="Courier"/>
                <a:sym typeface="Courier New"/>
              </a:rPr>
              <a:t>elif</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chemeClr val="lt1"/>
                </a:solidFill>
                <a:latin typeface="Courier"/>
                <a:ea typeface="Courier"/>
                <a:cs typeface="Courier"/>
                <a:sym typeface="Courier New"/>
              </a:rPr>
              <a:t>τιμή</a:t>
            </a:r>
            <a:r>
              <a:rPr lang="en-US" sz="2600" i="0" u="none" strike="noStrike" cap="none" dirty="0">
                <a:solidFill>
                  <a:schemeClr val="lt1"/>
                </a:solidFill>
                <a:latin typeface="Courier"/>
                <a:ea typeface="Courier"/>
                <a:cs typeface="Courier"/>
                <a:sym typeface="Courier New"/>
              </a:rPr>
              <a:t> &lt; </a:t>
            </a:r>
            <a:r>
              <a:rPr lang="el-GR" sz="2600" i="0" u="none" strike="noStrike" cap="none" dirty="0">
                <a:solidFill>
                  <a:srgbClr val="00FF00"/>
                </a:solidFill>
                <a:latin typeface="Courier"/>
                <a:ea typeface="Courier"/>
                <a:cs typeface="Courier"/>
                <a:sym typeface="Courier New"/>
              </a:rPr>
              <a:t>μικρότερος</a:t>
            </a:r>
            <a:r>
              <a:rPr lang="en-US" sz="2600" i="0" u="none" strike="noStrike" cap="none" dirty="0">
                <a:solidFill>
                  <a:schemeClr val="lt1"/>
                </a:solidFill>
                <a:latin typeface="Courier"/>
                <a:ea typeface="Courier"/>
                <a:cs typeface="Courier"/>
                <a:sym typeface="Courier New"/>
              </a:rPr>
              <a:t> :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chemeClr val="lt1"/>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μικρότερος</a:t>
            </a:r>
            <a:r>
              <a:rPr lang="en-US" sz="2600" i="0" u="none" strike="noStrike" cap="none" dirty="0">
                <a:solidFill>
                  <a:schemeClr val="lt1"/>
                </a:solidFill>
                <a:latin typeface="Courier"/>
                <a:ea typeface="Courier"/>
                <a:cs typeface="Courier"/>
                <a:sym typeface="Courier New"/>
              </a:rPr>
              <a:t> = </a:t>
            </a:r>
            <a:r>
              <a:rPr lang="el-GR" sz="2600" i="0" u="none" strike="noStrike" cap="none" dirty="0">
                <a:solidFill>
                  <a:schemeClr val="lt1"/>
                </a:solidFill>
                <a:latin typeface="Courier"/>
                <a:ea typeface="Courier"/>
                <a:cs typeface="Courier"/>
                <a:sym typeface="Courier New"/>
              </a:rPr>
              <a:t>τιμή</a:t>
            </a:r>
            <a:endParaRPr lang="en-US" sz="2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l-GR" sz="2600" i="0" u="none" strike="noStrike" cap="none" dirty="0">
                <a:solidFill>
                  <a:srgbClr val="00FF00"/>
                </a:solidFill>
                <a:latin typeface="Courier"/>
                <a:ea typeface="Courier"/>
                <a:cs typeface="Courier"/>
                <a:sym typeface="Courier New"/>
              </a:rPr>
              <a:t>μικρότερος</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chemeClr val="lt1"/>
                </a:solidFill>
                <a:latin typeface="Courier"/>
                <a:ea typeface="Courier"/>
                <a:cs typeface="Courier"/>
                <a:sym typeface="Courier New"/>
              </a:rPr>
              <a:t>τιμή</a:t>
            </a:r>
            <a:r>
              <a:rPr lang="en-US" sz="26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endParaRPr lang="en-US" sz="2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l-GR" sz="2600" i="0" u="none" strike="noStrike" cap="none" dirty="0">
                <a:solidFill>
                  <a:schemeClr val="lt1"/>
                </a:solidFill>
                <a:latin typeface="Courier"/>
                <a:ea typeface="Courier"/>
                <a:cs typeface="Courier"/>
                <a:sym typeface="Courier New"/>
              </a:rPr>
              <a:t>Μετά</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μικρότερος</a:t>
            </a:r>
            <a:r>
              <a:rPr lang="en-US" sz="2600" i="0" u="none" strike="noStrike" cap="none" dirty="0">
                <a:solidFill>
                  <a:schemeClr val="bg1"/>
                </a:solidFill>
                <a:latin typeface="Courier"/>
                <a:ea typeface="Courier"/>
                <a:cs typeface="Courier"/>
                <a:sym typeface="Courier New"/>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60" name="Shape 76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758" name="Shape 758"/>
          <p:cNvSpPr txBox="1">
            <a:spLocks noGrp="1"/>
          </p:cNvSpPr>
          <p:nvPr>
            <p:ph type="body" idx="1"/>
          </p:nvPr>
        </p:nvSpPr>
        <p:spPr>
          <a:xfrm>
            <a:off x="1325880" y="2603500"/>
            <a:ext cx="7310120" cy="5702399"/>
          </a:xfrm>
          <a:prstGeom prst="rect">
            <a:avLst/>
          </a:prstGeom>
          <a:noFill/>
          <a:ln>
            <a:noFill/>
          </a:ln>
        </p:spPr>
        <p:txBody>
          <a:bodyPr lIns="38100" tIns="38100" rIns="38100" bIns="38100" anchor="t" anchorCtr="0">
            <a:noAutofit/>
          </a:bodyPr>
          <a:lstStyle/>
          <a:p>
            <a:pPr marL="685800" marR="0" lvl="0" indent="-394461" algn="l" rtl="0">
              <a:lnSpc>
                <a:spcPct val="100000"/>
              </a:lnSpc>
              <a:spcBef>
                <a:spcPts val="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Βρόχοι </a:t>
            </a:r>
            <a:r>
              <a:rPr lang="en-US" sz="3600" dirty="0">
                <a:solidFill>
                  <a:schemeClr val="lt1"/>
                </a:solidFill>
                <a:latin typeface="Arial" charset="0"/>
                <a:ea typeface="Arial" charset="0"/>
                <a:cs typeface="Arial" charset="0"/>
                <a:sym typeface="Cabin"/>
              </a:rPr>
              <a:t>w</a:t>
            </a:r>
            <a:r>
              <a:rPr lang="en-US" sz="3600" u="none" strike="noStrike" cap="none" dirty="0">
                <a:solidFill>
                  <a:schemeClr val="lt1"/>
                </a:solidFill>
                <a:latin typeface="Arial" charset="0"/>
                <a:ea typeface="Arial" charset="0"/>
                <a:cs typeface="Arial" charset="0"/>
                <a:sym typeface="Cabin"/>
              </a:rPr>
              <a:t>hile (</a:t>
            </a:r>
            <a:r>
              <a:rPr lang="el-GR" sz="3600" u="none" strike="noStrike" cap="none" dirty="0">
                <a:solidFill>
                  <a:schemeClr val="lt1"/>
                </a:solidFill>
                <a:latin typeface="Arial" charset="0"/>
                <a:ea typeface="Arial" charset="0"/>
                <a:cs typeface="Arial" charset="0"/>
                <a:sym typeface="Cabin"/>
              </a:rPr>
              <a:t>αόριστοι</a:t>
            </a:r>
            <a:r>
              <a:rPr lang="en-US" sz="3600" u="none" strike="noStrike" cap="none" dirty="0">
                <a:solidFill>
                  <a:schemeClr val="lt1"/>
                </a:solidFill>
                <a:latin typeface="Arial" charset="0"/>
                <a:ea typeface="Arial" charset="0"/>
                <a:cs typeface="Arial" charset="0"/>
                <a:sym typeface="Cabin"/>
              </a:rPr>
              <a:t>)</a:t>
            </a:r>
          </a:p>
          <a:p>
            <a:pPr marL="685800" marR="0" lvl="0" indent="-39446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Ατέρμονες Βρόχοι</a:t>
            </a:r>
            <a:endParaRPr lang="en-US" sz="3600" u="none" strike="noStrike" cap="none" dirty="0">
              <a:solidFill>
                <a:schemeClr val="lt1"/>
              </a:solidFill>
              <a:latin typeface="Arial" charset="0"/>
              <a:ea typeface="Arial" charset="0"/>
              <a:cs typeface="Arial" charset="0"/>
              <a:sym typeface="Cabin"/>
            </a:endParaRPr>
          </a:p>
          <a:p>
            <a:pPr marL="685800" marR="0" lvl="0" indent="-394461" algn="l" rtl="0">
              <a:lnSpc>
                <a:spcPct val="10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Χρήση του</a:t>
            </a:r>
            <a:r>
              <a:rPr lang="en-US" sz="3600" u="none" strike="noStrike" cap="none" dirty="0">
                <a:solidFill>
                  <a:schemeClr val="lt1"/>
                </a:solidFill>
                <a:latin typeface="Arial" charset="0"/>
                <a:ea typeface="Arial" charset="0"/>
                <a:cs typeface="Arial" charset="0"/>
                <a:sym typeface="Cabin"/>
              </a:rPr>
              <a:t> break</a:t>
            </a:r>
          </a:p>
          <a:p>
            <a:pPr marL="685800" marR="0" lvl="0" indent="-394462" algn="l" rtl="0">
              <a:lnSpc>
                <a:spcPct val="10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Χρήση του</a:t>
            </a:r>
            <a:r>
              <a:rPr lang="en-US" sz="3600" u="none" strike="noStrike" cap="none" dirty="0">
                <a:solidFill>
                  <a:schemeClr val="lt1"/>
                </a:solidFill>
                <a:latin typeface="Arial" charset="0"/>
                <a:ea typeface="Arial" charset="0"/>
                <a:cs typeface="Arial" charset="0"/>
                <a:sym typeface="Cabin"/>
              </a:rPr>
              <a:t> continue</a:t>
            </a:r>
          </a:p>
          <a:p>
            <a:pPr marL="685800" marR="0" lvl="0" indent="-394462" algn="l" rtl="0">
              <a:lnSpc>
                <a:spcPct val="10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Σταθερές και Μεταβλητές </a:t>
            </a:r>
            <a:r>
              <a:rPr lang="en-US" sz="3600" dirty="0">
                <a:solidFill>
                  <a:schemeClr val="lt1"/>
                </a:solidFill>
                <a:latin typeface="Arial" charset="0"/>
                <a:ea typeface="Arial" charset="0"/>
                <a:cs typeface="Arial" charset="0"/>
                <a:sym typeface="Cabin"/>
              </a:rPr>
              <a:t>None</a:t>
            </a:r>
            <a:endParaRPr lang="en-US" sz="3600" u="none" strike="noStrike" cap="none" dirty="0">
              <a:solidFill>
                <a:schemeClr val="lt1"/>
              </a:solidFill>
              <a:latin typeface="Arial" charset="0"/>
              <a:ea typeface="Arial" charset="0"/>
              <a:cs typeface="Arial" charset="0"/>
              <a:sym typeface="Cabin"/>
            </a:endParaRPr>
          </a:p>
        </p:txBody>
      </p:sp>
      <p:sp>
        <p:nvSpPr>
          <p:cNvPr id="759" name="Shape 759"/>
          <p:cNvSpPr txBox="1">
            <a:spLocks noGrp="1"/>
          </p:cNvSpPr>
          <p:nvPr>
            <p:ph type="body" idx="4294967295"/>
          </p:nvPr>
        </p:nvSpPr>
        <p:spPr>
          <a:xfrm>
            <a:off x="9036050" y="2624282"/>
            <a:ext cx="6325870" cy="5702300"/>
          </a:xfrm>
          <a:prstGeom prst="rect">
            <a:avLst/>
          </a:prstGeom>
          <a:noFill/>
          <a:ln>
            <a:noFill/>
          </a:ln>
        </p:spPr>
        <p:txBody>
          <a:bodyPr lIns="38100" tIns="38100" rIns="38100" bIns="38100" anchor="t" anchorCtr="0">
            <a:noAutofit/>
          </a:bodyPr>
          <a:lstStyle/>
          <a:p>
            <a:pPr marL="685800" marR="0" lvl="0" indent="-394462"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Βρόχοι </a:t>
            </a:r>
            <a:r>
              <a:rPr lang="en-US" sz="3600" u="none" strike="noStrike" cap="none" dirty="0">
                <a:solidFill>
                  <a:schemeClr val="lt1"/>
                </a:solidFill>
                <a:latin typeface="Arial" charset="0"/>
                <a:ea typeface="Arial" charset="0"/>
                <a:cs typeface="Arial" charset="0"/>
                <a:sym typeface="Cabin"/>
              </a:rPr>
              <a:t>For (</a:t>
            </a:r>
            <a:r>
              <a:rPr lang="el-GR" sz="3600" u="none" strike="noStrike" cap="none">
                <a:solidFill>
                  <a:schemeClr val="lt1"/>
                </a:solidFill>
                <a:latin typeface="Arial" charset="0"/>
                <a:ea typeface="Arial" charset="0"/>
                <a:cs typeface="Arial" charset="0"/>
                <a:sym typeface="Cabin"/>
              </a:rPr>
              <a:t>καθορισμένοι</a:t>
            </a:r>
            <a:r>
              <a:rPr lang="en-US" sz="3600" u="none" strike="noStrike" cap="none">
                <a:solidFill>
                  <a:schemeClr val="lt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a:p>
            <a:pPr marL="685800" marR="0" lvl="0" indent="-394462"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Μεταβλητές επανάληψης</a:t>
            </a:r>
            <a:endParaRPr lang="en-US" sz="3600" u="none" strike="noStrike" cap="none" dirty="0">
              <a:solidFill>
                <a:schemeClr val="lt1"/>
              </a:solidFill>
              <a:latin typeface="Arial" charset="0"/>
              <a:ea typeface="Arial" charset="0"/>
              <a:cs typeface="Arial" charset="0"/>
              <a:sym typeface="Cabin"/>
            </a:endParaRPr>
          </a:p>
          <a:p>
            <a:pPr marL="685800" marR="0" lvl="0" indent="-394462" algn="l" rtl="0">
              <a:lnSpc>
                <a:spcPct val="10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Ιδιωματισμοί Βρόχου</a:t>
            </a:r>
            <a:endParaRPr lang="en-US" sz="3600" dirty="0">
              <a:solidFill>
                <a:schemeClr val="lt1"/>
              </a:solidFill>
              <a:latin typeface="Arial" charset="0"/>
              <a:ea typeface="Arial" charset="0"/>
              <a:cs typeface="Arial" charset="0"/>
              <a:sym typeface="Cabin"/>
            </a:endParaRPr>
          </a:p>
          <a:p>
            <a:pPr marL="685800" marR="0" lvl="0" indent="-394462"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Μεγαλύτερο ή Μικρότερο</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pic>
        <p:nvPicPr>
          <p:cNvPr id="6" name="Shape 536">
            <a:extLst>
              <a:ext uri="{FF2B5EF4-FFF2-40B4-BE49-F238E27FC236}">
                <a16:creationId xmlns:a16="http://schemas.microsoft.com/office/drawing/2014/main" id="{BE10AF01-D437-453D-BE38-BD03821DC145}"/>
              </a:ext>
            </a:extLst>
          </p:cNvPr>
          <p:cNvPicPr preferRelativeResize="0"/>
          <p:nvPr/>
        </p:nvPicPr>
        <p:blipFill rotWithShape="1">
          <a:blip r:embed="rId5">
            <a:alphaModFix/>
          </a:blip>
          <a:srcRect/>
          <a:stretch/>
        </p:blipFill>
        <p:spPr>
          <a:xfrm>
            <a:off x="643300" y="789709"/>
            <a:ext cx="1024800" cy="102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Διαφυγή από το Βρόχο</a:t>
            </a:r>
            <a:endParaRPr lang="en-US" sz="7600" u="none" strike="noStrike" cap="none" dirty="0">
              <a:solidFill>
                <a:srgbClr val="FFD966"/>
              </a:solidFill>
              <a:latin typeface="Arial" charset="0"/>
              <a:ea typeface="Arial" charset="0"/>
              <a:cs typeface="Arial" charset="0"/>
              <a:sym typeface="Cabin"/>
            </a:endParaRPr>
          </a:p>
        </p:txBody>
      </p:sp>
      <p:sp>
        <p:nvSpPr>
          <p:cNvPr id="301" name="Shape 301"/>
          <p:cNvSpPr txBox="1">
            <a:spLocks noGrp="1"/>
          </p:cNvSpPr>
          <p:nvPr>
            <p:ph type="body" idx="1"/>
          </p:nvPr>
        </p:nvSpPr>
        <p:spPr>
          <a:xfrm>
            <a:off x="1155700" y="2603500"/>
            <a:ext cx="13932000" cy="2701025"/>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Η δήλωση </a:t>
            </a:r>
            <a:r>
              <a:rPr lang="en-US" sz="3600" u="none" strike="noStrike" cap="none" dirty="0">
                <a:solidFill>
                  <a:srgbClr val="FFFF00"/>
                </a:solidFill>
                <a:latin typeface="Arial" charset="0"/>
                <a:ea typeface="Arial" charset="0"/>
                <a:cs typeface="Arial" charset="0"/>
                <a:sym typeface="Cabin"/>
              </a:rPr>
              <a:t>break</a:t>
            </a:r>
            <a:r>
              <a:rPr lang="el-GR" sz="3600" u="none" strike="noStrike" cap="none" dirty="0">
                <a:solidFill>
                  <a:schemeClr val="lt1"/>
                </a:solidFill>
                <a:latin typeface="Arial" charset="0"/>
                <a:ea typeface="Arial" charset="0"/>
                <a:cs typeface="Arial" charset="0"/>
                <a:sym typeface="Cabin"/>
              </a:rPr>
              <a:t> </a:t>
            </a:r>
            <a:r>
              <a:rPr lang="el-GR" sz="3600" dirty="0">
                <a:solidFill>
                  <a:schemeClr val="lt1"/>
                </a:solidFill>
                <a:latin typeface="Arial" charset="0"/>
                <a:ea typeface="Arial" charset="0"/>
                <a:cs typeface="Arial" charset="0"/>
                <a:sym typeface="Cabin"/>
              </a:rPr>
              <a:t>διακόπτει την εκτέλεση</a:t>
            </a:r>
            <a:r>
              <a:rPr lang="el-GR" sz="3600" u="none" strike="noStrike" cap="none" dirty="0">
                <a:solidFill>
                  <a:schemeClr val="lt1"/>
                </a:solidFill>
                <a:latin typeface="Arial" charset="0"/>
                <a:ea typeface="Arial" charset="0"/>
                <a:cs typeface="Arial" charset="0"/>
                <a:sym typeface="Cabin"/>
              </a:rPr>
              <a:t> του τρέχοντα βρόχο και μεταβαίνει στην πρώτη εντολή αμέσως μετά τον βρόχο</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Είναι σαν μια δοκιμή βρόχου που μπορεί να τοποθετηθεί οπουδήποτε στο σώμα του βρόχου</a:t>
            </a:r>
            <a:endParaRPr lang="en-US" sz="3600" u="none" strike="noStrike" cap="none" dirty="0">
              <a:solidFill>
                <a:schemeClr val="lt1"/>
              </a:solidFill>
              <a:latin typeface="Arial" charset="0"/>
              <a:ea typeface="Arial" charset="0"/>
              <a:cs typeface="Arial" charset="0"/>
              <a:sym typeface="Cabin"/>
            </a:endParaRPr>
          </a:p>
        </p:txBody>
      </p:sp>
      <p:sp>
        <p:nvSpPr>
          <p:cNvPr id="303" name="Shape 303"/>
          <p:cNvSpPr txBox="1"/>
          <p:nvPr/>
        </p:nvSpPr>
        <p:spPr>
          <a:xfrm>
            <a:off x="10817225" y="5202237"/>
            <a:ext cx="24350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 </a:t>
            </a:r>
            <a:r>
              <a:rPr lang="el-GR" sz="3200" u="none" strike="noStrike" cap="none" dirty="0">
                <a:solidFill>
                  <a:srgbClr val="00FF00"/>
                </a:solidFill>
                <a:latin typeface="Arial" charset="0"/>
                <a:ea typeface="Arial" charset="0"/>
                <a:cs typeface="Arial" charset="0"/>
                <a:sym typeface="Cabin"/>
              </a:rPr>
              <a:t>Γειά σας</a:t>
            </a:r>
            <a:endParaRPr lang="en-US" sz="32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Γειά σας</a:t>
            </a:r>
            <a:endParaRPr lang="en-US" sz="32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l-GR" sz="3200" u="none" strike="noStrike" cap="none" dirty="0">
                <a:solidFill>
                  <a:srgbClr val="00FF00"/>
                </a:solidFill>
                <a:latin typeface="Arial" charset="0"/>
                <a:ea typeface="Arial" charset="0"/>
                <a:cs typeface="Arial" charset="0"/>
                <a:sym typeface="Cabin"/>
              </a:rPr>
              <a:t>τελείωσε</a:t>
            </a:r>
            <a:endParaRPr lang="en-US" sz="32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τελείωσε</a:t>
            </a:r>
            <a:endParaRPr lang="en-US" sz="32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l-GR" sz="3200" u="none" strike="noStrike" cap="none" dirty="0">
                <a:solidFill>
                  <a:srgbClr val="00FF00"/>
                </a:solidFill>
                <a:latin typeface="Arial" charset="0"/>
                <a:ea typeface="Arial" charset="0"/>
                <a:cs typeface="Arial" charset="0"/>
                <a:sym typeface="Cabin"/>
              </a:rPr>
              <a:t>τέλος</a:t>
            </a:r>
            <a:endParaRPr lang="en-US" sz="32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Τέλος</a:t>
            </a:r>
            <a:r>
              <a:rPr lang="en-US" sz="3200" u="none" strike="noStrike" cap="none" dirty="0">
                <a:solidFill>
                  <a:schemeClr val="lt1"/>
                </a:solidFill>
                <a:latin typeface="Arial" charset="0"/>
                <a:ea typeface="Arial" charset="0"/>
                <a:cs typeface="Arial" charset="0"/>
                <a:sym typeface="Cabin"/>
              </a:rPr>
              <a:t>!</a:t>
            </a:r>
          </a:p>
        </p:txBody>
      </p:sp>
      <p:cxnSp>
        <p:nvCxnSpPr>
          <p:cNvPr id="304" name="Shape 304"/>
          <p:cNvCxnSpPr/>
          <p:nvPr/>
        </p:nvCxnSpPr>
        <p:spPr>
          <a:xfrm flipH="1" flipV="1">
            <a:off x="3082749" y="7565976"/>
            <a:ext cx="574851" cy="349299"/>
          </a:xfrm>
          <a:prstGeom prst="straightConnector1">
            <a:avLst/>
          </a:prstGeom>
          <a:noFill/>
          <a:ln w="50800" cap="rnd" cmpd="sng">
            <a:solidFill>
              <a:srgbClr val="FFFF00"/>
            </a:solidFill>
            <a:prstDash val="solid"/>
            <a:miter/>
            <a:headEnd type="stealth" w="med" len="med"/>
            <a:tailEnd type="none" w="med" len="med"/>
          </a:ln>
        </p:spPr>
      </p:cxnSp>
      <p:cxnSp>
        <p:nvCxnSpPr>
          <p:cNvPr id="305" name="Shape 305"/>
          <p:cNvCxnSpPr/>
          <p:nvPr/>
        </p:nvCxnSpPr>
        <p:spPr>
          <a:xfrm flipV="1">
            <a:off x="3025775" y="7015163"/>
            <a:ext cx="2332038" cy="533398"/>
          </a:xfrm>
          <a:prstGeom prst="straightConnector1">
            <a:avLst/>
          </a:prstGeom>
          <a:noFill/>
          <a:ln w="50800" cap="rnd" cmpd="sng">
            <a:solidFill>
              <a:srgbClr val="FFFF00"/>
            </a:solidFill>
            <a:prstDash val="solid"/>
            <a:miter/>
            <a:headEnd type="stealth" w="med" len="med"/>
            <a:tailEnd type="none" w="med" len="med"/>
          </a:ln>
        </p:spPr>
      </p:cxnSp>
      <p:sp>
        <p:nvSpPr>
          <p:cNvPr id="8" name="Shape 295"/>
          <p:cNvSpPr txBox="1"/>
          <p:nvPr/>
        </p:nvSpPr>
        <p:spPr>
          <a:xfrm>
            <a:off x="3774650" y="5304525"/>
            <a:ext cx="6430500" cy="2982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input(</a:t>
            </a:r>
            <a:r>
              <a:rPr lang="en-US" sz="3000" i="0" u="none" strike="noStrike" cap="none" dirty="0">
                <a:solidFill>
                  <a:srgbClr val="FFFFFF"/>
                </a:solidFill>
                <a:latin typeface="Courier"/>
                <a:ea typeface="Courier"/>
                <a:cs typeface="Courier"/>
                <a:sym typeface="Courier New"/>
              </a:rPr>
              <a:t>'&gt; '</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a:t>
            </a:r>
            <a:r>
              <a:rPr lang="el-GR" sz="3000" i="0" u="none" strike="noStrike" cap="none" dirty="0">
                <a:solidFill>
                  <a:srgbClr val="FFFFFF"/>
                </a:solidFill>
                <a:latin typeface="Courier"/>
                <a:ea typeface="Courier"/>
                <a:cs typeface="Courier"/>
                <a:sym typeface="Courier New"/>
              </a:rPr>
              <a:t>τέλος</a:t>
            </a:r>
            <a:r>
              <a:rPr lang="en-US" sz="3000" i="0" u="none" strike="noStrike" cap="none" dirty="0">
                <a:solidFill>
                  <a:srgbClr val="FF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a:t>
            </a:r>
            <a:r>
              <a:rPr lang="el-GR" sz="3000" i="0" u="none" strike="noStrike" cap="none" dirty="0">
                <a:solidFill>
                  <a:srgbClr val="FFFFFF"/>
                </a:solidFill>
                <a:latin typeface="Courier"/>
                <a:ea typeface="Courier"/>
                <a:cs typeface="Courier"/>
                <a:sym typeface="Courier New"/>
              </a:rPr>
              <a:t>Τέλος</a:t>
            </a:r>
            <a:r>
              <a:rPr lang="en-US" sz="3000" i="0" u="none" strike="noStrike" cap="none" dirty="0">
                <a:solidFill>
                  <a:srgbClr val="FFFFFF"/>
                </a:solidFill>
                <a:latin typeface="Courier"/>
                <a:ea typeface="Courier"/>
                <a:cs typeface="Courier"/>
                <a:sym typeface="Courier New"/>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cxnSp>
        <p:nvCxnSpPr>
          <p:cNvPr id="310" name="Shape 310"/>
          <p:cNvCxnSpPr/>
          <p:nvPr/>
        </p:nvCxnSpPr>
        <p:spPr>
          <a:xfrm rot="10800000">
            <a:off x="11017136" y="557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311" name="Shape 311"/>
          <p:cNvSpPr/>
          <p:nvPr/>
        </p:nvSpPr>
        <p:spPr>
          <a:xfrm>
            <a:off x="9168707" y="1117600"/>
            <a:ext cx="3244587"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600" u="none" strike="noStrike" cap="none" dirty="0">
                <a:solidFill>
                  <a:srgbClr val="FF9900"/>
                </a:solidFill>
                <a:latin typeface="Arial" charset="0"/>
                <a:ea typeface="Arial" charset="0"/>
                <a:cs typeface="Arial" charset="0"/>
                <a:sym typeface="Cabin"/>
              </a:rPr>
              <a:t>Αληθές;</a:t>
            </a:r>
            <a:endParaRPr lang="en-US" sz="3600" u="none" strike="noStrike" cap="none" dirty="0">
              <a:solidFill>
                <a:srgbClr val="FF9900"/>
              </a:solidFill>
              <a:latin typeface="Arial" charset="0"/>
              <a:ea typeface="Arial" charset="0"/>
              <a:cs typeface="Arial" charset="0"/>
              <a:sym typeface="Cabin"/>
            </a:endParaRPr>
          </a:p>
        </p:txBody>
      </p:sp>
      <p:cxnSp>
        <p:nvCxnSpPr>
          <p:cNvPr id="312" name="Shape 312"/>
          <p:cNvCxnSpPr/>
          <p:nvPr/>
        </p:nvCxnSpPr>
        <p:spPr>
          <a:xfrm rot="10800000" flipH="1">
            <a:off x="10741610" y="2425800"/>
            <a:ext cx="51300" cy="3954599"/>
          </a:xfrm>
          <a:prstGeom prst="straightConnector1">
            <a:avLst/>
          </a:prstGeom>
          <a:noFill/>
          <a:ln w="76200" cap="rnd" cmpd="sng">
            <a:solidFill>
              <a:srgbClr val="00FFFF"/>
            </a:solidFill>
            <a:prstDash val="solid"/>
            <a:miter/>
            <a:headEnd type="none" w="med" len="med"/>
            <a:tailEnd type="stealth" w="med" len="med"/>
          </a:ln>
        </p:spPr>
      </p:cxnSp>
      <p:cxnSp>
        <p:nvCxnSpPr>
          <p:cNvPr id="313" name="Shape 313"/>
          <p:cNvCxnSpPr/>
          <p:nvPr/>
        </p:nvCxnSpPr>
        <p:spPr>
          <a:xfrm rot="10800000">
            <a:off x="12382475" y="1746225"/>
            <a:ext cx="777899" cy="15899"/>
          </a:xfrm>
          <a:prstGeom prst="straightConnector1">
            <a:avLst/>
          </a:prstGeom>
          <a:noFill/>
          <a:ln w="76200" cap="rnd" cmpd="sng">
            <a:solidFill>
              <a:srgbClr val="00FFFF"/>
            </a:solidFill>
            <a:prstDash val="solid"/>
            <a:miter/>
            <a:headEnd type="none" w="med" len="med"/>
            <a:tailEnd type="none" w="med" len="med"/>
          </a:ln>
        </p:spPr>
      </p:cxnSp>
      <p:cxnSp>
        <p:nvCxnSpPr>
          <p:cNvPr id="314" name="Shape 314"/>
          <p:cNvCxnSpPr>
            <a:stCxn id="315" idx="0"/>
            <a:endCxn id="316" idx="2"/>
          </p:cNvCxnSpPr>
          <p:nvPr/>
        </p:nvCxnSpPr>
        <p:spPr>
          <a:xfrm rot="10800000" flipH="1">
            <a:off x="13169949" y="3149800"/>
            <a:ext cx="50700" cy="2044500"/>
          </a:xfrm>
          <a:prstGeom prst="straightConnector1">
            <a:avLst/>
          </a:prstGeom>
          <a:noFill/>
          <a:ln w="76200" cap="rnd" cmpd="sng">
            <a:solidFill>
              <a:srgbClr val="00FFFF"/>
            </a:solidFill>
            <a:prstDash val="solid"/>
            <a:miter/>
            <a:headEnd type="none" w="med" len="med"/>
            <a:tailEnd type="none" w="med" len="med"/>
          </a:ln>
        </p:spPr>
      </p:cxnSp>
      <p:cxnSp>
        <p:nvCxnSpPr>
          <p:cNvPr id="317" name="Shape 317"/>
          <p:cNvCxnSpPr>
            <a:cxnSpLocks/>
          </p:cNvCxnSpPr>
          <p:nvPr/>
        </p:nvCxnSpPr>
        <p:spPr>
          <a:xfrm>
            <a:off x="10741610" y="6380400"/>
            <a:ext cx="2455289" cy="0"/>
          </a:xfrm>
          <a:prstGeom prst="straightConnector1">
            <a:avLst/>
          </a:prstGeom>
          <a:noFill/>
          <a:ln w="76200" cap="rnd" cmpd="sng">
            <a:solidFill>
              <a:srgbClr val="00FFFF"/>
            </a:solidFill>
            <a:prstDash val="solid"/>
            <a:miter/>
            <a:headEnd type="none" w="med" len="med"/>
            <a:tailEnd type="none" w="med" len="med"/>
          </a:ln>
        </p:spPr>
      </p:cxnSp>
      <p:cxnSp>
        <p:nvCxnSpPr>
          <p:cNvPr id="318" name="Shape 318"/>
          <p:cNvCxnSpPr>
            <a:cxnSpLocks/>
            <a:stCxn id="311" idx="1"/>
          </p:cNvCxnSpPr>
          <p:nvPr/>
        </p:nvCxnSpPr>
        <p:spPr>
          <a:xfrm flipH="1" flipV="1">
            <a:off x="8482864" y="1739799"/>
            <a:ext cx="685843" cy="12751"/>
          </a:xfrm>
          <a:prstGeom prst="straightConnector1">
            <a:avLst/>
          </a:prstGeom>
          <a:noFill/>
          <a:ln w="76200" cap="rnd" cmpd="sng">
            <a:solidFill>
              <a:srgbClr val="00FFFF"/>
            </a:solidFill>
            <a:prstDash val="solid"/>
            <a:miter/>
            <a:headEnd type="none" w="med" len="med"/>
            <a:tailEnd type="stealth" w="med" len="med"/>
          </a:ln>
        </p:spPr>
      </p:cxnSp>
      <p:cxnSp>
        <p:nvCxnSpPr>
          <p:cNvPr id="319" name="Shape 319"/>
          <p:cNvCxnSpPr/>
          <p:nvPr/>
        </p:nvCxnSpPr>
        <p:spPr>
          <a:xfrm rot="10800000" flipH="1">
            <a:off x="10942636" y="68898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320" name="Shape 320"/>
          <p:cNvCxnSpPr/>
          <p:nvPr/>
        </p:nvCxnSpPr>
        <p:spPr>
          <a:xfrm rot="10800000" flipH="1">
            <a:off x="8453464" y="1752611"/>
            <a:ext cx="58800" cy="5154599"/>
          </a:xfrm>
          <a:prstGeom prst="straightConnector1">
            <a:avLst/>
          </a:prstGeom>
          <a:noFill/>
          <a:ln w="76200" cap="rnd" cmpd="sng">
            <a:solidFill>
              <a:srgbClr val="00FFFF"/>
            </a:solidFill>
            <a:prstDash val="solid"/>
            <a:miter/>
            <a:headEnd type="stealth" w="med" len="med"/>
            <a:tailEnd type="none" w="med" len="med"/>
          </a:ln>
        </p:spPr>
      </p:cxnSp>
      <p:cxnSp>
        <p:nvCxnSpPr>
          <p:cNvPr id="321" name="Shape 321"/>
          <p:cNvCxnSpPr>
            <a:cxnSpLocks/>
          </p:cNvCxnSpPr>
          <p:nvPr/>
        </p:nvCxnSpPr>
        <p:spPr>
          <a:xfrm>
            <a:off x="8453464" y="6870200"/>
            <a:ext cx="2485886" cy="36899"/>
          </a:xfrm>
          <a:prstGeom prst="straightConnector1">
            <a:avLst/>
          </a:prstGeom>
          <a:noFill/>
          <a:ln w="76200" cap="rnd" cmpd="sng">
            <a:solidFill>
              <a:srgbClr val="00FFFF"/>
            </a:solidFill>
            <a:prstDash val="solid"/>
            <a:miter/>
            <a:headEnd type="none" w="med" len="med"/>
            <a:tailEnd type="none" w="med" len="med"/>
          </a:ln>
        </p:spPr>
      </p:cxnSp>
      <p:sp>
        <p:nvSpPr>
          <p:cNvPr id="322" name="Shape 322"/>
          <p:cNvSpPr txBox="1"/>
          <p:nvPr/>
        </p:nvSpPr>
        <p:spPr>
          <a:xfrm>
            <a:off x="8721725" y="10033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Όχι</a:t>
            </a:r>
            <a:endParaRPr lang="en-US" sz="3600" u="none" strike="noStrike" cap="none" dirty="0">
              <a:solidFill>
                <a:schemeClr val="lt1"/>
              </a:solidFill>
              <a:latin typeface="Arial" charset="0"/>
              <a:ea typeface="Arial" charset="0"/>
              <a:cs typeface="Arial" charset="0"/>
              <a:sym typeface="Cabin"/>
            </a:endParaRPr>
          </a:p>
        </p:txBody>
      </p:sp>
      <p:sp>
        <p:nvSpPr>
          <p:cNvPr id="323" name="Shape 323"/>
          <p:cNvSpPr txBox="1"/>
          <p:nvPr/>
        </p:nvSpPr>
        <p:spPr>
          <a:xfrm>
            <a:off x="9499600" y="75057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l-GR" sz="3500" u="none" strike="noStrike" cap="none" dirty="0">
                <a:solidFill>
                  <a:schemeClr val="lt1"/>
                </a:solidFill>
                <a:latin typeface="Arial" charset="0"/>
                <a:ea typeface="Arial" charset="0"/>
                <a:cs typeface="Arial" charset="0"/>
                <a:sym typeface="Cabin"/>
              </a:rPr>
              <a:t>Τέλος!</a:t>
            </a:r>
            <a:r>
              <a:rPr lang="en-US" sz="3500" u="none" strike="noStrike" cap="none" dirty="0">
                <a:solidFill>
                  <a:schemeClr val="lt1"/>
                </a:solidFill>
                <a:latin typeface="Arial" charset="0"/>
                <a:ea typeface="Arial" charset="0"/>
                <a:cs typeface="Arial" charset="0"/>
                <a:sym typeface="Cabin"/>
              </a:rPr>
              <a:t>')</a:t>
            </a:r>
          </a:p>
        </p:txBody>
      </p:sp>
      <p:sp>
        <p:nvSpPr>
          <p:cNvPr id="324" name="Shape 324"/>
          <p:cNvSpPr txBox="1"/>
          <p:nvPr/>
        </p:nvSpPr>
        <p:spPr>
          <a:xfrm>
            <a:off x="12382475" y="1019126"/>
            <a:ext cx="1049125"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Ναι</a:t>
            </a:r>
            <a:endParaRPr lang="en-US" sz="3600" u="none" strike="noStrike" cap="none" dirty="0">
              <a:solidFill>
                <a:schemeClr val="lt1"/>
              </a:solidFill>
              <a:latin typeface="Arial" charset="0"/>
              <a:ea typeface="Arial" charset="0"/>
              <a:cs typeface="Arial" charset="0"/>
              <a:sym typeface="Cabin"/>
            </a:endParaRPr>
          </a:p>
        </p:txBody>
      </p:sp>
      <p:sp>
        <p:nvSpPr>
          <p:cNvPr id="316" name="Shape 316"/>
          <p:cNvSpPr txBox="1"/>
          <p:nvPr/>
        </p:nvSpPr>
        <p:spPr>
          <a:xfrm>
            <a:off x="11760200" y="24003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a:t>
            </a:r>
          </a:p>
        </p:txBody>
      </p:sp>
      <p:sp>
        <p:nvSpPr>
          <p:cNvPr id="315" name="Shape 315"/>
          <p:cNvSpPr txBox="1"/>
          <p:nvPr/>
        </p:nvSpPr>
        <p:spPr>
          <a:xfrm>
            <a:off x="11709400" y="51943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a:t>
            </a:r>
          </a:p>
        </p:txBody>
      </p:sp>
      <p:cxnSp>
        <p:nvCxnSpPr>
          <p:cNvPr id="325" name="Shape 325"/>
          <p:cNvCxnSpPr/>
          <p:nvPr/>
        </p:nvCxnSpPr>
        <p:spPr>
          <a:xfrm rot="10800000">
            <a:off x="14816037" y="4679911"/>
            <a:ext cx="1016099" cy="1490699"/>
          </a:xfrm>
          <a:prstGeom prst="straightConnector1">
            <a:avLst/>
          </a:prstGeom>
          <a:noFill/>
          <a:ln w="76200" cap="rnd" cmpd="sng">
            <a:solidFill>
              <a:srgbClr val="FFFF00"/>
            </a:solidFill>
            <a:prstDash val="solid"/>
            <a:miter/>
            <a:headEnd type="stealth" w="med" len="med"/>
            <a:tailEnd type="none" w="med" len="med"/>
          </a:ln>
        </p:spPr>
      </p:cxnSp>
      <p:cxnSp>
        <p:nvCxnSpPr>
          <p:cNvPr id="326" name="Shape 326"/>
          <p:cNvCxnSpPr/>
          <p:nvPr/>
        </p:nvCxnSpPr>
        <p:spPr>
          <a:xfrm rot="10800000" flipH="1">
            <a:off x="11952286" y="6145311"/>
            <a:ext cx="3849600" cy="1346100"/>
          </a:xfrm>
          <a:prstGeom prst="straightConnector1">
            <a:avLst/>
          </a:prstGeom>
          <a:noFill/>
          <a:ln w="76200" cap="rnd" cmpd="sng">
            <a:solidFill>
              <a:srgbClr val="FFFF00"/>
            </a:solidFill>
            <a:prstDash val="solid"/>
            <a:miter/>
            <a:headEnd type="stealth" w="med" len="med"/>
            <a:tailEnd type="none" w="med" len="med"/>
          </a:ln>
        </p:spPr>
      </p:cxnSp>
      <p:sp>
        <p:nvSpPr>
          <p:cNvPr id="327" name="Shape 327"/>
          <p:cNvSpPr txBox="1"/>
          <p:nvPr/>
        </p:nvSpPr>
        <p:spPr>
          <a:xfrm>
            <a:off x="1752600" y="1195375"/>
            <a:ext cx="6558000"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input(</a:t>
            </a:r>
            <a:r>
              <a:rPr lang="en-US" sz="3000" i="0" u="none" strike="noStrike" cap="none" dirty="0">
                <a:solidFill>
                  <a:srgbClr val="FFFFFF"/>
                </a:solidFill>
                <a:latin typeface="Courier"/>
                <a:ea typeface="Courier"/>
                <a:cs typeface="Courier"/>
                <a:sym typeface="Courier New"/>
              </a:rPr>
              <a:t>'&gt; '</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a:t>
            </a:r>
            <a:r>
              <a:rPr lang="el-GR" sz="3000" i="0" u="none" strike="noStrike" cap="none" dirty="0">
                <a:solidFill>
                  <a:srgbClr val="FFFFFF"/>
                </a:solidFill>
                <a:latin typeface="Courier"/>
                <a:ea typeface="Courier"/>
                <a:cs typeface="Courier"/>
                <a:sym typeface="Courier New"/>
              </a:rPr>
              <a:t>τέλος</a:t>
            </a:r>
            <a:r>
              <a:rPr lang="en-US" sz="3000" i="0" u="none" strike="noStrike" cap="none" dirty="0">
                <a:solidFill>
                  <a:srgbClr val="FF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a:t>
            </a:r>
            <a:r>
              <a:rPr lang="el-GR" sz="3000" i="0" u="none" strike="noStrike" cap="none" dirty="0">
                <a:solidFill>
                  <a:srgbClr val="FFFFFF"/>
                </a:solidFill>
                <a:latin typeface="Courier"/>
                <a:ea typeface="Courier"/>
                <a:cs typeface="Courier"/>
                <a:sym typeface="Courier New"/>
              </a:rPr>
              <a:t>Τέλος</a:t>
            </a:r>
            <a:r>
              <a:rPr lang="en-US" sz="3000" i="0" u="none" strike="noStrike" cap="none" dirty="0">
                <a:solidFill>
                  <a:srgbClr val="FFFFFF"/>
                </a:solidFill>
                <a:latin typeface="Courier"/>
                <a:ea typeface="Courier"/>
                <a:cs typeface="Courier"/>
                <a:sym typeface="Courier New"/>
              </a:rPr>
              <a:t>!')</a:t>
            </a:r>
          </a:p>
        </p:txBody>
      </p:sp>
      <p:cxnSp>
        <p:nvCxnSpPr>
          <p:cNvPr id="328" name="Shape 328"/>
          <p:cNvCxnSpPr/>
          <p:nvPr/>
        </p:nvCxnSpPr>
        <p:spPr>
          <a:xfrm rot="10800000">
            <a:off x="1318899" y="3504149"/>
            <a:ext cx="348900" cy="544500"/>
          </a:xfrm>
          <a:prstGeom prst="straightConnector1">
            <a:avLst/>
          </a:prstGeom>
          <a:noFill/>
          <a:ln w="50800" cap="rnd" cmpd="sng">
            <a:solidFill>
              <a:srgbClr val="FFFF00"/>
            </a:solidFill>
            <a:prstDash val="solid"/>
            <a:miter/>
            <a:headEnd type="stealth" w="med" len="med"/>
            <a:tailEnd type="none" w="med" len="med"/>
          </a:ln>
        </p:spPr>
      </p:cxnSp>
      <p:cxnSp>
        <p:nvCxnSpPr>
          <p:cNvPr id="329" name="Shape 329"/>
          <p:cNvCxnSpPr/>
          <p:nvPr/>
        </p:nvCxnSpPr>
        <p:spPr>
          <a:xfrm rot="10800000" flipH="1">
            <a:off x="1265939" y="3116201"/>
            <a:ext cx="1787100" cy="377099"/>
          </a:xfrm>
          <a:prstGeom prst="straightConnector1">
            <a:avLst/>
          </a:prstGeom>
          <a:noFill/>
          <a:ln w="50800" cap="rnd" cmpd="sng">
            <a:solidFill>
              <a:srgbClr val="FFFF00"/>
            </a:solidFill>
            <a:prstDash val="solid"/>
            <a:miter/>
            <a:headEnd type="stealth" w="med" len="med"/>
            <a:tailEnd type="none" w="med" len="med"/>
          </a:ln>
        </p:spPr>
      </p:cxnSp>
      <p:cxnSp>
        <p:nvCxnSpPr>
          <p:cNvPr id="330" name="Shape 330"/>
          <p:cNvCxnSpPr/>
          <p:nvPr/>
        </p:nvCxnSpPr>
        <p:spPr>
          <a:xfrm rot="10800000">
            <a:off x="13209400" y="3186225"/>
            <a:ext cx="1026899" cy="619799"/>
          </a:xfrm>
          <a:prstGeom prst="straightConnector1">
            <a:avLst/>
          </a:prstGeom>
          <a:noFill/>
          <a:ln w="76200" cap="rnd" cmpd="sng">
            <a:solidFill>
              <a:srgbClr val="00FFFF"/>
            </a:solidFill>
            <a:prstDash val="solid"/>
            <a:miter/>
            <a:headEnd type="none" w="med" len="med"/>
            <a:tailEnd type="none" w="med" len="med"/>
          </a:ln>
        </p:spPr>
      </p:cxnSp>
      <p:pic>
        <p:nvPicPr>
          <p:cNvPr id="331" name="Shape 331"/>
          <p:cNvPicPr preferRelativeResize="0"/>
          <p:nvPr/>
        </p:nvPicPr>
        <p:blipFill rotWithShape="1">
          <a:blip r:embed="rId3">
            <a:alphaModFix/>
          </a:blip>
          <a:srcRect/>
          <a:stretch/>
        </p:blipFill>
        <p:spPr>
          <a:xfrm>
            <a:off x="3066338" y="5150641"/>
            <a:ext cx="2184399" cy="2039937"/>
          </a:xfrm>
          <a:prstGeom prst="rect">
            <a:avLst/>
          </a:prstGeom>
          <a:noFill/>
          <a:ln>
            <a:noFill/>
          </a:ln>
        </p:spPr>
      </p:pic>
      <p:sp>
        <p:nvSpPr>
          <p:cNvPr id="332" name="Shape 332"/>
          <p:cNvSpPr txBox="1"/>
          <p:nvPr/>
        </p:nvSpPr>
        <p:spPr>
          <a:xfrm>
            <a:off x="415213" y="7362029"/>
            <a:ext cx="8615399" cy="533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400" u="sng" strike="noStrike" cap="none" dirty="0">
                <a:solidFill>
                  <a:srgbClr val="FFFF00"/>
                </a:solidFill>
                <a:latin typeface="Arial" charset="0"/>
                <a:ea typeface="Arial" charset="0"/>
                <a:cs typeface="Arial" charset="0"/>
                <a:sym typeface="Cabin"/>
                <a:hlinkClick r:id="rId4"/>
              </a:rPr>
              <a:t>http://en.wikipedia.org/wiki/Transporter_(Star_Trek)</a:t>
            </a:r>
          </a:p>
        </p:txBody>
      </p:sp>
      <p:sp>
        <p:nvSpPr>
          <p:cNvPr id="333" name="Shape 333"/>
          <p:cNvSpPr txBox="1"/>
          <p:nvPr/>
        </p:nvSpPr>
        <p:spPr>
          <a:xfrm>
            <a:off x="13665200" y="3873500"/>
            <a:ext cx="21843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rgbClr val="FFFFFF"/>
                </a:solidFill>
                <a:latin typeface="Arial" charset="0"/>
                <a:ea typeface="Arial" charset="0"/>
                <a:cs typeface="Arial" charset="0"/>
                <a:sym typeface="Cabin"/>
              </a:rPr>
              <a:t>break</a:t>
            </a:r>
          </a:p>
        </p:txBody>
      </p:sp>
      <p:cxnSp>
        <p:nvCxnSpPr>
          <p:cNvPr id="334" name="Shape 334"/>
          <p:cNvCxnSpPr/>
          <p:nvPr/>
        </p:nvCxnSpPr>
        <p:spPr>
          <a:xfrm rot="10800000">
            <a:off x="13213562" y="5921398"/>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335" name="Shape 335"/>
          <p:cNvCxnSpPr/>
          <p:nvPr/>
        </p:nvCxnSpPr>
        <p:spPr>
          <a:xfrm rot="10800000">
            <a:off x="13128537" y="1805749"/>
            <a:ext cx="14400" cy="566699"/>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3" name="Shape 34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200" u="none" strike="noStrike" cap="none" dirty="0">
                <a:solidFill>
                  <a:srgbClr val="FFD966"/>
                </a:solidFill>
                <a:latin typeface="Arial" charset="0"/>
                <a:ea typeface="Arial" charset="0"/>
                <a:cs typeface="Arial" charset="0"/>
                <a:sym typeface="Cabin"/>
              </a:rPr>
              <a:t>Ολοκληρώνοντας μια Επανάληψη με </a:t>
            </a:r>
            <a:r>
              <a:rPr lang="en-US" sz="7200" u="none" strike="noStrike" cap="none" dirty="0">
                <a:solidFill>
                  <a:srgbClr val="FFFF00"/>
                </a:solidFill>
                <a:latin typeface="Arial" charset="0"/>
                <a:ea typeface="Arial" charset="0"/>
                <a:cs typeface="Arial" charset="0"/>
                <a:sym typeface="Cabin"/>
              </a:rPr>
              <a:t>continue</a:t>
            </a:r>
          </a:p>
        </p:txBody>
      </p:sp>
      <p:sp>
        <p:nvSpPr>
          <p:cNvPr id="340" name="Shape 340"/>
          <p:cNvSpPr txBox="1">
            <a:spLocks noGrp="1"/>
          </p:cNvSpPr>
          <p:nvPr>
            <p:ph type="body" idx="1"/>
          </p:nvPr>
        </p:nvSpPr>
        <p:spPr>
          <a:xfrm>
            <a:off x="1155700" y="2667538"/>
            <a:ext cx="13932000" cy="1654175"/>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l-GR" sz="3600" u="none" strike="noStrike" cap="none" dirty="0">
                <a:solidFill>
                  <a:schemeClr val="lt1"/>
                </a:solidFill>
                <a:latin typeface="Arial" charset="0"/>
                <a:ea typeface="Arial" charset="0"/>
                <a:cs typeface="Arial" charset="0"/>
                <a:sym typeface="Cabin"/>
              </a:rPr>
              <a:t>Η δήλωση </a:t>
            </a:r>
            <a:r>
              <a:rPr lang="en-US" sz="3600" u="none" strike="noStrike" cap="none" dirty="0">
                <a:solidFill>
                  <a:srgbClr val="FFFF00"/>
                </a:solidFill>
                <a:latin typeface="Arial" charset="0"/>
                <a:ea typeface="Arial" charset="0"/>
                <a:cs typeface="Arial" charset="0"/>
                <a:sym typeface="Cabin"/>
              </a:rPr>
              <a:t>continue</a:t>
            </a:r>
            <a:r>
              <a:rPr lang="el-GR" sz="3600" u="none" strike="noStrike" cap="none" dirty="0">
                <a:solidFill>
                  <a:schemeClr val="lt1"/>
                </a:solidFill>
                <a:latin typeface="Arial" charset="0"/>
                <a:ea typeface="Arial" charset="0"/>
                <a:cs typeface="Arial" charset="0"/>
                <a:sym typeface="Cabin"/>
              </a:rPr>
              <a:t> τερματίζει την τρέχουσα επανάληψη, μεταβαίνει στην κορυφή του βρόχου και ξεκινά την επόμενη επανάληψη</a:t>
            </a:r>
            <a:endParaRPr lang="en-US" sz="3600" u="none" strike="noStrike" cap="none" dirty="0">
              <a:solidFill>
                <a:schemeClr val="lt1"/>
              </a:solidFill>
              <a:latin typeface="Arial" charset="0"/>
              <a:ea typeface="Arial" charset="0"/>
              <a:cs typeface="Arial" charset="0"/>
              <a:sym typeface="Cabin"/>
            </a:endParaRPr>
          </a:p>
        </p:txBody>
      </p:sp>
      <p:sp>
        <p:nvSpPr>
          <p:cNvPr id="341" name="Shape 341"/>
          <p:cNvSpPr txBox="1"/>
          <p:nvPr/>
        </p:nvSpPr>
        <p:spPr>
          <a:xfrm>
            <a:off x="3098800" y="4146550"/>
            <a:ext cx="6032399"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input(</a:t>
            </a:r>
            <a:r>
              <a:rPr lang="en-US" sz="3000" i="0" u="none" strike="noStrike" cap="none" dirty="0">
                <a:solidFill>
                  <a:srgbClr val="FFFFFF"/>
                </a:solidFill>
                <a:latin typeface="Courier"/>
                <a:ea typeface="Courier"/>
                <a:cs typeface="Courier"/>
                <a:sym typeface="Courier New"/>
              </a:rPr>
              <a:t>'&gt; '</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a:t>
            </a:r>
            <a:r>
              <a:rPr lang="en-US" sz="3000" i="0" u="none" strike="noStrike" cap="none" dirty="0">
                <a:solidFill>
                  <a:srgbClr val="00FF00"/>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rgbClr val="00FF00"/>
                </a:solidFill>
                <a:latin typeface="Courier"/>
                <a:ea typeface="Courier"/>
                <a:cs typeface="Courier"/>
                <a:sym typeface="Courier New"/>
              </a:rPr>
              <a:t>[0]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continue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a:t>
            </a:r>
            <a:r>
              <a:rPr lang="el-GR" sz="3000" i="0" u="none" strike="noStrike" cap="none" dirty="0">
                <a:solidFill>
                  <a:srgbClr val="FFFFFF"/>
                </a:solidFill>
                <a:latin typeface="Courier"/>
                <a:ea typeface="Courier"/>
                <a:cs typeface="Courier"/>
                <a:sym typeface="Courier New"/>
              </a:rPr>
              <a:t>τέλος</a:t>
            </a:r>
            <a:r>
              <a:rPr lang="en-US" sz="3000" i="0" u="none" strike="noStrike" cap="none" dirty="0">
                <a:solidFill>
                  <a:srgbClr val="FF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a:t>
            </a:r>
            <a:r>
              <a:rPr lang="el-GR" sz="3000" i="0" u="none" strike="noStrike" cap="none" dirty="0">
                <a:solidFill>
                  <a:srgbClr val="FFFFFF"/>
                </a:solidFill>
                <a:latin typeface="Courier"/>
                <a:ea typeface="Courier"/>
                <a:cs typeface="Courier"/>
                <a:sym typeface="Courier New"/>
              </a:rPr>
              <a:t>Τέλος</a:t>
            </a:r>
            <a:r>
              <a:rPr lang="en-US" sz="3000" i="0" u="none" strike="noStrike" cap="none" dirty="0">
                <a:solidFill>
                  <a:srgbClr val="FFFFFF"/>
                </a:solidFill>
                <a:latin typeface="Courier"/>
                <a:ea typeface="Courier"/>
                <a:cs typeface="Courier"/>
                <a:sym typeface="Courier New"/>
              </a:rPr>
              <a:t>!')</a:t>
            </a:r>
          </a:p>
        </p:txBody>
      </p:sp>
      <p:sp>
        <p:nvSpPr>
          <p:cNvPr id="342" name="Shape 342"/>
          <p:cNvSpPr txBox="1"/>
          <p:nvPr/>
        </p:nvSpPr>
        <p:spPr>
          <a:xfrm>
            <a:off x="9984205" y="4449351"/>
            <a:ext cx="5103495"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 </a:t>
            </a:r>
            <a:r>
              <a:rPr lang="el-GR" sz="3200" u="none" strike="noStrike" cap="none" dirty="0">
                <a:solidFill>
                  <a:srgbClr val="00FF00"/>
                </a:solidFill>
                <a:latin typeface="Arial" charset="0"/>
                <a:ea typeface="Arial" charset="0"/>
                <a:cs typeface="Arial" charset="0"/>
                <a:sym typeface="Cabin"/>
              </a:rPr>
              <a:t>Γειά σας</a:t>
            </a:r>
            <a:endParaRPr lang="en-US" sz="32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Γειά σας</a:t>
            </a:r>
            <a:endParaRPr lang="en-US" sz="32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μην το εκτυπώσεις αυτό</a:t>
            </a:r>
            <a:endParaRPr lang="en-US" sz="32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l-GR" sz="3200" u="none" strike="noStrike" cap="none" dirty="0">
                <a:solidFill>
                  <a:srgbClr val="00FF00"/>
                </a:solidFill>
                <a:latin typeface="Arial" charset="0"/>
                <a:ea typeface="Arial" charset="0"/>
                <a:cs typeface="Arial" charset="0"/>
                <a:sym typeface="Cabin"/>
              </a:rPr>
              <a:t>εκτύπωσε αυτό</a:t>
            </a:r>
            <a:r>
              <a:rPr lang="en-US" sz="3200" u="none" strike="noStrike" cap="none" dirty="0">
                <a:solidFill>
                  <a:srgbClr val="00FF00"/>
                </a:solidFill>
                <a:latin typeface="Arial" charset="0"/>
                <a:ea typeface="Arial" charset="0"/>
                <a:cs typeface="Arial" charset="0"/>
                <a:sym typeface="Cabin"/>
              </a:rPr>
              <a:t>!</a:t>
            </a:r>
          </a:p>
          <a:p>
            <a:pPr marL="0" marR="0" lvl="0" indent="0" algn="l"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εκτύπωσε αυτό</a:t>
            </a:r>
            <a:r>
              <a:rPr lang="en-US" sz="3200" u="none" strike="noStrike" cap="none" dirty="0">
                <a:solidFill>
                  <a:schemeClr val="lt1"/>
                </a:solidFill>
                <a:latin typeface="Arial" charset="0"/>
                <a:ea typeface="Arial" charset="0"/>
                <a:cs typeface="Arial" charset="0"/>
                <a:sym typeface="Cabin"/>
              </a:rPr>
              <a:t>!</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l-GR" sz="3200" u="none" strike="noStrike" cap="none" dirty="0">
                <a:solidFill>
                  <a:srgbClr val="00FF00"/>
                </a:solidFill>
                <a:latin typeface="Arial" charset="0"/>
                <a:ea typeface="Arial" charset="0"/>
                <a:cs typeface="Arial" charset="0"/>
                <a:sym typeface="Cabin"/>
              </a:rPr>
              <a:t>τέλος</a:t>
            </a:r>
            <a:endParaRPr lang="en-US" sz="32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Τέλος</a:t>
            </a:r>
            <a:r>
              <a:rPr lang="en-US" sz="32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200" u="none" strike="noStrike" cap="none" dirty="0">
                <a:solidFill>
                  <a:srgbClr val="FFD966"/>
                </a:solidFill>
                <a:latin typeface="Arial" charset="0"/>
                <a:ea typeface="Arial" charset="0"/>
                <a:cs typeface="Arial" charset="0"/>
                <a:sym typeface="Cabin"/>
              </a:rPr>
              <a:t>Ολοκληρώνοντας μια Επανάληψη με </a:t>
            </a:r>
            <a:r>
              <a:rPr lang="en-US" sz="7200" u="none" strike="noStrike" cap="none" dirty="0">
                <a:solidFill>
                  <a:srgbClr val="FFFF00"/>
                </a:solidFill>
                <a:latin typeface="Arial" charset="0"/>
                <a:ea typeface="Arial" charset="0"/>
                <a:cs typeface="Arial" charset="0"/>
                <a:sym typeface="Cabin"/>
              </a:rPr>
              <a:t>continue</a:t>
            </a:r>
          </a:p>
        </p:txBody>
      </p:sp>
      <p:sp>
        <p:nvSpPr>
          <p:cNvPr id="349" name="Shape 349"/>
          <p:cNvSpPr txBox="1">
            <a:spLocks noGrp="1"/>
          </p:cNvSpPr>
          <p:nvPr>
            <p:ph type="body" idx="1"/>
          </p:nvPr>
        </p:nvSpPr>
        <p:spPr>
          <a:xfrm>
            <a:off x="1155700" y="2603500"/>
            <a:ext cx="13932000" cy="1768475"/>
          </a:xfrm>
          <a:prstGeom prst="rect">
            <a:avLst/>
          </a:prstGeom>
          <a:noFill/>
          <a:ln>
            <a:noFill/>
          </a:ln>
        </p:spPr>
        <p:txBody>
          <a:bodyPr lIns="38100" tIns="38100" rIns="38100" bIns="38100" anchor="ctr" anchorCtr="0">
            <a:noAutofit/>
          </a:bodyPr>
          <a:lstStyle/>
          <a:p>
            <a:pPr marL="0" indent="0">
              <a:spcBef>
                <a:spcPts val="0"/>
              </a:spcBef>
              <a:buNone/>
            </a:pPr>
            <a:r>
              <a:rPr lang="el-GR" sz="3600" u="none" strike="noStrike" cap="none" dirty="0">
                <a:solidFill>
                  <a:schemeClr val="lt1"/>
                </a:solidFill>
                <a:latin typeface="Arial" charset="0"/>
                <a:ea typeface="Arial" charset="0"/>
                <a:cs typeface="Arial" charset="0"/>
                <a:sym typeface="Cabin"/>
              </a:rPr>
              <a:t>Η δήλωση </a:t>
            </a:r>
            <a:r>
              <a:rPr lang="en-US" sz="3600" u="none" strike="noStrike" cap="none" dirty="0">
                <a:solidFill>
                  <a:srgbClr val="FFFF00"/>
                </a:solidFill>
                <a:latin typeface="Arial" charset="0"/>
                <a:ea typeface="Arial" charset="0"/>
                <a:cs typeface="Arial" charset="0"/>
                <a:sym typeface="Cabin"/>
              </a:rPr>
              <a:t>continue</a:t>
            </a:r>
            <a:r>
              <a:rPr lang="el-GR" sz="3600" u="none" strike="noStrike" cap="none" dirty="0">
                <a:solidFill>
                  <a:schemeClr val="lt1"/>
                </a:solidFill>
                <a:latin typeface="Arial" charset="0"/>
                <a:ea typeface="Arial" charset="0"/>
                <a:cs typeface="Arial" charset="0"/>
                <a:sym typeface="Cabin"/>
              </a:rPr>
              <a:t> τερματίζει την </a:t>
            </a:r>
            <a:r>
              <a:rPr lang="el-GR" sz="3600" dirty="0">
                <a:solidFill>
                  <a:srgbClr val="00FFFF"/>
                </a:solidFill>
                <a:latin typeface="Arial" charset="0"/>
                <a:cs typeface="Arial" charset="0"/>
                <a:sym typeface="Cabin"/>
              </a:rPr>
              <a:t>τρέχουσα</a:t>
            </a:r>
            <a:r>
              <a:rPr lang="el-GR" sz="3600" u="none" strike="noStrike" cap="none" dirty="0">
                <a:solidFill>
                  <a:schemeClr val="lt1"/>
                </a:solidFill>
                <a:latin typeface="Arial" charset="0"/>
                <a:ea typeface="Arial" charset="0"/>
                <a:cs typeface="Arial" charset="0"/>
                <a:sym typeface="Cabin"/>
              </a:rPr>
              <a:t> </a:t>
            </a:r>
            <a:r>
              <a:rPr lang="el-GR" sz="3600" dirty="0">
                <a:solidFill>
                  <a:srgbClr val="00FFFF"/>
                </a:solidFill>
                <a:latin typeface="Arial" charset="0"/>
                <a:cs typeface="Arial" charset="0"/>
                <a:sym typeface="Cabin"/>
              </a:rPr>
              <a:t>επανάληψη</a:t>
            </a:r>
            <a:r>
              <a:rPr lang="el-GR" sz="3600" u="none" strike="noStrike" cap="none" dirty="0">
                <a:solidFill>
                  <a:schemeClr val="lt1"/>
                </a:solidFill>
                <a:latin typeface="Arial" charset="0"/>
                <a:ea typeface="Arial" charset="0"/>
                <a:cs typeface="Arial" charset="0"/>
                <a:sym typeface="Cabin"/>
              </a:rPr>
              <a:t>, μεταβαίνει στην </a:t>
            </a:r>
            <a:r>
              <a:rPr lang="el-GR" sz="3600" dirty="0">
                <a:solidFill>
                  <a:srgbClr val="FFFF00"/>
                </a:solidFill>
                <a:latin typeface="Arial" charset="0"/>
                <a:cs typeface="Arial" charset="0"/>
                <a:sym typeface="Cabin"/>
              </a:rPr>
              <a:t>κορυφή</a:t>
            </a:r>
            <a:r>
              <a:rPr lang="el-GR" sz="3600" u="none" strike="noStrike" cap="none" dirty="0">
                <a:solidFill>
                  <a:schemeClr val="lt1"/>
                </a:solidFill>
                <a:latin typeface="Arial" charset="0"/>
                <a:ea typeface="Arial" charset="0"/>
                <a:cs typeface="Arial" charset="0"/>
                <a:sym typeface="Cabin"/>
              </a:rPr>
              <a:t> </a:t>
            </a:r>
            <a:r>
              <a:rPr lang="el-GR" sz="3600" dirty="0">
                <a:solidFill>
                  <a:srgbClr val="FFFF00"/>
                </a:solidFill>
                <a:latin typeface="Arial" charset="0"/>
                <a:cs typeface="Arial" charset="0"/>
                <a:sym typeface="Cabin"/>
              </a:rPr>
              <a:t>του</a:t>
            </a:r>
            <a:r>
              <a:rPr lang="el-GR" sz="3600" u="none" strike="noStrike" cap="none" dirty="0">
                <a:solidFill>
                  <a:schemeClr val="lt1"/>
                </a:solidFill>
                <a:latin typeface="Arial" charset="0"/>
                <a:ea typeface="Arial" charset="0"/>
                <a:cs typeface="Arial" charset="0"/>
                <a:sym typeface="Cabin"/>
              </a:rPr>
              <a:t> </a:t>
            </a:r>
            <a:r>
              <a:rPr lang="el-GR" sz="3600" dirty="0">
                <a:solidFill>
                  <a:srgbClr val="FFFF00"/>
                </a:solidFill>
                <a:latin typeface="Arial" charset="0"/>
                <a:cs typeface="Arial" charset="0"/>
                <a:sym typeface="Cabin"/>
              </a:rPr>
              <a:t>βρόχου</a:t>
            </a:r>
            <a:r>
              <a:rPr lang="el-GR" sz="3600" u="none" strike="noStrike" cap="none" dirty="0">
                <a:solidFill>
                  <a:schemeClr val="lt1"/>
                </a:solidFill>
                <a:latin typeface="Arial" charset="0"/>
                <a:ea typeface="Arial" charset="0"/>
                <a:cs typeface="Arial" charset="0"/>
                <a:sym typeface="Cabin"/>
              </a:rPr>
              <a:t> και ξεκινά την επόμενη επανάληψη</a:t>
            </a:r>
            <a:endParaRPr lang="en-US" sz="3600" u="none" strike="noStrike" cap="none" dirty="0">
              <a:solidFill>
                <a:schemeClr val="lt1"/>
              </a:solidFill>
              <a:latin typeface="Arial" charset="0"/>
              <a:ea typeface="Arial" charset="0"/>
              <a:cs typeface="Arial" charset="0"/>
              <a:sym typeface="Cabin"/>
            </a:endParaRPr>
          </a:p>
        </p:txBody>
      </p:sp>
      <p:sp>
        <p:nvSpPr>
          <p:cNvPr id="350" name="Shape 350"/>
          <p:cNvSpPr txBox="1"/>
          <p:nvPr/>
        </p:nvSpPr>
        <p:spPr>
          <a:xfrm>
            <a:off x="3098800" y="4146550"/>
            <a:ext cx="64995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input(</a:t>
            </a:r>
            <a:r>
              <a:rPr lang="en-US" sz="3000" i="0" u="none" strike="noStrike" cap="none" dirty="0">
                <a:solidFill>
                  <a:srgbClr val="FFFFFF"/>
                </a:solidFill>
                <a:latin typeface="Courier"/>
                <a:ea typeface="Courier"/>
                <a:cs typeface="Courier"/>
                <a:sym typeface="Courier New"/>
              </a:rPr>
              <a:t>'&gt; '</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a:t>
            </a:r>
            <a:r>
              <a:rPr lang="en-US" sz="3000" i="0" u="none" strike="noStrike" cap="none" dirty="0">
                <a:solidFill>
                  <a:srgbClr val="00FF00"/>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rgbClr val="00FF00"/>
                </a:solidFill>
                <a:latin typeface="Courier"/>
                <a:ea typeface="Courier"/>
                <a:cs typeface="Courier"/>
                <a:sym typeface="Courier New"/>
              </a:rPr>
              <a:t>[0]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continue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a:t>
            </a:r>
            <a:r>
              <a:rPr lang="el-GR" sz="3000" i="0" u="none" strike="noStrike" cap="none" dirty="0">
                <a:solidFill>
                  <a:srgbClr val="FFFFFF"/>
                </a:solidFill>
                <a:latin typeface="Courier"/>
                <a:ea typeface="Courier"/>
                <a:cs typeface="Courier"/>
                <a:sym typeface="Courier New"/>
              </a:rPr>
              <a:t>τέλος</a:t>
            </a:r>
            <a:r>
              <a:rPr lang="en-US" sz="3000" i="0" u="none" strike="noStrike" cap="none" dirty="0">
                <a:solidFill>
                  <a:srgbClr val="FF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a:t>
            </a:r>
            <a:r>
              <a:rPr lang="el-GR" sz="3000" i="0" u="none" strike="noStrike" cap="none" dirty="0">
                <a:solidFill>
                  <a:srgbClr val="FFFFFF"/>
                </a:solidFill>
                <a:latin typeface="Courier"/>
                <a:ea typeface="Courier"/>
                <a:cs typeface="Courier"/>
                <a:sym typeface="Courier New"/>
              </a:rPr>
              <a:t>Τέλος</a:t>
            </a:r>
            <a:r>
              <a:rPr lang="en-US" sz="3000" i="0" u="none" strike="noStrike" cap="none" dirty="0">
                <a:solidFill>
                  <a:srgbClr val="FFFFFF"/>
                </a:solidFill>
                <a:latin typeface="Courier"/>
                <a:ea typeface="Courier"/>
                <a:cs typeface="Courier"/>
                <a:sym typeface="Courier New"/>
              </a:rPr>
              <a:t>!')</a:t>
            </a:r>
          </a:p>
        </p:txBody>
      </p:sp>
      <p:cxnSp>
        <p:nvCxnSpPr>
          <p:cNvPr id="352" name="Shape 352"/>
          <p:cNvCxnSpPr/>
          <p:nvPr/>
        </p:nvCxnSpPr>
        <p:spPr>
          <a:xfrm flipH="1">
            <a:off x="2930400" y="4975800"/>
            <a:ext cx="150899" cy="719999"/>
          </a:xfrm>
          <a:prstGeom prst="straightConnector1">
            <a:avLst/>
          </a:prstGeom>
          <a:noFill/>
          <a:ln w="50800" cap="rnd" cmpd="sng">
            <a:solidFill>
              <a:srgbClr val="FFFF00"/>
            </a:solidFill>
            <a:prstDash val="solid"/>
            <a:miter/>
            <a:headEnd type="stealth" w="med" len="med"/>
            <a:tailEnd type="none" w="med" len="med"/>
          </a:ln>
        </p:spPr>
      </p:cxnSp>
      <p:cxnSp>
        <p:nvCxnSpPr>
          <p:cNvPr id="353" name="Shape 353"/>
          <p:cNvCxnSpPr/>
          <p:nvPr/>
        </p:nvCxnSpPr>
        <p:spPr>
          <a:xfrm>
            <a:off x="2874961" y="5695950"/>
            <a:ext cx="1907099" cy="440399"/>
          </a:xfrm>
          <a:prstGeom prst="straightConnector1">
            <a:avLst/>
          </a:prstGeom>
          <a:noFill/>
          <a:ln w="50800" cap="rnd" cmpd="sng">
            <a:solidFill>
              <a:srgbClr val="FFFF00"/>
            </a:solidFill>
            <a:prstDash val="solid"/>
            <a:miter/>
            <a:headEnd type="stealth" w="med" len="med"/>
            <a:tailEnd type="none" w="med" len="med"/>
          </a:ln>
        </p:spPr>
      </p:cxnSp>
      <p:sp>
        <p:nvSpPr>
          <p:cNvPr id="8" name="Shape 342">
            <a:extLst>
              <a:ext uri="{FF2B5EF4-FFF2-40B4-BE49-F238E27FC236}">
                <a16:creationId xmlns:a16="http://schemas.microsoft.com/office/drawing/2014/main" id="{CF88C64A-136D-46B3-8C65-9A56A4185B0B}"/>
              </a:ext>
            </a:extLst>
          </p:cNvPr>
          <p:cNvSpPr txBox="1"/>
          <p:nvPr/>
        </p:nvSpPr>
        <p:spPr>
          <a:xfrm>
            <a:off x="9996805" y="4371246"/>
            <a:ext cx="5103495"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 </a:t>
            </a:r>
            <a:r>
              <a:rPr lang="el-GR" sz="3200" u="none" strike="noStrike" cap="none" dirty="0">
                <a:solidFill>
                  <a:srgbClr val="00FF00"/>
                </a:solidFill>
                <a:latin typeface="Arial" charset="0"/>
                <a:ea typeface="Arial" charset="0"/>
                <a:cs typeface="Arial" charset="0"/>
                <a:sym typeface="Cabin"/>
              </a:rPr>
              <a:t>Γειά σας</a:t>
            </a:r>
            <a:endParaRPr lang="en-US" sz="32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Γειά σας</a:t>
            </a:r>
            <a:endParaRPr lang="en-US" sz="32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μην το εκτυπώσεις αυτό</a:t>
            </a:r>
            <a:endParaRPr lang="en-US" sz="32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l-GR" sz="3200" u="none" strike="noStrike" cap="none" dirty="0">
                <a:solidFill>
                  <a:srgbClr val="00FF00"/>
                </a:solidFill>
                <a:latin typeface="Arial" charset="0"/>
                <a:ea typeface="Arial" charset="0"/>
                <a:cs typeface="Arial" charset="0"/>
                <a:sym typeface="Cabin"/>
              </a:rPr>
              <a:t>εκτύπωσε αυτό</a:t>
            </a:r>
            <a:r>
              <a:rPr lang="en-US" sz="3200" u="none" strike="noStrike" cap="none" dirty="0">
                <a:solidFill>
                  <a:srgbClr val="00FF00"/>
                </a:solidFill>
                <a:latin typeface="Arial" charset="0"/>
                <a:ea typeface="Arial" charset="0"/>
                <a:cs typeface="Arial" charset="0"/>
                <a:sym typeface="Cabin"/>
              </a:rPr>
              <a:t>!</a:t>
            </a:r>
          </a:p>
          <a:p>
            <a:pPr marL="0" marR="0" lvl="0" indent="0" algn="l"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εκτύπωσε αυτό</a:t>
            </a:r>
            <a:r>
              <a:rPr lang="en-US" sz="3200" u="none" strike="noStrike" cap="none" dirty="0">
                <a:solidFill>
                  <a:schemeClr val="lt1"/>
                </a:solidFill>
                <a:latin typeface="Arial" charset="0"/>
                <a:ea typeface="Arial" charset="0"/>
                <a:cs typeface="Arial" charset="0"/>
                <a:sym typeface="Cabin"/>
              </a:rPr>
              <a:t>!</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l-GR" sz="3200" u="none" strike="noStrike" cap="none" dirty="0">
                <a:solidFill>
                  <a:srgbClr val="00FF00"/>
                </a:solidFill>
                <a:latin typeface="Arial" charset="0"/>
                <a:ea typeface="Arial" charset="0"/>
                <a:cs typeface="Arial" charset="0"/>
                <a:sym typeface="Cabin"/>
              </a:rPr>
              <a:t>τέλος</a:t>
            </a:r>
            <a:endParaRPr lang="en-US" sz="32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Τέλος</a:t>
            </a:r>
            <a:r>
              <a:rPr lang="en-US" sz="32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661</TotalTime>
  <Words>2901</Words>
  <Application>Microsoft Office PowerPoint</Application>
  <PresentationFormat>Προσαρμογή</PresentationFormat>
  <Paragraphs>514</Paragraphs>
  <Slides>53</Slides>
  <Notes>52</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53</vt:i4>
      </vt:variant>
    </vt:vector>
  </HeadingPairs>
  <TitlesOfParts>
    <vt:vector size="59" baseType="lpstr">
      <vt:lpstr>Arial</vt:lpstr>
      <vt:lpstr>Cabin</vt:lpstr>
      <vt:lpstr>Comic Sans MS</vt:lpstr>
      <vt:lpstr>Courier</vt:lpstr>
      <vt:lpstr>Gill Sans</vt:lpstr>
      <vt:lpstr>Title &amp; Subtitle</vt:lpstr>
      <vt:lpstr>Βρόχοι και Επανάληψη</vt:lpstr>
      <vt:lpstr>Επαναλαμβανόμενα βήματα – Δομή Επανάληψης</vt:lpstr>
      <vt:lpstr>Ένας Ατέρμων Βρόχος</vt:lpstr>
      <vt:lpstr>Άλλος ένας Βρόχος</vt:lpstr>
      <vt:lpstr>Διαφυγή από το Βρόχο</vt:lpstr>
      <vt:lpstr>Διαφυγή από το Βρόχο</vt:lpstr>
      <vt:lpstr>Παρουσίαση του PowerPoint</vt:lpstr>
      <vt:lpstr>Ολοκληρώνοντας μια Επανάληψη με continue</vt:lpstr>
      <vt:lpstr>Ολοκληρώνοντας μια Επανάληψη με continue</vt:lpstr>
      <vt:lpstr>Παρουσίαση του PowerPoint</vt:lpstr>
      <vt:lpstr>Ατέρμονες Βρόχοι</vt:lpstr>
      <vt:lpstr>Καθορισμένοι Βρόχοι</vt:lpstr>
      <vt:lpstr>Καθορισμένοι Βρόχοι</vt:lpstr>
      <vt:lpstr>Ένας Απλός Καθορισμένος Βρόχος</vt:lpstr>
      <vt:lpstr>Ένας Καθορισμένος Βρόχος με Συμβολοσειρές</vt:lpstr>
      <vt:lpstr>Ένας Απλός Καθορισμένος Βρόχος</vt:lpstr>
      <vt:lpstr>Ας δούμε το in...</vt:lpstr>
      <vt:lpstr>Παρουσίαση του PowerPoint</vt:lpstr>
      <vt:lpstr>Παρουσίαση του PowerPoint</vt:lpstr>
      <vt:lpstr>Ιδιωματισμοί Βρόχου: Τι Κάνουμε σε Βρόχους  Σημείωση: Παρόλο που αυτά τα παραδείγματα είναι απλά, τα μοτίβα ισχύουν για όλα τα είδη βρόχων</vt:lpstr>
      <vt:lpstr>Κατασκευή «έξυπνων» βρόχων</vt:lpstr>
      <vt:lpstr>Βρόχος που Διατρέχει Σύνολο</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Εντοπίζοντας την Μεγαλύτερη Τιμή</vt:lpstr>
      <vt:lpstr>Περισσότερα Πρότυπα Βρόχων…</vt:lpstr>
      <vt:lpstr>Καταμέτρηση σε έναν Βρόχο</vt:lpstr>
      <vt:lpstr>Αθροίζοντας σε έναν Βρόχο</vt:lpstr>
      <vt:lpstr>Εύρεση Μέσου Όρου σε έναν Βρόχο</vt:lpstr>
      <vt:lpstr>Έλεγχος σε έναν Βρόχο</vt:lpstr>
      <vt:lpstr>Αναζήτηση με Χρήση Λογικής Μεταβλητής</vt:lpstr>
      <vt:lpstr>Πώς να Εντοπίσουμε την Μικρότερη Τιμή</vt:lpstr>
      <vt:lpstr>Εντοπίζοντας την Μικρότερη Τιμή</vt:lpstr>
      <vt:lpstr>Εντοπίζοντας την Μικρότερη Τιμή</vt:lpstr>
      <vt:lpstr>Εντοπίζοντας την Μικρότερη Τιμή</vt:lpstr>
      <vt:lpstr>Οι τελεστές is και is not</vt:lpstr>
      <vt:lpstr>Σύνοψη</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 and Iteration</dc:title>
  <cp:lastModifiedBy>Konstantia Kiourtidou</cp:lastModifiedBy>
  <cp:revision>66</cp:revision>
  <dcterms:modified xsi:type="dcterms:W3CDTF">2021-08-18T21:13:57Z</dcterms:modified>
</cp:coreProperties>
</file>