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35"/>
  </p:notesMasterIdLst>
  <p:sldIdLst>
    <p:sldId id="256" r:id="rId2"/>
    <p:sldId id="257" r:id="rId3"/>
    <p:sldId id="258" r:id="rId4"/>
    <p:sldId id="259" r:id="rId5"/>
    <p:sldId id="260" r:id="rId6"/>
    <p:sldId id="261" r:id="rId7"/>
    <p:sldId id="262" r:id="rId8"/>
    <p:sldId id="287" r:id="rId9"/>
    <p:sldId id="264" r:id="rId10"/>
    <p:sldId id="265" r:id="rId11"/>
    <p:sldId id="266" r:id="rId12"/>
    <p:sldId id="267" r:id="rId13"/>
    <p:sldId id="268" r:id="rId14"/>
    <p:sldId id="269" r:id="rId15"/>
    <p:sldId id="290" r:id="rId16"/>
    <p:sldId id="270" r:id="rId17"/>
    <p:sldId id="288"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9" r:id="rId32"/>
    <p:sldId id="285" r:id="rId33"/>
    <p:sldId id="321" r:id="rId34"/>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56"/>
    <p:restoredTop sz="94301"/>
  </p:normalViewPr>
  <p:slideViewPr>
    <p:cSldViewPr snapToGrid="0" snapToObjects="1">
      <p:cViewPr varScale="1">
        <p:scale>
          <a:sx n="61" d="100"/>
          <a:sy n="61" d="100"/>
        </p:scale>
        <p:origin x="108" y="438"/>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12610648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a:solidFill>
                  <a:schemeClr val="dk2"/>
                </a:solidFill>
              </a:rPr>
              <a:t>Note from Chuck.  </a:t>
            </a:r>
            <a:r>
              <a:rPr lang="en-US">
                <a:solidFill>
                  <a:schemeClr val="dk2"/>
                </a:solidFill>
              </a:rPr>
              <a:t>If you are using these materials, you can remove the UM logo and replace it with your own, but please retain the CC-BY logo on the first page as well as retain the acknowledgement page(s)</a:t>
            </a:r>
            <a:r>
              <a:rPr lang="en-US" baseline="0">
                <a:solidFill>
                  <a:schemeClr val="dk2"/>
                </a:solidFill>
              </a:rPr>
              <a:t> at the end.</a:t>
            </a:r>
            <a:endParaRPr lang="en-US" dirty="0">
              <a:solidFill>
                <a:schemeClr val="dk2"/>
              </a:solidFill>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1290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9660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98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1" name="Shape 3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3374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7475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0" name="Shape 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1287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5894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8286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Shape 42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9" name="Shape 4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7297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6" name="Shape 4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62495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Shape 44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3" name="Shape 4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8584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58204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29097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6" name="Shape 4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6956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69215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Shape 4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6" name="Shape 4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74065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Shape 47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3" name="Shape 4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6851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3" name="Shape 4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2489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0" name="Shape 5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44646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Shape 5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7" name="Shape 5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96374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4" name="Shape 5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59354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3462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40590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Shape 5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3" name="Shape 5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08651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7017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6145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877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0425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039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407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Bullets">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833718"/>
            <a:ext cx="13932000" cy="170618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96" name="Shape 196"/>
          <p:cNvSpPr txBox="1">
            <a:spLocks noGrp="1"/>
          </p:cNvSpPr>
          <p:nvPr>
            <p:ph type="body" idx="1"/>
          </p:nvPr>
        </p:nvSpPr>
        <p:spPr>
          <a:xfrm>
            <a:off x="1155700" y="2603500"/>
            <a:ext cx="13932000" cy="5702399"/>
          </a:xfrm>
          <a:prstGeom prst="rect">
            <a:avLst/>
          </a:prstGeom>
          <a:noFill/>
          <a:ln>
            <a:noFill/>
          </a:ln>
        </p:spPr>
        <p:txBody>
          <a:bodyPr lIns="91425" tIns="91425" rIns="91425" bIns="91425" anchor="t" anchorCtr="0"/>
          <a:lstStyle>
            <a:lvl1pPr marL="711200" lvl="0" indent="-142494" algn="l" rtl="0">
              <a:spcBef>
                <a:spcPts val="3500"/>
              </a:spcBef>
              <a:spcAft>
                <a:spcPts val="0"/>
              </a:spcAft>
              <a:buClr>
                <a:schemeClr val="lt1"/>
              </a:buClr>
              <a:buFont typeface="Cabin"/>
              <a:buChar char="•"/>
              <a:defRPr sz="3600"/>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833718"/>
            <a:ext cx="13932000" cy="170618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594550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932750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1155700" y="745588"/>
            <a:ext cx="13932000" cy="179431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22074435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57" r:id="rId1"/>
    <p:sldLayoutId id="2147483701" r:id="rId2"/>
    <p:sldLayoutId id="2147483704" r:id="rId3"/>
    <p:sldLayoutId id="2147483705" r:id="rId4"/>
    <p:sldLayoutId id="214748370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6600" b="0" i="0" u="none" strike="noStrike" cap="none">
          <a:solidFill>
            <a:srgbClr val="FFFF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3200" b="0" i="0" u="none" strike="noStrike" cap="none">
          <a:solidFill>
            <a:schemeClr val="bg1"/>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python.org/2/library/stdtypes.html#string-methods"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31.xml"/><Relationship Id="rId1" Type="http://schemas.openxmlformats.org/officeDocument/2006/relationships/slideLayout" Target="../slideLayouts/slideLayout5.xml"/><Relationship Id="rId5" Type="http://schemas.openxmlformats.org/officeDocument/2006/relationships/image" Target="../media/image2.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Συμβολοσειρές</a:t>
            </a:r>
            <a:r>
              <a:rPr lang="en-US" sz="7600" u="none" strike="noStrike" cap="none" dirty="0">
                <a:solidFill>
                  <a:srgbClr val="FFD966"/>
                </a:solidFill>
                <a:latin typeface="Arial" charset="0"/>
                <a:ea typeface="Arial" charset="0"/>
                <a:cs typeface="Arial" charset="0"/>
                <a:sym typeface="Cabin"/>
              </a:rPr>
              <a:t> / String</a:t>
            </a:r>
          </a:p>
        </p:txBody>
      </p:sp>
      <p:sp>
        <p:nvSpPr>
          <p:cNvPr id="205" name="Shape 205"/>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800" u="none" strike="noStrike" cap="none" dirty="0">
                <a:solidFill>
                  <a:schemeClr val="lt1"/>
                </a:solidFill>
                <a:latin typeface="Arial" charset="0"/>
                <a:ea typeface="Arial" charset="0"/>
                <a:cs typeface="Arial" charset="0"/>
                <a:sym typeface="Cabin"/>
              </a:rPr>
              <a:t>Κεφάλαιο</a:t>
            </a:r>
            <a:r>
              <a:rPr lang="en-US" sz="4800" u="none" strike="noStrike" cap="none" dirty="0">
                <a:solidFill>
                  <a:schemeClr val="lt1"/>
                </a:solidFill>
                <a:latin typeface="Arial" charset="0"/>
                <a:ea typeface="Arial" charset="0"/>
                <a:cs typeface="Arial" charset="0"/>
                <a:sym typeface="Cabin"/>
              </a:rPr>
              <a:t> 6</a:t>
            </a:r>
          </a:p>
        </p:txBody>
      </p:sp>
      <p:sp>
        <p:nvSpPr>
          <p:cNvPr id="206" name="Shape 206"/>
          <p:cNvSpPr txBox="1"/>
          <p:nvPr/>
        </p:nvSpPr>
        <p:spPr>
          <a:xfrm>
            <a:off x="3865625" y="6973885"/>
            <a:ext cx="7926300"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dirty="0">
                <a:solidFill>
                  <a:srgbClr val="FFFF00"/>
                </a:solidFill>
                <a:latin typeface="Arial" charset="0"/>
                <a:ea typeface="Arial" charset="0"/>
                <a:cs typeface="Arial" charset="0"/>
                <a:sym typeface="Cabin"/>
              </a:rPr>
              <a:t>Python </a:t>
            </a:r>
            <a:r>
              <a:rPr lang="el-GR" sz="3200" dirty="0">
                <a:solidFill>
                  <a:srgbClr val="FFFF00"/>
                </a:solidFill>
                <a:latin typeface="Arial" charset="0"/>
                <a:ea typeface="Arial" charset="0"/>
                <a:cs typeface="Arial" charset="0"/>
                <a:sym typeface="Cabin"/>
              </a:rPr>
              <a:t>για Όλους</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a:solidFill>
                  <a:srgbClr val="FFFF00"/>
                </a:solidFill>
                <a:latin typeface="Arial" charset="0"/>
                <a:ea typeface="Arial" charset="0"/>
                <a:cs typeface="Arial" charset="0"/>
                <a:sym typeface="Cabin"/>
                <a:hlinkClick r:id="rId3"/>
              </a:rPr>
              <a:t>www.py4e.com</a:t>
            </a:r>
          </a:p>
        </p:txBody>
      </p:sp>
      <p:pic>
        <p:nvPicPr>
          <p:cNvPr id="207" name="Shape 207"/>
          <p:cNvPicPr preferRelativeResize="0"/>
          <p:nvPr/>
        </p:nvPicPr>
        <p:blipFill rotWithShape="1">
          <a:blip r:embed="rId4">
            <a:alphaModFix/>
          </a:blip>
          <a:srcRect/>
          <a:stretch/>
        </p:blipFill>
        <p:spPr>
          <a:xfrm>
            <a:off x="13739812" y="7332660"/>
            <a:ext cx="1968599" cy="668400"/>
          </a:xfrm>
          <a:prstGeom prst="rect">
            <a:avLst/>
          </a:prstGeom>
          <a:noFill/>
          <a:ln>
            <a:noFill/>
          </a:ln>
        </p:spPr>
      </p:pic>
      <p:pic>
        <p:nvPicPr>
          <p:cNvPr id="208" name="Shape 208"/>
          <p:cNvPicPr preferRelativeResize="0"/>
          <p:nvPr/>
        </p:nvPicPr>
        <p:blipFill rotWithShape="1">
          <a:blip r:embed="rId5">
            <a:alphaModFix/>
          </a:blip>
          <a:srcRect/>
          <a:stretch/>
        </p:blipFill>
        <p:spPr>
          <a:xfrm>
            <a:off x="635250" y="6947585"/>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Βρόχοι σε Συμβολοσειρές</a:t>
            </a:r>
            <a:endParaRPr lang="en-US" sz="7600" u="none" strike="noStrike" cap="none" dirty="0">
              <a:solidFill>
                <a:srgbClr val="FFD966"/>
              </a:solidFill>
              <a:latin typeface="Arial" charset="0"/>
              <a:ea typeface="Arial" charset="0"/>
              <a:cs typeface="Arial" charset="0"/>
              <a:sym typeface="Cabin"/>
            </a:endParaRPr>
          </a:p>
        </p:txBody>
      </p:sp>
      <p:sp>
        <p:nvSpPr>
          <p:cNvPr id="307" name="Shape 307"/>
          <p:cNvSpPr txBox="1">
            <a:spLocks noGrp="1"/>
          </p:cNvSpPr>
          <p:nvPr>
            <p:ph type="body" idx="1"/>
          </p:nvPr>
        </p:nvSpPr>
        <p:spPr>
          <a:xfrm>
            <a:off x="1155701" y="2603500"/>
            <a:ext cx="6537871" cy="57023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Ένας καθορισμένος βρόχος με χρήση της εντολής </a:t>
            </a:r>
            <a:r>
              <a:rPr lang="en-US" sz="3600" u="none" strike="noStrike" cap="none" dirty="0">
                <a:solidFill>
                  <a:srgbClr val="FFFF00"/>
                </a:solidFill>
                <a:latin typeface="Arial" charset="0"/>
                <a:ea typeface="Arial" charset="0"/>
                <a:cs typeface="Arial" charset="0"/>
                <a:sym typeface="Cabin"/>
              </a:rPr>
              <a:t>for</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είναι πολύ πιο κομψός</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dirty="0">
                <a:solidFill>
                  <a:schemeClr val="lt1"/>
                </a:solidFill>
                <a:latin typeface="Arial" charset="0"/>
                <a:ea typeface="Arial" charset="0"/>
                <a:cs typeface="Arial" charset="0"/>
                <a:sym typeface="Cabin"/>
              </a:rPr>
              <a:t>Ο βρόχος </a:t>
            </a:r>
            <a:r>
              <a:rPr lang="en-US" sz="3600" u="none" strike="noStrike" cap="none" dirty="0">
                <a:solidFill>
                  <a:srgbClr val="FFFF00"/>
                </a:solidFill>
                <a:latin typeface="Arial" charset="0"/>
                <a:ea typeface="Arial" charset="0"/>
                <a:cs typeface="Arial" charset="0"/>
                <a:sym typeface="Cabin"/>
              </a:rPr>
              <a:t>for</a:t>
            </a:r>
            <a:r>
              <a:rPr lang="el-GR" dirty="0">
                <a:solidFill>
                  <a:schemeClr val="lt1"/>
                </a:solidFill>
                <a:latin typeface="Arial" charset="0"/>
                <a:ea typeface="Arial" charset="0"/>
                <a:cs typeface="Arial" charset="0"/>
                <a:sym typeface="Cabin"/>
              </a:rPr>
              <a:t> διαχειρίζεται πλήρως την</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00FF00"/>
                </a:solidFill>
                <a:latin typeface="Arial" charset="0"/>
                <a:ea typeface="Arial" charset="0"/>
                <a:cs typeface="Arial" charset="0"/>
                <a:sym typeface="Cabin"/>
              </a:rPr>
              <a:t>μεταβλητή επανάληψης</a:t>
            </a:r>
            <a:endParaRPr lang="en-US" sz="3600" u="none" strike="noStrike" cap="none" dirty="0">
              <a:solidFill>
                <a:schemeClr val="lt1"/>
              </a:solidFill>
              <a:latin typeface="Arial" charset="0"/>
              <a:ea typeface="Arial" charset="0"/>
              <a:cs typeface="Arial" charset="0"/>
              <a:sym typeface="Cabin"/>
            </a:endParaRPr>
          </a:p>
        </p:txBody>
      </p:sp>
      <p:sp>
        <p:nvSpPr>
          <p:cNvPr id="308" name="Shape 308"/>
          <p:cNvSpPr txBox="1"/>
          <p:nvPr/>
        </p:nvSpPr>
        <p:spPr>
          <a:xfrm>
            <a:off x="15122525" y="3740150"/>
            <a:ext cx="342899" cy="3225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b</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a:t>
            </a:r>
          </a:p>
        </p:txBody>
      </p:sp>
      <p:sp>
        <p:nvSpPr>
          <p:cNvPr id="309" name="Shape 309"/>
          <p:cNvSpPr txBox="1"/>
          <p:nvPr/>
        </p:nvSpPr>
        <p:spPr>
          <a:xfrm>
            <a:off x="8774825" y="4454221"/>
            <a:ext cx="6059999" cy="1663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l-GR" sz="3600" i="0" u="none" strike="noStrike" cap="none" dirty="0">
                <a:solidFill>
                  <a:srgbClr val="FFFF00"/>
                </a:solidFill>
                <a:latin typeface="Courier"/>
                <a:ea typeface="Courier"/>
                <a:cs typeface="Courier"/>
                <a:sym typeface="Courier New"/>
              </a:rPr>
              <a:t>φρούτο</a:t>
            </a:r>
            <a:r>
              <a:rPr lang="en-US" sz="3600" i="0" u="none" strike="noStrike" cap="none" dirty="0">
                <a:solidFill>
                  <a:srgbClr val="FFFF00"/>
                </a:solidFill>
                <a:latin typeface="Courier"/>
                <a:ea typeface="Courier"/>
                <a:cs typeface="Courier"/>
                <a:sym typeface="Courier New"/>
              </a:rPr>
              <a:t> = 'banana'</a:t>
            </a:r>
          </a:p>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a:rPr>
              <a:t>for</a:t>
            </a:r>
            <a:r>
              <a:rPr lang="en-US" sz="3600" i="0" u="none" strike="noStrike" cap="none" dirty="0">
                <a:solidFill>
                  <a:schemeClr val="lt1"/>
                </a:solidFill>
                <a:latin typeface="Courier"/>
                <a:ea typeface="Courier"/>
                <a:cs typeface="Courier"/>
                <a:sym typeface="Courier New"/>
              </a:rPr>
              <a:t> </a:t>
            </a:r>
            <a:r>
              <a:rPr lang="el-GR" sz="3600" i="0" u="none" strike="noStrike" cap="none" dirty="0">
                <a:solidFill>
                  <a:srgbClr val="00FF00"/>
                </a:solidFill>
                <a:latin typeface="Courier"/>
                <a:ea typeface="Courier"/>
                <a:cs typeface="Courier"/>
                <a:sym typeface="Courier New"/>
              </a:rPr>
              <a:t>γράμμα</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in</a:t>
            </a:r>
            <a:r>
              <a:rPr lang="en-US" sz="3600" i="0" u="none" strike="noStrike" cap="none" dirty="0">
                <a:solidFill>
                  <a:schemeClr val="lt1"/>
                </a:solidFill>
                <a:latin typeface="Courier"/>
                <a:ea typeface="Courier"/>
                <a:cs typeface="Courier"/>
                <a:sym typeface="Courier New"/>
              </a:rPr>
              <a:t> </a:t>
            </a:r>
            <a:r>
              <a:rPr lang="el-GR" sz="3600" i="0" u="none" strike="noStrike" cap="none" dirty="0">
                <a:solidFill>
                  <a:srgbClr val="00FF00"/>
                </a:solidFill>
                <a:latin typeface="Courier"/>
                <a:ea typeface="Courier"/>
                <a:cs typeface="Courier"/>
                <a:sym typeface="Courier New"/>
              </a:rPr>
              <a:t>φρούτο</a:t>
            </a:r>
            <a:r>
              <a:rPr lang="en-US" sz="3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l-GR" sz="3600" i="0" u="none" strike="noStrike" cap="none" dirty="0">
                <a:solidFill>
                  <a:srgbClr val="00FF00"/>
                </a:solidFill>
                <a:latin typeface="Courier"/>
                <a:ea typeface="Courier"/>
                <a:cs typeface="Courier"/>
                <a:sym typeface="Courier New"/>
              </a:rPr>
              <a:t>γράμμα</a:t>
            </a:r>
            <a:r>
              <a:rPr lang="en-US" sz="3600" i="0" u="none" strike="noStrike" cap="none" dirty="0">
                <a:solidFill>
                  <a:schemeClr val="bg1"/>
                </a:solidFill>
                <a:latin typeface="Courier"/>
                <a:ea typeface="Courier"/>
                <a:cs typeface="Courier"/>
                <a:sym typeface="Courier New"/>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Βρόχοι σε Συμβολοσειρές</a:t>
            </a:r>
            <a:endParaRPr lang="en-US" sz="7600" u="none" strike="noStrike" cap="none" dirty="0">
              <a:solidFill>
                <a:srgbClr val="FFD966"/>
              </a:solidFill>
              <a:latin typeface="Arial" charset="0"/>
              <a:ea typeface="Arial" charset="0"/>
              <a:cs typeface="Arial" charset="0"/>
              <a:sym typeface="Cabin"/>
            </a:endParaRPr>
          </a:p>
        </p:txBody>
      </p:sp>
      <p:sp>
        <p:nvSpPr>
          <p:cNvPr id="315" name="Shape 315"/>
          <p:cNvSpPr txBox="1">
            <a:spLocks noGrp="1"/>
          </p:cNvSpPr>
          <p:nvPr>
            <p:ph type="body" idx="1"/>
          </p:nvPr>
        </p:nvSpPr>
        <p:spPr>
          <a:xfrm>
            <a:off x="1155700" y="2603500"/>
            <a:ext cx="5891236" cy="5702399"/>
          </a:xfrm>
          <a:prstGeom prst="rect">
            <a:avLst/>
          </a:prstGeom>
          <a:noFill/>
          <a:ln>
            <a:noFill/>
          </a:ln>
        </p:spPr>
        <p:txBody>
          <a:bodyPr lIns="38100" tIns="38100" rIns="38100" bIns="38100" anchor="ctr" anchorCtr="0">
            <a:noAutofit/>
          </a:bodyPr>
          <a:lstStyle/>
          <a:p>
            <a:pPr marL="749300" indent="-533400">
              <a:spcBef>
                <a:spcPts val="0"/>
              </a:spcBef>
              <a:buSzPct val="171000"/>
            </a:pPr>
            <a:r>
              <a:rPr lang="el-GR" sz="3600" u="none" strike="noStrike" cap="none" dirty="0">
                <a:solidFill>
                  <a:schemeClr val="lt1"/>
                </a:solidFill>
                <a:latin typeface="Arial" charset="0"/>
                <a:ea typeface="Arial" charset="0"/>
                <a:cs typeface="Arial" charset="0"/>
                <a:sym typeface="Cabin"/>
              </a:rPr>
              <a:t>Ένας καθορισμένος βρόχος με χρήση της εντολής </a:t>
            </a:r>
            <a:r>
              <a:rPr lang="en-US" sz="3600" u="none" strike="noStrike" cap="none" dirty="0">
                <a:solidFill>
                  <a:srgbClr val="FFFF00"/>
                </a:solidFill>
                <a:latin typeface="Arial" charset="0"/>
                <a:ea typeface="Arial" charset="0"/>
                <a:cs typeface="Arial" charset="0"/>
                <a:sym typeface="Cabin"/>
              </a:rPr>
              <a:t>for</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είναι πολύ πιο </a:t>
            </a:r>
            <a:r>
              <a:rPr lang="el-GR" dirty="0">
                <a:solidFill>
                  <a:srgbClr val="FF6600"/>
                </a:solidFill>
                <a:latin typeface="Arial" charset="0"/>
                <a:cs typeface="Arial" charset="0"/>
                <a:sym typeface="Cabin"/>
              </a:rPr>
              <a:t>κομψός</a:t>
            </a:r>
            <a:endParaRPr lang="en-US" sz="3600" u="none" strike="noStrike" cap="none" dirty="0">
              <a:solidFill>
                <a:srgbClr val="FF6600"/>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dirty="0">
                <a:solidFill>
                  <a:schemeClr val="lt1"/>
                </a:solidFill>
                <a:latin typeface="Arial" charset="0"/>
                <a:ea typeface="Arial" charset="0"/>
                <a:cs typeface="Arial" charset="0"/>
                <a:sym typeface="Cabin"/>
              </a:rPr>
              <a:t>Ο βρόχος </a:t>
            </a:r>
            <a:r>
              <a:rPr lang="en-US" sz="3600" u="none" strike="noStrike" cap="none" dirty="0">
                <a:solidFill>
                  <a:srgbClr val="FFFF00"/>
                </a:solidFill>
                <a:latin typeface="Arial" charset="0"/>
                <a:ea typeface="Arial" charset="0"/>
                <a:cs typeface="Arial" charset="0"/>
                <a:sym typeface="Cabin"/>
              </a:rPr>
              <a:t>for</a:t>
            </a:r>
            <a:r>
              <a:rPr lang="el-GR" dirty="0">
                <a:solidFill>
                  <a:schemeClr val="lt1"/>
                </a:solidFill>
                <a:latin typeface="Arial" charset="0"/>
                <a:ea typeface="Arial" charset="0"/>
                <a:cs typeface="Arial" charset="0"/>
                <a:sym typeface="Cabin"/>
              </a:rPr>
              <a:t> διαχειρίζεται πλήρως την</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00FF00"/>
                </a:solidFill>
                <a:latin typeface="Arial" charset="0"/>
                <a:ea typeface="Arial" charset="0"/>
                <a:cs typeface="Arial" charset="0"/>
                <a:sym typeface="Cabin"/>
              </a:rPr>
              <a:t>μεταβλητή επανάληψης</a:t>
            </a:r>
            <a:endParaRPr lang="en-US" sz="3600" u="none" strike="noStrike" cap="none" dirty="0">
              <a:solidFill>
                <a:schemeClr val="lt1"/>
              </a:solidFill>
              <a:latin typeface="Arial" charset="0"/>
              <a:ea typeface="Arial" charset="0"/>
              <a:cs typeface="Arial" charset="0"/>
              <a:sym typeface="Cabin"/>
            </a:endParaRPr>
          </a:p>
        </p:txBody>
      </p:sp>
      <p:sp>
        <p:nvSpPr>
          <p:cNvPr id="316" name="Shape 316"/>
          <p:cNvSpPr txBox="1"/>
          <p:nvPr/>
        </p:nvSpPr>
        <p:spPr>
          <a:xfrm>
            <a:off x="8058070" y="5568950"/>
            <a:ext cx="6446206"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l-GR" sz="3000" i="0" u="none" strike="noStrike" cap="none" dirty="0">
                <a:solidFill>
                  <a:srgbClr val="00FF00"/>
                </a:solidFill>
                <a:latin typeface="Courier"/>
                <a:ea typeface="Courier"/>
                <a:cs typeface="Courier"/>
                <a:sym typeface="Courier New"/>
              </a:rPr>
              <a:t>δείκτης</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0</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δείκτης</a:t>
            </a:r>
            <a:r>
              <a:rPr lang="en-US" sz="3000" i="0" u="none" strike="noStrike" cap="none" dirty="0">
                <a:solidFill>
                  <a:schemeClr val="lt1"/>
                </a:solidFill>
                <a:latin typeface="Courier"/>
                <a:ea typeface="Courier"/>
                <a:cs typeface="Courier"/>
                <a:sym typeface="Courier New"/>
              </a:rPr>
              <a:t> &lt; </a:t>
            </a:r>
            <a:r>
              <a:rPr lang="en-US" sz="3000" i="0" u="none" strike="noStrike" cap="none" dirty="0" err="1">
                <a:solidFill>
                  <a:srgbClr val="FF00FF"/>
                </a:solidFill>
                <a:latin typeface="Courier"/>
                <a:ea typeface="Courier"/>
                <a:cs typeface="Courier"/>
                <a:sym typeface="Courier New"/>
              </a:rPr>
              <a:t>len</a:t>
            </a: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rgbClr val="00FF00"/>
                </a:solidFill>
                <a:latin typeface="Courier"/>
                <a:ea typeface="Courier"/>
                <a:cs typeface="Courier"/>
                <a:sym typeface="Courier New"/>
              </a:rPr>
              <a:t>φρούτο</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γράμμα</a:t>
            </a:r>
            <a:r>
              <a:rPr lang="en-US" sz="3000" i="0" u="none" strike="noStrike" cap="none" dirty="0">
                <a:solidFill>
                  <a:schemeClr val="lt1"/>
                </a:solidFill>
                <a:latin typeface="Courier"/>
                <a:ea typeface="Courier"/>
                <a:cs typeface="Courier"/>
                <a:sym typeface="Courier New"/>
              </a:rPr>
              <a:t> = </a:t>
            </a:r>
            <a:r>
              <a:rPr lang="el-GR" sz="3000" i="0" u="none" strike="noStrike" cap="none" dirty="0">
                <a:solidFill>
                  <a:srgbClr val="00FF00"/>
                </a:solidFill>
                <a:latin typeface="Courier"/>
                <a:ea typeface="Courier"/>
                <a:cs typeface="Courier"/>
                <a:sym typeface="Courier New"/>
              </a:rPr>
              <a:t>φρούτο</a:t>
            </a:r>
            <a:r>
              <a:rPr lang="en-US" sz="3000" i="0" u="none" strike="noStrike" cap="none" dirty="0">
                <a:solidFill>
                  <a:srgbClr val="00FFFF"/>
                </a:solidFill>
                <a:latin typeface="Courier"/>
                <a:ea typeface="Courier"/>
                <a:cs typeface="Courier"/>
                <a:sym typeface="Courier New"/>
              </a:rPr>
              <a:t>[</a:t>
            </a:r>
            <a:r>
              <a:rPr lang="el-GR" sz="3000" i="0" u="none" strike="noStrike" cap="none" dirty="0">
                <a:solidFill>
                  <a:srgbClr val="00FF00"/>
                </a:solidFill>
                <a:latin typeface="Courier"/>
                <a:ea typeface="Courier"/>
                <a:cs typeface="Courier"/>
                <a:sym typeface="Courier New"/>
              </a:rPr>
              <a:t>δείκτης</a:t>
            </a:r>
            <a:r>
              <a:rPr lang="en-US" sz="30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l-GR" sz="3000" i="0" u="none" strike="noStrike" cap="none" dirty="0">
                <a:solidFill>
                  <a:srgbClr val="00FF00"/>
                </a:solidFill>
                <a:latin typeface="Courier"/>
                <a:ea typeface="Courier"/>
                <a:cs typeface="Courier"/>
                <a:sym typeface="Courier New"/>
              </a:rPr>
              <a:t>γράμμα</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l-GR" sz="3000" i="0" u="none" strike="noStrike" cap="none" dirty="0">
                <a:solidFill>
                  <a:schemeClr val="lt1"/>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δείκτης</a:t>
            </a:r>
            <a:r>
              <a:rPr lang="en-US" sz="3000" i="0" u="none" strike="noStrike" cap="none" dirty="0">
                <a:solidFill>
                  <a:schemeClr val="lt1"/>
                </a:solidFill>
                <a:latin typeface="Courier"/>
                <a:ea typeface="Courier"/>
                <a:cs typeface="Courier"/>
                <a:sym typeface="Courier New"/>
              </a:rPr>
              <a:t> = </a:t>
            </a:r>
            <a:r>
              <a:rPr lang="el-GR" sz="3000" i="0" u="none" strike="noStrike" cap="none" dirty="0">
                <a:solidFill>
                  <a:srgbClr val="00FF00"/>
                </a:solidFill>
                <a:latin typeface="Courier"/>
                <a:ea typeface="Courier"/>
                <a:cs typeface="Courier"/>
                <a:sym typeface="Courier New"/>
              </a:rPr>
              <a:t>δείκτης</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1</a:t>
            </a:r>
          </a:p>
        </p:txBody>
      </p:sp>
      <p:sp>
        <p:nvSpPr>
          <p:cNvPr id="317" name="Shape 317"/>
          <p:cNvSpPr txBox="1"/>
          <p:nvPr/>
        </p:nvSpPr>
        <p:spPr>
          <a:xfrm>
            <a:off x="8058070" y="3424870"/>
            <a:ext cx="5279557" cy="1663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000" i="0" u="none" strike="noStrike" cap="none" dirty="0">
                <a:solidFill>
                  <a:schemeClr val="lt1"/>
                </a:solidFill>
                <a:latin typeface="Courier"/>
                <a:ea typeface="Courier"/>
                <a:cs typeface="Courier"/>
                <a:sym typeface="Courier New"/>
              </a:rPr>
              <a:t>φρούτο</a:t>
            </a:r>
            <a:r>
              <a:rPr lang="en-US" sz="3000" i="0" u="none" strike="noStrike" cap="none" dirty="0">
                <a:solidFill>
                  <a:schemeClr val="lt1"/>
                </a:solidFill>
                <a:latin typeface="Courier"/>
                <a:ea typeface="Courier"/>
                <a:cs typeface="Courier"/>
                <a:sym typeface="Courier New"/>
              </a:rPr>
              <a:t> = 'banana'</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γράμμα</a:t>
            </a:r>
            <a:r>
              <a:rPr lang="en-US" sz="3000" i="0" u="none" strike="noStrike" cap="none" dirty="0">
                <a:solidFill>
                  <a:schemeClr val="lt1"/>
                </a:solidFill>
                <a:latin typeface="Courier"/>
                <a:ea typeface="Courier"/>
                <a:cs typeface="Courier"/>
                <a:sym typeface="Courier New"/>
              </a:rPr>
              <a:t> in </a:t>
            </a:r>
            <a:r>
              <a:rPr lang="el-GR" sz="3000" i="0" u="none" strike="noStrike" cap="none" dirty="0">
                <a:solidFill>
                  <a:srgbClr val="00FF00"/>
                </a:solidFill>
                <a:latin typeface="Courier"/>
                <a:ea typeface="Courier"/>
                <a:cs typeface="Courier"/>
                <a:sym typeface="Courier New"/>
              </a:rPr>
              <a:t>φρούτο</a:t>
            </a:r>
            <a:r>
              <a:rPr lang="en-US" sz="3000" i="0" u="none" strike="noStrike" cap="none" dirty="0">
                <a:solidFill>
                  <a:schemeClr val="lt1"/>
                </a:solidFill>
                <a:latin typeface="Courier"/>
                <a:ea typeface="Courier"/>
                <a:cs typeface="Courier"/>
                <a:sym typeface="Courier New"/>
              </a:rPr>
              <a:t> :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l-GR" sz="3000" i="0" u="none" strike="noStrike" cap="none" dirty="0">
                <a:solidFill>
                  <a:srgbClr val="00FF00"/>
                </a:solidFill>
                <a:latin typeface="Courier"/>
                <a:ea typeface="Courier"/>
                <a:cs typeface="Courier"/>
                <a:sym typeface="Courier New"/>
              </a:rPr>
              <a:t>γράμμα</a:t>
            </a:r>
            <a:r>
              <a:rPr lang="en-US" sz="3000" i="0" u="none" strike="noStrike" cap="none" dirty="0">
                <a:solidFill>
                  <a:schemeClr val="bg1"/>
                </a:solidFill>
                <a:latin typeface="Courier"/>
                <a:ea typeface="Courier"/>
                <a:cs typeface="Courier"/>
                <a:sym typeface="Courier New"/>
              </a:rPr>
              <a:t>)</a:t>
            </a:r>
          </a:p>
        </p:txBody>
      </p:sp>
      <p:sp>
        <p:nvSpPr>
          <p:cNvPr id="318" name="Shape 318"/>
          <p:cNvSpPr txBox="1"/>
          <p:nvPr/>
        </p:nvSpPr>
        <p:spPr>
          <a:xfrm>
            <a:off x="15122525" y="3740150"/>
            <a:ext cx="342899" cy="3225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b</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Βρόχος και Μέτρηση</a:t>
            </a:r>
            <a:endParaRPr lang="en-US" sz="7600" u="none" strike="noStrike" cap="none" dirty="0">
              <a:solidFill>
                <a:srgbClr val="FFD966"/>
              </a:solidFill>
              <a:latin typeface="Arial" charset="0"/>
              <a:ea typeface="Arial" charset="0"/>
              <a:cs typeface="Arial" charset="0"/>
              <a:sym typeface="Cabin"/>
            </a:endParaRPr>
          </a:p>
        </p:txBody>
      </p:sp>
      <p:sp>
        <p:nvSpPr>
          <p:cNvPr id="324" name="Shape 324"/>
          <p:cNvSpPr txBox="1">
            <a:spLocks noGrp="1"/>
          </p:cNvSpPr>
          <p:nvPr>
            <p:ph type="body" idx="1"/>
          </p:nvPr>
        </p:nvSpPr>
        <p:spPr>
          <a:xfrm>
            <a:off x="1155700" y="3025790"/>
            <a:ext cx="6273800" cy="4436780"/>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l-GR" sz="3600" u="none" strike="noStrike" cap="none" dirty="0">
                <a:solidFill>
                  <a:schemeClr val="lt1"/>
                </a:solidFill>
                <a:latin typeface="Arial" charset="0"/>
                <a:ea typeface="Arial" charset="0"/>
                <a:cs typeface="Arial" charset="0"/>
                <a:sym typeface="Cabin"/>
              </a:rPr>
              <a:t>Αυτός είναι ένας απλός βρόχος που διατρέχει κάθε γράμμα μιας συμβολοσειράς και μετράει πόσες φορές ο βρόχος συναντά τον χαρακτήρα «a»</a:t>
            </a:r>
            <a:endParaRPr lang="en-US" sz="3600" u="none" strike="noStrike" cap="none" dirty="0">
              <a:solidFill>
                <a:schemeClr val="lt1"/>
              </a:solidFill>
              <a:latin typeface="Arial" charset="0"/>
              <a:ea typeface="Arial" charset="0"/>
              <a:cs typeface="Arial" charset="0"/>
              <a:sym typeface="Cabin"/>
            </a:endParaRPr>
          </a:p>
        </p:txBody>
      </p:sp>
      <p:sp>
        <p:nvSpPr>
          <p:cNvPr id="325" name="Shape 325"/>
          <p:cNvSpPr txBox="1"/>
          <p:nvPr/>
        </p:nvSpPr>
        <p:spPr>
          <a:xfrm>
            <a:off x="8466083" y="3468675"/>
            <a:ext cx="7172017"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l-GR" sz="3600" i="0" u="none" strike="noStrike" cap="none" dirty="0">
                <a:solidFill>
                  <a:srgbClr val="00FF00"/>
                </a:solidFill>
                <a:latin typeface="Courier"/>
                <a:ea typeface="Courier"/>
                <a:cs typeface="Courier"/>
                <a:sym typeface="Courier New"/>
              </a:rPr>
              <a:t>λέξη</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FF7F00"/>
                </a:solidFill>
                <a:latin typeface="Courier"/>
                <a:ea typeface="Courier"/>
                <a:cs typeface="Courier"/>
                <a:sym typeface="Courier New"/>
              </a:rPr>
              <a:t>'banana’</a:t>
            </a:r>
          </a:p>
          <a:p>
            <a:pPr marL="0" marR="0" lvl="0" indent="0" algn="l" rtl="0">
              <a:lnSpc>
                <a:spcPct val="100000"/>
              </a:lnSpc>
              <a:spcBef>
                <a:spcPts val="0"/>
              </a:spcBef>
              <a:spcAft>
                <a:spcPts val="0"/>
              </a:spcAft>
              <a:buClr>
                <a:srgbClr val="00FF00"/>
              </a:buClr>
              <a:buSzPct val="25000"/>
              <a:buFont typeface="Cabin"/>
              <a:buNone/>
            </a:pPr>
            <a:r>
              <a:rPr lang="el-GR" sz="3600" i="0" u="none" strike="noStrike" cap="none" dirty="0">
                <a:solidFill>
                  <a:srgbClr val="00FF00"/>
                </a:solidFill>
                <a:latin typeface="Courier"/>
                <a:ea typeface="Courier"/>
                <a:cs typeface="Courier"/>
                <a:sym typeface="Courier New"/>
              </a:rPr>
              <a:t>πλήθος</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FF7F00"/>
                </a:solidFill>
                <a:latin typeface="Courier"/>
                <a:ea typeface="Courier"/>
                <a:cs typeface="Courier"/>
                <a:sym typeface="Courier New"/>
              </a:rPr>
              <a:t>0</a:t>
            </a:r>
          </a:p>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a:rPr>
              <a:t>for</a:t>
            </a:r>
            <a:r>
              <a:rPr lang="en-US" sz="3600" i="0" u="none" strike="noStrike" cap="none" dirty="0">
                <a:solidFill>
                  <a:srgbClr val="00FF00"/>
                </a:solidFill>
                <a:latin typeface="Courier"/>
                <a:ea typeface="Courier"/>
                <a:cs typeface="Courier"/>
                <a:sym typeface="Courier New"/>
              </a:rPr>
              <a:t> </a:t>
            </a:r>
            <a:r>
              <a:rPr lang="el-GR" sz="3600" i="0" u="none" strike="noStrike" cap="none" dirty="0">
                <a:solidFill>
                  <a:srgbClr val="00FF00"/>
                </a:solidFill>
                <a:latin typeface="Courier"/>
                <a:ea typeface="Courier"/>
                <a:cs typeface="Courier"/>
                <a:sym typeface="Courier New"/>
              </a:rPr>
              <a:t>γράμμα</a:t>
            </a:r>
            <a:r>
              <a:rPr lang="en-US" sz="3600" i="0" u="none" strike="noStrike" cap="none" dirty="0">
                <a:solidFill>
                  <a:srgbClr val="00FF00"/>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in</a:t>
            </a:r>
            <a:r>
              <a:rPr lang="en-US" sz="3600" i="0" u="none" strike="noStrike" cap="none" dirty="0">
                <a:solidFill>
                  <a:srgbClr val="00FF00"/>
                </a:solidFill>
                <a:latin typeface="Courier"/>
                <a:ea typeface="Courier"/>
                <a:cs typeface="Courier"/>
                <a:sym typeface="Courier New"/>
              </a:rPr>
              <a:t> </a:t>
            </a:r>
            <a:r>
              <a:rPr lang="el-GR" sz="3600" i="0" u="none" strike="noStrike" cap="none" dirty="0">
                <a:solidFill>
                  <a:srgbClr val="00FF00"/>
                </a:solidFill>
                <a:latin typeface="Courier"/>
                <a:ea typeface="Courier"/>
                <a:cs typeface="Courier"/>
                <a:sym typeface="Courier New"/>
              </a:rPr>
              <a:t>λέξη</a:t>
            </a:r>
            <a:r>
              <a:rPr lang="en-US" sz="3600" i="0" u="none" strike="noStrike" cap="none" dirty="0">
                <a:solidFill>
                  <a:srgbClr val="00F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 if</a:t>
            </a:r>
            <a:r>
              <a:rPr lang="en-US" sz="3600" i="0" u="none" strike="noStrike" cap="none" dirty="0">
                <a:solidFill>
                  <a:schemeClr val="lt1"/>
                </a:solidFill>
                <a:latin typeface="Courier"/>
                <a:ea typeface="Courier"/>
                <a:cs typeface="Courier"/>
                <a:sym typeface="Courier New"/>
              </a:rPr>
              <a:t> </a:t>
            </a:r>
            <a:r>
              <a:rPr lang="el-GR" sz="3600" i="0" u="none" strike="noStrike" cap="none" dirty="0">
                <a:solidFill>
                  <a:srgbClr val="00FF00"/>
                </a:solidFill>
                <a:latin typeface="Courier"/>
                <a:ea typeface="Courier"/>
                <a:cs typeface="Courier"/>
                <a:sym typeface="Courier New"/>
              </a:rPr>
              <a:t>γράμμα</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'a' </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 </a:t>
            </a:r>
          </a:p>
          <a:p>
            <a:pPr marL="0" marR="0" lvl="0" indent="0" algn="l" rtl="0">
              <a:lnSpc>
                <a:spcPct val="100000"/>
              </a:lnSpc>
              <a:spcBef>
                <a:spcPts val="0"/>
              </a:spcBef>
              <a:spcAft>
                <a:spcPts val="0"/>
              </a:spcAft>
              <a:buClr>
                <a:srgbClr val="00FF00"/>
              </a:buClr>
              <a:buSzPct val="25000"/>
              <a:buFont typeface="Cabin"/>
              <a:buNone/>
            </a:pPr>
            <a:r>
              <a:rPr lang="en-US" sz="3600" i="0" u="none" strike="noStrike" cap="none" dirty="0">
                <a:solidFill>
                  <a:srgbClr val="00FF00"/>
                </a:solidFill>
                <a:latin typeface="Courier"/>
                <a:ea typeface="Courier"/>
                <a:cs typeface="Courier"/>
                <a:sym typeface="Courier New"/>
              </a:rPr>
              <a:t>       </a:t>
            </a:r>
            <a:r>
              <a:rPr lang="el-GR" sz="3600" i="0" u="none" strike="noStrike" cap="none" dirty="0">
                <a:solidFill>
                  <a:srgbClr val="00FF00"/>
                </a:solidFill>
                <a:latin typeface="Courier"/>
                <a:ea typeface="Courier"/>
                <a:cs typeface="Courier"/>
                <a:sym typeface="Courier New"/>
              </a:rPr>
              <a:t>πλήθος</a:t>
            </a:r>
            <a:r>
              <a:rPr lang="en-US" sz="3600" i="0" u="none" strike="noStrike" cap="none" dirty="0">
                <a:solidFill>
                  <a:srgbClr val="00F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 </a:t>
            </a:r>
            <a:r>
              <a:rPr lang="el-GR" sz="3600" i="0" u="none" strike="noStrike" cap="none" dirty="0">
                <a:solidFill>
                  <a:srgbClr val="00FF00"/>
                </a:solidFill>
                <a:latin typeface="Courier"/>
                <a:ea typeface="Courier"/>
                <a:cs typeface="Courier"/>
                <a:sym typeface="Courier New"/>
              </a:rPr>
              <a:t>πλήθος</a:t>
            </a:r>
            <a:r>
              <a:rPr lang="en-US" sz="3600" i="0" u="none" strike="noStrike" cap="none" dirty="0">
                <a:solidFill>
                  <a:srgbClr val="00FF00"/>
                </a:solidFill>
                <a:latin typeface="Courier"/>
                <a:ea typeface="Courier"/>
                <a:cs typeface="Courier"/>
                <a:sym typeface="Courier New"/>
              </a:rPr>
              <a:t> </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1</a:t>
            </a:r>
          </a:p>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l-GR" sz="3600" i="0" u="none" strike="noStrike" cap="none" dirty="0">
                <a:solidFill>
                  <a:srgbClr val="00FF00"/>
                </a:solidFill>
                <a:latin typeface="Courier"/>
                <a:ea typeface="Courier"/>
                <a:cs typeface="Courier"/>
                <a:sym typeface="Courier New"/>
              </a:rPr>
              <a:t>πλήθος</a:t>
            </a:r>
            <a:r>
              <a:rPr lang="en-US" sz="3600" i="0" u="none" strike="noStrike" cap="none" dirty="0">
                <a:solidFill>
                  <a:schemeClr val="bg1"/>
                </a:solidFill>
                <a:latin typeface="Courier"/>
                <a:ea typeface="Courier"/>
                <a:cs typeface="Courier"/>
                <a:sym typeface="Courier New"/>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Μελετώντας Βαθύτερα την </a:t>
            </a:r>
            <a:r>
              <a:rPr lang="en-US" sz="7600" u="none" strike="noStrike" cap="none" dirty="0">
                <a:solidFill>
                  <a:srgbClr val="FFFF00"/>
                </a:solidFill>
                <a:latin typeface="Arial" charset="0"/>
                <a:ea typeface="Arial" charset="0"/>
                <a:cs typeface="Arial" charset="0"/>
                <a:sym typeface="Cabin"/>
              </a:rPr>
              <a:t>in</a:t>
            </a:r>
          </a:p>
        </p:txBody>
      </p:sp>
      <p:sp>
        <p:nvSpPr>
          <p:cNvPr id="331" name="Shape 331"/>
          <p:cNvSpPr txBox="1">
            <a:spLocks noGrp="1"/>
          </p:cNvSpPr>
          <p:nvPr>
            <p:ph type="body" idx="1"/>
          </p:nvPr>
        </p:nvSpPr>
        <p:spPr>
          <a:xfrm>
            <a:off x="1155700" y="2603500"/>
            <a:ext cx="6688138" cy="570239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Η</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rgbClr val="00FF00"/>
                </a:solidFill>
                <a:latin typeface="Arial" charset="0"/>
                <a:ea typeface="Arial" charset="0"/>
                <a:cs typeface="Arial" charset="0"/>
                <a:sym typeface="Cabin"/>
              </a:rPr>
              <a:t>μεταβλητή επανάληψης</a:t>
            </a:r>
            <a:r>
              <a:rPr lang="en-US" sz="3400" u="none" strike="noStrike" cap="none" dirty="0">
                <a:solidFill>
                  <a:srgbClr val="00FF00"/>
                </a:solidFill>
                <a:latin typeface="Arial" charset="0"/>
                <a:ea typeface="Arial" charset="0"/>
                <a:cs typeface="Arial" charset="0"/>
                <a:sym typeface="Cabin"/>
              </a:rPr>
              <a:t> </a:t>
            </a:r>
            <a:r>
              <a:rPr lang="el-GR" sz="3400" u="none" strike="noStrike" cap="none" dirty="0">
                <a:latin typeface="Arial" charset="0"/>
                <a:ea typeface="Arial" charset="0"/>
                <a:cs typeface="Arial" charset="0"/>
                <a:sym typeface="Cabin"/>
              </a:rPr>
              <a:t>«</a:t>
            </a:r>
            <a:r>
              <a:rPr lang="el-GR" sz="3400" b="0" i="0" u="none" strike="noStrike" cap="none" dirty="0">
                <a:solidFill>
                  <a:schemeClr val="lt1"/>
                </a:solidFill>
                <a:latin typeface="Arial"/>
                <a:ea typeface="Arial"/>
                <a:cs typeface="Arial"/>
                <a:sym typeface="Arial"/>
              </a:rPr>
              <a:t>διατρέχει» την</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rgbClr val="FF7F00"/>
                </a:solidFill>
                <a:latin typeface="Arial" charset="0"/>
                <a:ea typeface="Arial" charset="0"/>
                <a:cs typeface="Arial" charset="0"/>
                <a:sym typeface="Cabin"/>
              </a:rPr>
              <a:t>ακολουθία</a:t>
            </a:r>
            <a:r>
              <a:rPr lang="en-US" sz="3400" u="none" strike="noStrike" cap="none" dirty="0">
                <a:solidFill>
                  <a:srgbClr val="FF7F00"/>
                </a:solidFill>
                <a:latin typeface="Arial" charset="0"/>
                <a:ea typeface="Arial" charset="0"/>
                <a:cs typeface="Arial" charset="0"/>
                <a:sym typeface="Cabin"/>
              </a:rPr>
              <a:t> </a:t>
            </a:r>
            <a:r>
              <a:rPr lang="en-US" sz="3400" u="none" strike="noStrike" cap="none" dirty="0">
                <a:solidFill>
                  <a:schemeClr val="lt1"/>
                </a:solidFill>
                <a:latin typeface="Arial" charset="0"/>
                <a:ea typeface="Arial" charset="0"/>
                <a:cs typeface="Arial" charset="0"/>
                <a:sym typeface="Cabin"/>
              </a:rPr>
              <a:t>(</a:t>
            </a:r>
            <a:r>
              <a:rPr lang="el-GR" sz="3400" u="none" strike="noStrike" cap="none" dirty="0">
                <a:solidFill>
                  <a:schemeClr val="lt1"/>
                </a:solidFill>
                <a:latin typeface="Arial" charset="0"/>
                <a:ea typeface="Arial" charset="0"/>
                <a:cs typeface="Arial" charset="0"/>
                <a:sym typeface="Cabin"/>
              </a:rPr>
              <a:t>επιθυμητό σύνολο</a:t>
            </a:r>
            <a:r>
              <a:rPr lang="en-US" sz="3400" u="none" strike="noStrike" cap="none" dirty="0">
                <a:solidFill>
                  <a:schemeClr val="lt1"/>
                </a:solidFill>
                <a:latin typeface="Arial" charset="0"/>
                <a:ea typeface="Arial" charset="0"/>
                <a:cs typeface="Arial" charset="0"/>
                <a:sym typeface="Cabin"/>
              </a:rPr>
              <a:t>)</a:t>
            </a:r>
          </a:p>
          <a:p>
            <a:pPr marL="749300" marR="0" lvl="0" indent="-358394" algn="l" rtl="0">
              <a:lnSpc>
                <a:spcPct val="100000"/>
              </a:lnSpc>
              <a:spcBef>
                <a:spcPts val="350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Το</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rgbClr val="FF00FF"/>
                </a:solidFill>
                <a:latin typeface="Arial" charset="0"/>
                <a:ea typeface="Arial" charset="0"/>
                <a:cs typeface="Arial" charset="0"/>
                <a:sym typeface="Cabin"/>
              </a:rPr>
              <a:t>μπλοκ (σώμα)</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του κώδικα εκτελείτε μία φορά για κάθε τιμή (</a:t>
            </a:r>
            <a:r>
              <a:rPr lang="el-GR" sz="3400" u="none" strike="noStrike" cap="none" dirty="0">
                <a:solidFill>
                  <a:srgbClr val="FFFF00"/>
                </a:solidFill>
                <a:latin typeface="Arial" charset="0"/>
                <a:ea typeface="Arial" charset="0"/>
                <a:cs typeface="Arial" charset="0"/>
                <a:sym typeface="Cabin"/>
              </a:rPr>
              <a:t>εντός</a:t>
            </a:r>
            <a:r>
              <a:rPr lang="el-GR" sz="3400" u="none" strike="noStrike" cap="none" dirty="0">
                <a:latin typeface="Arial" charset="0"/>
                <a:ea typeface="Arial" charset="0"/>
                <a:cs typeface="Arial" charset="0"/>
                <a:sym typeface="Cabin"/>
              </a:rPr>
              <a:t>)</a:t>
            </a:r>
            <a:r>
              <a:rPr lang="en-US" sz="3400" u="none" strike="noStrike" cap="none" dirty="0">
                <a:solidFill>
                  <a:srgbClr val="FFFF00"/>
                </a:solidFill>
                <a:latin typeface="Arial" charset="0"/>
                <a:ea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της </a:t>
            </a:r>
            <a:r>
              <a:rPr lang="el-GR" sz="3400" u="none" strike="noStrike" cap="none" dirty="0">
                <a:solidFill>
                  <a:srgbClr val="FF7F00"/>
                </a:solidFill>
                <a:latin typeface="Arial" charset="0"/>
                <a:ea typeface="Arial" charset="0"/>
                <a:cs typeface="Arial" charset="0"/>
                <a:sym typeface="Cabin"/>
              </a:rPr>
              <a:t>ακολουθίας</a:t>
            </a:r>
            <a:endParaRPr lang="en-US" sz="3400" u="none" strike="noStrike" cap="none" dirty="0">
              <a:solidFill>
                <a:srgbClr val="FF7F00"/>
              </a:solidFill>
              <a:latin typeface="Arial" charset="0"/>
              <a:ea typeface="Arial" charset="0"/>
              <a:cs typeface="Arial" charset="0"/>
              <a:sym typeface="Cabin"/>
            </a:endParaRPr>
          </a:p>
          <a:p>
            <a:pPr marL="749300" marR="0" lvl="0" indent="-358394" algn="l" rtl="0">
              <a:lnSpc>
                <a:spcPct val="100000"/>
              </a:lnSpc>
              <a:spcBef>
                <a:spcPts val="350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Η</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rgbClr val="00FF00"/>
                </a:solidFill>
                <a:latin typeface="Arial" charset="0"/>
                <a:ea typeface="Arial" charset="0"/>
                <a:cs typeface="Arial" charset="0"/>
                <a:sym typeface="Cabin"/>
              </a:rPr>
              <a:t>μεταβλητή επανάληψης</a:t>
            </a:r>
            <a:r>
              <a:rPr lang="en-US" sz="3400" u="none" strike="noStrike" cap="none" dirty="0">
                <a:solidFill>
                  <a:srgbClr val="00FF00"/>
                </a:solidFill>
                <a:latin typeface="Arial" charset="0"/>
                <a:ea typeface="Arial" charset="0"/>
                <a:cs typeface="Arial" charset="0"/>
                <a:sym typeface="Cabin"/>
              </a:rPr>
              <a:t> </a:t>
            </a:r>
            <a:r>
              <a:rPr lang="el-GR" sz="3400" u="none" strike="noStrike" cap="none" dirty="0">
                <a:latin typeface="Arial" charset="0"/>
                <a:ea typeface="Arial" charset="0"/>
                <a:cs typeface="Arial" charset="0"/>
                <a:sym typeface="Cabin"/>
              </a:rPr>
              <a:t>«</a:t>
            </a:r>
            <a:r>
              <a:rPr lang="el-GR" sz="3400" b="0" i="0" u="none" strike="noStrike" cap="none" dirty="0">
                <a:solidFill>
                  <a:schemeClr val="lt1"/>
                </a:solidFill>
                <a:latin typeface="Arial"/>
                <a:ea typeface="Arial"/>
                <a:cs typeface="Arial"/>
                <a:sym typeface="Arial"/>
              </a:rPr>
              <a:t>διατρέχει» όλες τις τιμές </a:t>
            </a:r>
            <a:r>
              <a:rPr lang="el-GR" sz="3400" dirty="0">
                <a:solidFill>
                  <a:srgbClr val="FFFF00"/>
                </a:solidFill>
                <a:latin typeface="Arial" charset="0"/>
                <a:cs typeface="Arial" charset="0"/>
              </a:rPr>
              <a:t>μέσα</a:t>
            </a:r>
            <a:r>
              <a:rPr lang="el-GR" sz="3400" b="0" i="0" u="none" strike="noStrike" cap="none" dirty="0">
                <a:solidFill>
                  <a:schemeClr val="lt1"/>
                </a:solidFill>
                <a:latin typeface="Arial"/>
                <a:ea typeface="Arial"/>
                <a:cs typeface="Arial"/>
                <a:sym typeface="Arial"/>
              </a:rPr>
              <a:t> στην </a:t>
            </a:r>
            <a:r>
              <a:rPr lang="el-GR" sz="3400" u="none" strike="noStrike" cap="none" dirty="0">
                <a:solidFill>
                  <a:srgbClr val="FF7F00"/>
                </a:solidFill>
                <a:latin typeface="Arial" charset="0"/>
                <a:ea typeface="Arial" charset="0"/>
                <a:cs typeface="Arial" charset="0"/>
                <a:sym typeface="Cabin"/>
              </a:rPr>
              <a:t>ακολουθία</a:t>
            </a:r>
            <a:endParaRPr lang="en-US" sz="3400" u="none" strike="noStrike" cap="none" dirty="0">
              <a:solidFill>
                <a:srgbClr val="FF7F00"/>
              </a:solidFill>
              <a:latin typeface="Arial" charset="0"/>
              <a:ea typeface="Arial" charset="0"/>
              <a:cs typeface="Arial" charset="0"/>
              <a:sym typeface="Cabin"/>
            </a:endParaRPr>
          </a:p>
        </p:txBody>
      </p:sp>
      <p:sp>
        <p:nvSpPr>
          <p:cNvPr id="332" name="Shape 332"/>
          <p:cNvSpPr txBox="1"/>
          <p:nvPr/>
        </p:nvSpPr>
        <p:spPr>
          <a:xfrm>
            <a:off x="8669342" y="5226050"/>
            <a:ext cx="7193399" cy="1371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a:rPr>
              <a:t>for</a:t>
            </a:r>
            <a:r>
              <a:rPr lang="en-US" sz="3600" i="0" u="none" strike="noStrike" cap="none" dirty="0">
                <a:solidFill>
                  <a:schemeClr val="lt1"/>
                </a:solidFill>
                <a:latin typeface="Courier"/>
                <a:ea typeface="Courier"/>
                <a:cs typeface="Courier"/>
                <a:sym typeface="Courier New"/>
              </a:rPr>
              <a:t> </a:t>
            </a:r>
            <a:r>
              <a:rPr lang="el-GR" sz="3600" i="0" u="none" strike="noStrike" cap="none" dirty="0">
                <a:solidFill>
                  <a:srgbClr val="00FF00"/>
                </a:solidFill>
                <a:latin typeface="Courier"/>
                <a:ea typeface="Courier"/>
                <a:cs typeface="Courier"/>
                <a:sym typeface="Courier New"/>
              </a:rPr>
              <a:t>γράμμα</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in</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'banana'</a:t>
            </a:r>
            <a:r>
              <a:rPr lang="en-US" sz="3600" i="0" u="none" strike="noStrike" cap="none" dirty="0">
                <a:solidFill>
                  <a:srgbClr val="00F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00FF"/>
                </a:solidFill>
                <a:latin typeface="Courier"/>
                <a:ea typeface="Courier"/>
                <a:cs typeface="Courier"/>
                <a:sym typeface="Courier New"/>
              </a:rPr>
              <a:t> print(</a:t>
            </a:r>
            <a:r>
              <a:rPr lang="el-GR" sz="3600" i="0" u="none" strike="noStrike" cap="none" dirty="0">
                <a:solidFill>
                  <a:srgbClr val="FF00FF"/>
                </a:solidFill>
                <a:latin typeface="Courier"/>
                <a:ea typeface="Courier"/>
                <a:cs typeface="Courier"/>
                <a:sym typeface="Courier New"/>
              </a:rPr>
              <a:t>γράμμα</a:t>
            </a:r>
            <a:r>
              <a:rPr lang="en-US" sz="3600" i="0" u="none" strike="noStrike" cap="none" dirty="0">
                <a:solidFill>
                  <a:srgbClr val="FF00FF"/>
                </a:solidFill>
                <a:latin typeface="Courier"/>
                <a:ea typeface="Courier"/>
                <a:cs typeface="Courier"/>
                <a:sym typeface="Courier New"/>
              </a:rPr>
              <a:t>)</a:t>
            </a:r>
          </a:p>
        </p:txBody>
      </p:sp>
      <p:sp>
        <p:nvSpPr>
          <p:cNvPr id="334" name="Shape 334"/>
          <p:cNvSpPr txBox="1"/>
          <p:nvPr/>
        </p:nvSpPr>
        <p:spPr>
          <a:xfrm>
            <a:off x="8108943" y="3248202"/>
            <a:ext cx="3256613" cy="1281025"/>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μεταβλητή επανάληψης</a:t>
            </a:r>
            <a:endParaRPr lang="en-US" sz="3600" u="none" strike="noStrike" cap="none" dirty="0">
              <a:solidFill>
                <a:srgbClr val="00FF00"/>
              </a:solidFill>
              <a:latin typeface="Arial" charset="0"/>
              <a:ea typeface="Arial" charset="0"/>
              <a:cs typeface="Arial" charset="0"/>
              <a:sym typeface="Cabin"/>
            </a:endParaRPr>
          </a:p>
        </p:txBody>
      </p:sp>
      <p:sp>
        <p:nvSpPr>
          <p:cNvPr id="335" name="Shape 335"/>
          <p:cNvSpPr txBox="1"/>
          <p:nvPr/>
        </p:nvSpPr>
        <p:spPr>
          <a:xfrm>
            <a:off x="12275426" y="3248202"/>
            <a:ext cx="3751578" cy="1075126"/>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charset="0"/>
                <a:ea typeface="Arial" charset="0"/>
                <a:cs typeface="Arial" charset="0"/>
                <a:sym typeface="Cabin"/>
              </a:rPr>
              <a:t>Συμβολοσειρά </a:t>
            </a:r>
          </a:p>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charset="0"/>
                <a:ea typeface="Arial" charset="0"/>
                <a:cs typeface="Arial" charset="0"/>
                <a:sym typeface="Cabin"/>
              </a:rPr>
              <a:t>έξι-χαρακτήρων</a:t>
            </a:r>
            <a:endParaRPr lang="en-US" sz="3600" u="none" strike="noStrike" cap="none" dirty="0">
              <a:solidFill>
                <a:srgbClr val="FF7F00"/>
              </a:solidFill>
              <a:latin typeface="Arial" charset="0"/>
              <a:ea typeface="Arial" charset="0"/>
              <a:cs typeface="Arial" charset="0"/>
              <a:sym typeface="Cabin"/>
            </a:endParaRPr>
          </a:p>
        </p:txBody>
      </p:sp>
      <p:cxnSp>
        <p:nvCxnSpPr>
          <p:cNvPr id="336" name="Shape 336"/>
          <p:cNvCxnSpPr/>
          <p:nvPr/>
        </p:nvCxnSpPr>
        <p:spPr>
          <a:xfrm rot="10800000">
            <a:off x="9577502" y="4511775"/>
            <a:ext cx="984797" cy="822300"/>
          </a:xfrm>
          <a:prstGeom prst="straightConnector1">
            <a:avLst/>
          </a:prstGeom>
          <a:noFill/>
          <a:ln w="63500" cap="rnd" cmpd="sng">
            <a:solidFill>
              <a:srgbClr val="00FF00"/>
            </a:solidFill>
            <a:prstDash val="solid"/>
            <a:miter/>
            <a:headEnd type="stealth" w="med" len="med"/>
            <a:tailEnd type="none" w="med" len="med"/>
          </a:ln>
        </p:spPr>
      </p:cxnSp>
      <p:cxnSp>
        <p:nvCxnSpPr>
          <p:cNvPr id="337" name="Shape 337"/>
          <p:cNvCxnSpPr/>
          <p:nvPr/>
        </p:nvCxnSpPr>
        <p:spPr>
          <a:xfrm rot="10800000" flipH="1">
            <a:off x="13544454" y="4403739"/>
            <a:ext cx="727345" cy="822300"/>
          </a:xfrm>
          <a:prstGeom prst="straightConnector1">
            <a:avLst/>
          </a:prstGeom>
          <a:noFill/>
          <a:ln w="63500" cap="rnd" cmpd="sng">
            <a:solidFill>
              <a:srgbClr val="FF7F00"/>
            </a:solidFill>
            <a:prstDash val="solid"/>
            <a:miter/>
            <a:headEnd type="stealth"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cxnSp>
        <p:nvCxnSpPr>
          <p:cNvPr id="342" name="Shape 342"/>
          <p:cNvCxnSpPr/>
          <p:nvPr/>
        </p:nvCxnSpPr>
        <p:spPr>
          <a:xfrm rot="10800000">
            <a:off x="3143137" y="1192249"/>
            <a:ext cx="14400" cy="566699"/>
          </a:xfrm>
          <a:prstGeom prst="straightConnector1">
            <a:avLst/>
          </a:prstGeom>
          <a:noFill/>
          <a:ln w="76200" cap="rnd" cmpd="sng">
            <a:solidFill>
              <a:srgbClr val="00FF00"/>
            </a:solidFill>
            <a:prstDash val="solid"/>
            <a:miter/>
            <a:headEnd type="stealth" w="med" len="med"/>
            <a:tailEnd type="none" w="med" len="med"/>
          </a:ln>
        </p:spPr>
      </p:cxnSp>
      <p:sp>
        <p:nvSpPr>
          <p:cNvPr id="343" name="Shape 343"/>
          <p:cNvSpPr/>
          <p:nvPr/>
        </p:nvSpPr>
        <p:spPr>
          <a:xfrm>
            <a:off x="1727200" y="1752600"/>
            <a:ext cx="2870100" cy="1269899"/>
          </a:xfrm>
          <a:prstGeom prst="diamond">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400" u="none" strike="noStrike" cap="none" dirty="0">
                <a:solidFill>
                  <a:srgbClr val="FFFFFF"/>
                </a:solidFill>
                <a:latin typeface="Arial" charset="0"/>
                <a:ea typeface="Arial" charset="0"/>
                <a:cs typeface="Arial" charset="0"/>
                <a:sym typeface="Cabin"/>
              </a:rPr>
              <a:t>Τέλος</a:t>
            </a:r>
            <a:endParaRPr lang="en-US" sz="3400" u="none" strike="noStrike" cap="none" dirty="0">
              <a:solidFill>
                <a:srgbClr val="FFFFFF"/>
              </a:solidFill>
              <a:latin typeface="Arial" charset="0"/>
              <a:ea typeface="Arial" charset="0"/>
              <a:cs typeface="Arial" charset="0"/>
              <a:sym typeface="Cabin"/>
            </a:endParaRPr>
          </a:p>
        </p:txBody>
      </p:sp>
      <p:cxnSp>
        <p:nvCxnSpPr>
          <p:cNvPr id="344" name="Shape 344"/>
          <p:cNvCxnSpPr/>
          <p:nvPr/>
        </p:nvCxnSpPr>
        <p:spPr>
          <a:xfrm rot="10800000">
            <a:off x="3162312" y="3022699"/>
            <a:ext cx="11100" cy="1498500"/>
          </a:xfrm>
          <a:prstGeom prst="straightConnector1">
            <a:avLst/>
          </a:prstGeom>
          <a:noFill/>
          <a:ln w="76200" cap="rnd" cmpd="sng">
            <a:solidFill>
              <a:srgbClr val="00FF00"/>
            </a:solidFill>
            <a:prstDash val="solid"/>
            <a:miter/>
            <a:headEnd type="none" w="med" len="med"/>
            <a:tailEnd type="stealth" w="med" len="med"/>
          </a:ln>
        </p:spPr>
      </p:cxnSp>
      <p:cxnSp>
        <p:nvCxnSpPr>
          <p:cNvPr id="345" name="Shape 345"/>
          <p:cNvCxnSpPr>
            <a:cxnSpLocks/>
            <a:stCxn id="347" idx="0"/>
            <a:endCxn id="354" idx="2"/>
          </p:cNvCxnSpPr>
          <p:nvPr/>
        </p:nvCxnSpPr>
        <p:spPr>
          <a:xfrm flipV="1">
            <a:off x="6928849" y="2768699"/>
            <a:ext cx="1" cy="533301"/>
          </a:xfrm>
          <a:prstGeom prst="straightConnector1">
            <a:avLst/>
          </a:prstGeom>
          <a:noFill/>
          <a:ln w="76200" cap="rnd" cmpd="sng">
            <a:solidFill>
              <a:srgbClr val="00FF00"/>
            </a:solidFill>
            <a:prstDash val="solid"/>
            <a:miter/>
            <a:headEnd type="stealth" w="med" len="med"/>
            <a:tailEnd type="none" w="med" len="med"/>
          </a:ln>
        </p:spPr>
      </p:cxnSp>
      <p:cxnSp>
        <p:nvCxnSpPr>
          <p:cNvPr id="346" name="Shape 346"/>
          <p:cNvCxnSpPr>
            <a:cxnSpLocks/>
            <a:stCxn id="347" idx="2"/>
          </p:cNvCxnSpPr>
          <p:nvPr/>
        </p:nvCxnSpPr>
        <p:spPr>
          <a:xfrm>
            <a:off x="6928849" y="4051399"/>
            <a:ext cx="1" cy="472800"/>
          </a:xfrm>
          <a:prstGeom prst="straightConnector1">
            <a:avLst/>
          </a:prstGeom>
          <a:noFill/>
          <a:ln w="76200" cap="rnd" cmpd="sng">
            <a:solidFill>
              <a:srgbClr val="00FF00"/>
            </a:solidFill>
            <a:prstDash val="solid"/>
            <a:miter/>
            <a:headEnd type="none" w="med" len="med"/>
            <a:tailEnd type="none" w="med" len="med"/>
          </a:ln>
        </p:spPr>
      </p:cxnSp>
      <p:cxnSp>
        <p:nvCxnSpPr>
          <p:cNvPr id="348" name="Shape 348"/>
          <p:cNvCxnSpPr>
            <a:cxnSpLocks/>
          </p:cNvCxnSpPr>
          <p:nvPr/>
        </p:nvCxnSpPr>
        <p:spPr>
          <a:xfrm>
            <a:off x="3133200" y="4516675"/>
            <a:ext cx="3795649" cy="7524"/>
          </a:xfrm>
          <a:prstGeom prst="straightConnector1">
            <a:avLst/>
          </a:prstGeom>
          <a:noFill/>
          <a:ln w="76200" cap="rnd" cmpd="sng">
            <a:solidFill>
              <a:srgbClr val="00FF00"/>
            </a:solidFill>
            <a:prstDash val="solid"/>
            <a:miter/>
            <a:headEnd type="none" w="med" len="med"/>
            <a:tailEnd type="none" w="med" len="med"/>
          </a:ln>
        </p:spPr>
      </p:cxnSp>
      <p:cxnSp>
        <p:nvCxnSpPr>
          <p:cNvPr id="349" name="Shape 349"/>
          <p:cNvCxnSpPr/>
          <p:nvPr/>
        </p:nvCxnSpPr>
        <p:spPr>
          <a:xfrm flipH="1">
            <a:off x="1371574" y="2397125"/>
            <a:ext cx="396900" cy="3299"/>
          </a:xfrm>
          <a:prstGeom prst="straightConnector1">
            <a:avLst/>
          </a:prstGeom>
          <a:noFill/>
          <a:ln w="76200" cap="rnd" cmpd="sng">
            <a:solidFill>
              <a:srgbClr val="00FF00"/>
            </a:solidFill>
            <a:prstDash val="solid"/>
            <a:miter/>
            <a:headEnd type="none" w="med" len="med"/>
            <a:tailEnd type="stealth" w="med" len="med"/>
          </a:ln>
        </p:spPr>
      </p:cxnSp>
      <p:cxnSp>
        <p:nvCxnSpPr>
          <p:cNvPr id="350" name="Shape 350"/>
          <p:cNvCxnSpPr/>
          <p:nvPr/>
        </p:nvCxnSpPr>
        <p:spPr>
          <a:xfrm rot="10800000" flipH="1">
            <a:off x="3157537" y="5238874"/>
            <a:ext cx="15899" cy="644400"/>
          </a:xfrm>
          <a:prstGeom prst="straightConnector1">
            <a:avLst/>
          </a:prstGeom>
          <a:noFill/>
          <a:ln w="76200" cap="rnd" cmpd="sng">
            <a:solidFill>
              <a:srgbClr val="00FF00"/>
            </a:solidFill>
            <a:prstDash val="solid"/>
            <a:miter/>
            <a:headEnd type="stealth" w="med" len="med"/>
            <a:tailEnd type="none" w="med" len="med"/>
          </a:ln>
        </p:spPr>
      </p:cxnSp>
      <p:cxnSp>
        <p:nvCxnSpPr>
          <p:cNvPr id="351" name="Shape 351"/>
          <p:cNvCxnSpPr/>
          <p:nvPr/>
        </p:nvCxnSpPr>
        <p:spPr>
          <a:xfrm rot="10800000">
            <a:off x="1401636" y="2451012"/>
            <a:ext cx="3299" cy="2779799"/>
          </a:xfrm>
          <a:prstGeom prst="straightConnector1">
            <a:avLst/>
          </a:prstGeom>
          <a:noFill/>
          <a:ln w="76200" cap="rnd" cmpd="sng">
            <a:solidFill>
              <a:srgbClr val="00FF00"/>
            </a:solidFill>
            <a:prstDash val="solid"/>
            <a:miter/>
            <a:headEnd type="stealth" w="med" len="med"/>
            <a:tailEnd type="none" w="med" len="med"/>
          </a:ln>
        </p:spPr>
      </p:cxnSp>
      <p:cxnSp>
        <p:nvCxnSpPr>
          <p:cNvPr id="352" name="Shape 352"/>
          <p:cNvCxnSpPr/>
          <p:nvPr/>
        </p:nvCxnSpPr>
        <p:spPr>
          <a:xfrm>
            <a:off x="1401761" y="5209178"/>
            <a:ext cx="1752600" cy="0"/>
          </a:xfrm>
          <a:prstGeom prst="straightConnector1">
            <a:avLst/>
          </a:prstGeom>
          <a:noFill/>
          <a:ln w="76200" cap="rnd" cmpd="sng">
            <a:solidFill>
              <a:srgbClr val="00FF00"/>
            </a:solidFill>
            <a:prstDash val="solid"/>
            <a:miter/>
            <a:headEnd type="none" w="med" len="med"/>
            <a:tailEnd type="none" w="med" len="med"/>
          </a:ln>
        </p:spPr>
      </p:cxnSp>
      <p:sp>
        <p:nvSpPr>
          <p:cNvPr id="353" name="Shape 353"/>
          <p:cNvSpPr txBox="1"/>
          <p:nvPr/>
        </p:nvSpPr>
        <p:spPr>
          <a:xfrm>
            <a:off x="846137" y="1638300"/>
            <a:ext cx="8810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Ναι</a:t>
            </a:r>
            <a:endParaRPr lang="en-US" sz="3600" u="none" strike="noStrike" cap="none" dirty="0">
              <a:solidFill>
                <a:schemeClr val="lt1"/>
              </a:solidFill>
              <a:latin typeface="Arial" charset="0"/>
              <a:ea typeface="Arial" charset="0"/>
              <a:cs typeface="Arial" charset="0"/>
              <a:sym typeface="Cabin"/>
            </a:endParaRPr>
          </a:p>
        </p:txBody>
      </p:sp>
      <p:sp>
        <p:nvSpPr>
          <p:cNvPr id="347" name="Shape 347"/>
          <p:cNvSpPr txBox="1"/>
          <p:nvPr/>
        </p:nvSpPr>
        <p:spPr>
          <a:xfrm>
            <a:off x="5210150" y="3302000"/>
            <a:ext cx="3437398" cy="749399"/>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l-GR" sz="3500" u="none" strike="noStrike" cap="none" dirty="0">
                <a:solidFill>
                  <a:srgbClr val="00FF00"/>
                </a:solidFill>
                <a:latin typeface="Arial" charset="0"/>
                <a:ea typeface="Arial" charset="0"/>
                <a:cs typeface="Arial" charset="0"/>
                <a:sym typeface="Cabin"/>
              </a:rPr>
              <a:t>γράμμα</a:t>
            </a:r>
            <a:r>
              <a:rPr lang="en-US" sz="3500" u="none" strike="noStrike" cap="none" dirty="0">
                <a:solidFill>
                  <a:schemeClr val="bg1"/>
                </a:solidFill>
                <a:latin typeface="Arial" charset="0"/>
                <a:ea typeface="Arial" charset="0"/>
                <a:cs typeface="Arial" charset="0"/>
                <a:sym typeface="Cabin"/>
              </a:rPr>
              <a:t>)</a:t>
            </a:r>
          </a:p>
        </p:txBody>
      </p:sp>
      <p:sp>
        <p:nvSpPr>
          <p:cNvPr id="354" name="Shape 354"/>
          <p:cNvSpPr txBox="1"/>
          <p:nvPr/>
        </p:nvSpPr>
        <p:spPr>
          <a:xfrm>
            <a:off x="5130800" y="2019300"/>
            <a:ext cx="3596099" cy="749399"/>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500" u="none" strike="noStrike" cap="none" dirty="0">
                <a:solidFill>
                  <a:srgbClr val="FFFFFF"/>
                </a:solidFill>
                <a:latin typeface="Arial" charset="0"/>
                <a:ea typeface="Arial" charset="0"/>
                <a:cs typeface="Arial" charset="0"/>
                <a:sym typeface="Cabin"/>
              </a:rPr>
              <a:t>Επόμενο</a:t>
            </a:r>
            <a:r>
              <a:rPr lang="en-US" sz="3500" u="none" strike="noStrike" cap="none" dirty="0">
                <a:solidFill>
                  <a:srgbClr val="FFFFFF"/>
                </a:solidFill>
                <a:latin typeface="Arial" charset="0"/>
                <a:ea typeface="Arial" charset="0"/>
                <a:cs typeface="Arial" charset="0"/>
                <a:sym typeface="Cabin"/>
              </a:rPr>
              <a:t> </a:t>
            </a:r>
            <a:r>
              <a:rPr lang="el-GR" sz="3500" u="none" strike="noStrike" cap="none" dirty="0">
                <a:solidFill>
                  <a:srgbClr val="00FF00"/>
                </a:solidFill>
                <a:latin typeface="Arial" charset="0"/>
                <a:ea typeface="Arial" charset="0"/>
                <a:cs typeface="Arial" charset="0"/>
                <a:sym typeface="Cabin"/>
              </a:rPr>
              <a:t>γράμμα</a:t>
            </a:r>
            <a:endParaRPr lang="en-US" sz="3500" u="none" strike="noStrike" cap="none" dirty="0">
              <a:solidFill>
                <a:srgbClr val="00FF00"/>
              </a:solidFill>
              <a:latin typeface="Arial" charset="0"/>
              <a:ea typeface="Arial" charset="0"/>
              <a:cs typeface="Arial" charset="0"/>
              <a:sym typeface="Cabin"/>
            </a:endParaRPr>
          </a:p>
        </p:txBody>
      </p:sp>
      <p:sp>
        <p:nvSpPr>
          <p:cNvPr id="355" name="Shape 355"/>
          <p:cNvSpPr txBox="1"/>
          <p:nvPr/>
        </p:nvSpPr>
        <p:spPr>
          <a:xfrm>
            <a:off x="7927750" y="5086350"/>
            <a:ext cx="6639000" cy="1143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a:rPr>
              <a:t>for</a:t>
            </a:r>
            <a:r>
              <a:rPr lang="en-US" sz="3600" i="0" u="none" strike="noStrike" cap="none" dirty="0">
                <a:solidFill>
                  <a:schemeClr val="lt1"/>
                </a:solidFill>
                <a:latin typeface="Courier"/>
                <a:ea typeface="Courier"/>
                <a:cs typeface="Courier"/>
                <a:sym typeface="Courier New"/>
              </a:rPr>
              <a:t> </a:t>
            </a:r>
            <a:r>
              <a:rPr lang="el-GR" sz="3600" i="0" u="none" strike="noStrike" cap="none" dirty="0">
                <a:solidFill>
                  <a:srgbClr val="00FF00"/>
                </a:solidFill>
                <a:latin typeface="Courier"/>
                <a:ea typeface="Courier"/>
                <a:cs typeface="Courier"/>
                <a:sym typeface="Courier New"/>
              </a:rPr>
              <a:t>γράμμα</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in</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'banana'</a:t>
            </a:r>
            <a:r>
              <a:rPr lang="en-US" sz="3600" i="0" u="none" strike="noStrike" cap="none" dirty="0">
                <a:solidFill>
                  <a:srgbClr val="00F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600" i="0" u="none" strike="noStrike" cap="none" dirty="0">
                <a:solidFill>
                  <a:srgbClr val="FF00FF"/>
                </a:solidFill>
                <a:latin typeface="Courier"/>
                <a:ea typeface="Courier"/>
                <a:cs typeface="Courier"/>
                <a:sym typeface="Courier New"/>
              </a:rPr>
              <a:t>    print(</a:t>
            </a:r>
            <a:r>
              <a:rPr lang="el-GR" sz="3600" i="0" u="none" strike="noStrike" cap="none" dirty="0">
                <a:solidFill>
                  <a:srgbClr val="FF00FF"/>
                </a:solidFill>
                <a:latin typeface="Courier"/>
                <a:ea typeface="Courier"/>
                <a:cs typeface="Courier"/>
                <a:sym typeface="Courier New"/>
              </a:rPr>
              <a:t>γράμμα</a:t>
            </a:r>
            <a:r>
              <a:rPr lang="en-US" sz="3600" i="0" u="none" strike="noStrike" cap="none" dirty="0">
                <a:solidFill>
                  <a:srgbClr val="FF00FF"/>
                </a:solidFill>
                <a:latin typeface="Courier"/>
                <a:ea typeface="Courier"/>
                <a:cs typeface="Courier"/>
                <a:sym typeface="Courier New"/>
              </a:rPr>
              <a:t>)</a:t>
            </a:r>
          </a:p>
        </p:txBody>
      </p:sp>
      <p:sp>
        <p:nvSpPr>
          <p:cNvPr id="356" name="Shape 356"/>
          <p:cNvSpPr txBox="1"/>
          <p:nvPr/>
        </p:nvSpPr>
        <p:spPr>
          <a:xfrm>
            <a:off x="97409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b</a:t>
            </a:r>
          </a:p>
        </p:txBody>
      </p:sp>
      <p:sp>
        <p:nvSpPr>
          <p:cNvPr id="357" name="Shape 357"/>
          <p:cNvSpPr txBox="1"/>
          <p:nvPr/>
        </p:nvSpPr>
        <p:spPr>
          <a:xfrm>
            <a:off x="104902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358" name="Shape 358"/>
          <p:cNvSpPr txBox="1"/>
          <p:nvPr/>
        </p:nvSpPr>
        <p:spPr>
          <a:xfrm>
            <a:off x="112649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359" name="Shape 359"/>
          <p:cNvSpPr txBox="1"/>
          <p:nvPr/>
        </p:nvSpPr>
        <p:spPr>
          <a:xfrm>
            <a:off x="120142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360" name="Shape 360"/>
          <p:cNvSpPr txBox="1"/>
          <p:nvPr/>
        </p:nvSpPr>
        <p:spPr>
          <a:xfrm>
            <a:off x="127381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361" name="Shape 361"/>
          <p:cNvSpPr txBox="1"/>
          <p:nvPr/>
        </p:nvSpPr>
        <p:spPr>
          <a:xfrm>
            <a:off x="134874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362" name="Shape 362"/>
          <p:cNvSpPr txBox="1"/>
          <p:nvPr/>
        </p:nvSpPr>
        <p:spPr>
          <a:xfrm>
            <a:off x="520104" y="6978788"/>
            <a:ext cx="15215793" cy="1350826"/>
          </a:xfrm>
          <a:prstGeom prst="rect">
            <a:avLst/>
          </a:prstGeom>
          <a:noFill/>
          <a:ln>
            <a:noFill/>
          </a:ln>
        </p:spPr>
        <p:txBody>
          <a:bodyPr lIns="0" tIns="0" rIns="0" bIns="0" anchor="ctr" anchorCtr="0">
            <a:noAutofit/>
          </a:bodyPr>
          <a:lstStyle/>
          <a:p>
            <a:pPr algn="ctr">
              <a:lnSpc>
                <a:spcPct val="115000"/>
              </a:lnSpc>
              <a:buClr>
                <a:schemeClr val="lt1"/>
              </a:buClr>
              <a:buSzPct val="25000"/>
            </a:pPr>
            <a:r>
              <a:rPr lang="el-GR" sz="3600" u="none" strike="noStrike" cap="none" dirty="0">
                <a:solidFill>
                  <a:schemeClr val="lt1"/>
                </a:solidFill>
                <a:latin typeface="Arial" charset="0"/>
                <a:ea typeface="Arial" charset="0"/>
                <a:cs typeface="Arial" charset="0"/>
                <a:sym typeface="Cabin"/>
              </a:rPr>
              <a:t>Η</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00FF00"/>
                </a:solidFill>
                <a:latin typeface="Arial" charset="0"/>
                <a:ea typeface="Arial" charset="0"/>
                <a:cs typeface="Arial" charset="0"/>
                <a:sym typeface="Cabin"/>
              </a:rPr>
              <a:t>μεταβλητή επανάληψης</a:t>
            </a:r>
            <a:r>
              <a:rPr lang="en-US" sz="3600" u="none" strike="noStrike" cap="none" dirty="0">
                <a:solidFill>
                  <a:srgbClr val="00FF00"/>
                </a:solidFill>
                <a:latin typeface="Arial" charset="0"/>
                <a:ea typeface="Arial" charset="0"/>
                <a:cs typeface="Arial" charset="0"/>
                <a:sym typeface="Cabin"/>
              </a:rPr>
              <a:t> </a:t>
            </a:r>
            <a:r>
              <a:rPr lang="el-GR" sz="3600" u="none" strike="noStrike" cap="none" dirty="0">
                <a:latin typeface="Arial" charset="0"/>
                <a:ea typeface="Arial" charset="0"/>
                <a:cs typeface="Arial" charset="0"/>
                <a:sym typeface="Cabin"/>
              </a:rPr>
              <a:t>«</a:t>
            </a:r>
            <a:r>
              <a:rPr lang="el-GR" sz="3600" b="0" i="0" u="none" strike="noStrike" cap="none" dirty="0">
                <a:solidFill>
                  <a:schemeClr val="lt1"/>
                </a:solidFill>
                <a:latin typeface="Arial"/>
                <a:ea typeface="Arial"/>
                <a:cs typeface="Arial"/>
                <a:sym typeface="Arial"/>
              </a:rPr>
              <a:t>διατρέχει» την </a:t>
            </a:r>
            <a:r>
              <a:rPr lang="el-GR" sz="3600" u="none" strike="noStrike" cap="none" dirty="0">
                <a:solidFill>
                  <a:srgbClr val="FF7F00"/>
                </a:solidFill>
                <a:latin typeface="Arial" charset="0"/>
                <a:ea typeface="Arial" charset="0"/>
                <a:cs typeface="Arial" charset="0"/>
                <a:sym typeface="Cabin"/>
              </a:rPr>
              <a:t>συμβολοσειρά</a:t>
            </a:r>
            <a:r>
              <a:rPr lang="el-GR" sz="3600" dirty="0">
                <a:solidFill>
                  <a:srgbClr val="FF7F00"/>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και το</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00FF"/>
                </a:solidFill>
                <a:latin typeface="Arial" charset="0"/>
                <a:ea typeface="Arial" charset="0"/>
                <a:cs typeface="Arial" charset="0"/>
                <a:sym typeface="Cabin"/>
              </a:rPr>
              <a:t>μπλοκ (σώμα)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του κώδικα εκτελείτε μία φορά για κάθε τιμή (</a:t>
            </a:r>
            <a:r>
              <a:rPr lang="el-GR" sz="3600" u="none" strike="noStrike" cap="none" dirty="0">
                <a:solidFill>
                  <a:srgbClr val="FFFF00"/>
                </a:solidFill>
                <a:latin typeface="Arial" charset="0"/>
                <a:ea typeface="Arial" charset="0"/>
                <a:cs typeface="Arial" charset="0"/>
                <a:sym typeface="Cabin"/>
              </a:rPr>
              <a:t>εντός</a:t>
            </a:r>
            <a:r>
              <a:rPr lang="el-GR" sz="3600" u="none" strike="noStrike" cap="none" dirty="0">
                <a:solidFill>
                  <a:schemeClr val="bg1"/>
                </a:solidFill>
                <a:latin typeface="Arial" charset="0"/>
                <a:ea typeface="Arial" charset="0"/>
                <a:cs typeface="Arial" charset="0"/>
                <a:sym typeface="Cabin"/>
              </a:rPr>
              <a:t>)</a:t>
            </a:r>
            <a:r>
              <a:rPr lang="en-US" sz="3600" u="none" strike="noStrike" cap="none" dirty="0">
                <a:solidFill>
                  <a:srgbClr val="FFFF00"/>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της </a:t>
            </a:r>
            <a:r>
              <a:rPr lang="el-GR" sz="3600" u="none" strike="noStrike" cap="none" dirty="0">
                <a:solidFill>
                  <a:srgbClr val="FF7F00"/>
                </a:solidFill>
                <a:latin typeface="Arial" charset="0"/>
                <a:ea typeface="Arial" charset="0"/>
                <a:cs typeface="Arial" charset="0"/>
                <a:sym typeface="Cabin"/>
              </a:rPr>
              <a:t>ακολουθίας</a:t>
            </a:r>
            <a:endParaRPr lang="en-US" sz="3600" u="none" strike="noStrike" cap="none" dirty="0">
              <a:solidFill>
                <a:srgbClr val="FF7F00"/>
              </a:solidFill>
              <a:latin typeface="Arial" charset="0"/>
              <a:ea typeface="Arial" charset="0"/>
              <a:cs typeface="Arial" charset="0"/>
              <a:sym typeface="Cabin"/>
            </a:endParaRPr>
          </a:p>
        </p:txBody>
      </p:sp>
      <p:cxnSp>
        <p:nvCxnSpPr>
          <p:cNvPr id="363" name="Shape 363"/>
          <p:cNvCxnSpPr/>
          <p:nvPr/>
        </p:nvCxnSpPr>
        <p:spPr>
          <a:xfrm>
            <a:off x="4703700" y="2385900"/>
            <a:ext cx="396900" cy="3299"/>
          </a:xfrm>
          <a:prstGeom prst="straightConnector1">
            <a:avLst/>
          </a:prstGeom>
          <a:noFill/>
          <a:ln w="76200" cap="rnd" cmpd="sng">
            <a:solidFill>
              <a:srgbClr val="00FF00"/>
            </a:solidFill>
            <a:prstDash val="solid"/>
            <a:miter/>
            <a:headEnd type="none" w="med" len="med"/>
            <a:tailEnd type="stealth" w="med" len="med"/>
          </a:ln>
        </p:spPr>
      </p:cxnSp>
      <p:sp>
        <p:nvSpPr>
          <p:cNvPr id="364" name="Shape 364"/>
          <p:cNvSpPr txBox="1"/>
          <p:nvPr/>
        </p:nvSpPr>
        <p:spPr>
          <a:xfrm>
            <a:off x="4275137" y="1638300"/>
            <a:ext cx="725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dirty="0">
                <a:solidFill>
                  <a:schemeClr val="lt1"/>
                </a:solidFill>
                <a:latin typeface="Arial" charset="0"/>
                <a:ea typeface="Arial" charset="0"/>
                <a:cs typeface="Arial" charset="0"/>
                <a:sym typeface="Cabin"/>
              </a:rPr>
              <a:t>Όχι</a:t>
            </a:r>
            <a:endParaRPr lang="en-US" sz="3600" dirty="0">
              <a:solidFill>
                <a:schemeClr val="lt1"/>
              </a:solidFill>
              <a:latin typeface="Arial" charset="0"/>
              <a:ea typeface="Arial" charset="0"/>
              <a:cs typeface="Arial" charset="0"/>
              <a:sym typeface="Cabi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z="7200" dirty="0">
                <a:solidFill>
                  <a:srgbClr val="FFD966"/>
                </a:solidFill>
              </a:rPr>
              <a:t>Περισσότερες Λειτουργίες Συμβολοσειρών</a:t>
            </a:r>
            <a:endParaRPr lang="en-US" sz="7200" dirty="0">
              <a:solidFill>
                <a:srgbClr val="FFD966"/>
              </a:solidFill>
            </a:endParaRPr>
          </a:p>
        </p:txBody>
      </p:sp>
    </p:spTree>
    <p:extLst>
      <p:ext uri="{BB962C8B-B14F-4D97-AF65-F5344CB8AC3E}">
        <p14:creationId xmlns:p14="http://schemas.microsoft.com/office/powerpoint/2010/main" val="910235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0" name="Shape 370"/>
          <p:cNvSpPr txBox="1">
            <a:spLocks noGrp="1"/>
          </p:cNvSpPr>
          <p:nvPr>
            <p:ph type="title"/>
          </p:nvPr>
        </p:nvSpPr>
        <p:spPr>
          <a:xfrm>
            <a:off x="1155700" y="786420"/>
            <a:ext cx="5371224"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000" dirty="0">
                <a:solidFill>
                  <a:srgbClr val="FFD966"/>
                </a:solidFill>
                <a:latin typeface="Arial" charset="0"/>
                <a:ea typeface="Arial" charset="0"/>
                <a:cs typeface="Arial" charset="0"/>
                <a:sym typeface="Cabin"/>
              </a:rPr>
              <a:t>Τεμαχισμός Συμβολοσειράς</a:t>
            </a:r>
            <a:endParaRPr lang="en-US" sz="6000" u="none" strike="noStrike" cap="none" dirty="0">
              <a:solidFill>
                <a:srgbClr val="FFD966"/>
              </a:solidFill>
              <a:latin typeface="Arial" charset="0"/>
              <a:ea typeface="Arial" charset="0"/>
              <a:cs typeface="Arial" charset="0"/>
              <a:sym typeface="Cabin"/>
            </a:endParaRPr>
          </a:p>
        </p:txBody>
      </p:sp>
      <p:sp>
        <p:nvSpPr>
          <p:cNvPr id="369" name="Shape 369"/>
          <p:cNvSpPr txBox="1">
            <a:spLocks noGrp="1"/>
          </p:cNvSpPr>
          <p:nvPr>
            <p:ph type="body" idx="1"/>
          </p:nvPr>
        </p:nvSpPr>
        <p:spPr>
          <a:xfrm>
            <a:off x="425669" y="2824221"/>
            <a:ext cx="8161123" cy="570239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Μπορούμε επίσης να εξετάσουμε οποιοδήποτε συνεχές τμήμα μιας συμβολοσειράς χρησιμοποιώντας τελεστή </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rgbClr val="00FFFF"/>
                </a:solidFill>
                <a:latin typeface="Arial" charset="0"/>
                <a:ea typeface="Arial" charset="0"/>
                <a:cs typeface="Arial" charset="0"/>
                <a:sym typeface="Cabin"/>
              </a:rPr>
              <a:t>:</a:t>
            </a:r>
            <a:endParaRPr lang="en-US" sz="3400" u="none" strike="noStrike" cap="none" dirty="0">
              <a:solidFill>
                <a:srgbClr val="00FFFF"/>
              </a:solidFill>
              <a:latin typeface="Arial" charset="0"/>
              <a:ea typeface="Arial" charset="0"/>
              <a:cs typeface="Arial" charset="0"/>
              <a:sym typeface="Cabin"/>
            </a:endParaRPr>
          </a:p>
          <a:p>
            <a:pPr marL="749300" marR="0" lvl="0" indent="-358394" algn="l" rtl="0">
              <a:lnSpc>
                <a:spcPct val="100000"/>
              </a:lnSpc>
              <a:spcBef>
                <a:spcPts val="3500"/>
              </a:spcBef>
              <a:spcAft>
                <a:spcPts val="0"/>
              </a:spcAft>
              <a:buClr>
                <a:srgbClr val="FFFFFF"/>
              </a:buClr>
              <a:buSzPct val="100000"/>
              <a:buFont typeface="Cabin"/>
              <a:buChar char="•"/>
            </a:pPr>
            <a:r>
              <a:rPr lang="el-GR" sz="3400" u="none" strike="noStrike" cap="none" dirty="0">
                <a:solidFill>
                  <a:srgbClr val="FFFFFF"/>
                </a:solidFill>
                <a:latin typeface="Arial" charset="0"/>
                <a:ea typeface="Arial" charset="0"/>
                <a:cs typeface="Arial" charset="0"/>
                <a:sym typeface="Cabin"/>
              </a:rPr>
              <a:t>Ο δεύτερος αριθμός είναι ένας πέρα από το τέλος του τμήματος - "έως το χωρίς να συμπεριλαμβάνεται»</a:t>
            </a:r>
          </a:p>
          <a:p>
            <a:pPr marL="749300" marR="0" lvl="0" indent="-358394" algn="l" rtl="0">
              <a:lnSpc>
                <a:spcPct val="100000"/>
              </a:lnSpc>
              <a:spcBef>
                <a:spcPts val="3500"/>
              </a:spcBef>
              <a:spcAft>
                <a:spcPts val="0"/>
              </a:spcAft>
              <a:buClr>
                <a:srgbClr val="FFFFFF"/>
              </a:buClr>
              <a:buSzPct val="100000"/>
              <a:buFont typeface="Cabin"/>
              <a:buChar char="•"/>
            </a:pPr>
            <a:r>
              <a:rPr lang="el-GR" sz="3400" u="none" strike="noStrike" cap="none" dirty="0">
                <a:solidFill>
                  <a:srgbClr val="FFFFFF"/>
                </a:solidFill>
                <a:latin typeface="Arial" charset="0"/>
                <a:ea typeface="Arial" charset="0"/>
                <a:cs typeface="Arial" charset="0"/>
                <a:sym typeface="Cabin"/>
              </a:rPr>
              <a:t>Εάν ο δεύτερος αριθμός είναι πέρα από το τέλος της συμβολοσειράς, σταματά στο τέλος</a:t>
            </a:r>
            <a:endParaRPr lang="en-US" sz="3400" u="none" strike="noStrike" cap="none" dirty="0">
              <a:solidFill>
                <a:schemeClr val="lt1"/>
              </a:solidFill>
              <a:latin typeface="Arial" charset="0"/>
              <a:ea typeface="Arial" charset="0"/>
              <a:cs typeface="Arial" charset="0"/>
              <a:sym typeface="Cabin"/>
            </a:endParaRPr>
          </a:p>
        </p:txBody>
      </p:sp>
      <p:sp>
        <p:nvSpPr>
          <p:cNvPr id="371" name="Shape 371"/>
          <p:cNvSpPr txBox="1"/>
          <p:nvPr/>
        </p:nvSpPr>
        <p:spPr>
          <a:xfrm>
            <a:off x="9069093" y="3351837"/>
            <a:ext cx="6553499" cy="4498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chemeClr val="lt1"/>
                </a:solidFill>
                <a:latin typeface="Courier"/>
                <a:ea typeface="Courier"/>
                <a:cs typeface="Courier"/>
                <a:sym typeface="Courier New"/>
              </a:rPr>
              <a:t> </a:t>
            </a:r>
            <a:r>
              <a:rPr lang="en-US" sz="3600" i="0" u="none" strike="noStrike" cap="none">
                <a:solidFill>
                  <a:schemeClr val="lt1"/>
                </a:solidFill>
                <a:latin typeface="Courier"/>
                <a:ea typeface="Courier"/>
                <a:cs typeface="Courier"/>
                <a:sym typeface="Courier New"/>
              </a:rPr>
              <a:t>= </a:t>
            </a:r>
            <a:r>
              <a:rPr lang="en-US" sz="3600" i="0" u="none" strike="noStrike" cap="none">
                <a:solidFill>
                  <a:srgbClr val="FF7F00"/>
                </a:solidFill>
                <a:latin typeface="Courier"/>
                <a:ea typeface="Courier"/>
                <a:cs typeface="Courier"/>
                <a:sym typeface="Courier New"/>
              </a:rPr>
              <a:t>'Monty </a:t>
            </a:r>
            <a:r>
              <a:rPr lang="en-US" sz="3600" i="0" u="none" strike="noStrike" cap="none" dirty="0">
                <a:solidFill>
                  <a:srgbClr val="FF7F00"/>
                </a:solidFill>
                <a:latin typeface="Courier"/>
                <a:ea typeface="Courier"/>
                <a:cs typeface="Courier"/>
                <a:sym typeface="Courier New"/>
              </a:rPr>
              <a:t>Python'</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0</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4</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Mont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6:7</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P</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6</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20</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Python</a:t>
            </a:r>
          </a:p>
        </p:txBody>
      </p:sp>
      <p:sp>
        <p:nvSpPr>
          <p:cNvPr id="372" name="Shape 372"/>
          <p:cNvSpPr txBox="1"/>
          <p:nvPr/>
        </p:nvSpPr>
        <p:spPr>
          <a:xfrm>
            <a:off x="7062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0</a:t>
            </a:r>
          </a:p>
        </p:txBody>
      </p:sp>
      <p:sp>
        <p:nvSpPr>
          <p:cNvPr id="373" name="Shape 373"/>
          <p:cNvSpPr txBox="1"/>
          <p:nvPr/>
        </p:nvSpPr>
        <p:spPr>
          <a:xfrm>
            <a:off x="7062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M</a:t>
            </a:r>
          </a:p>
        </p:txBody>
      </p:sp>
      <p:sp>
        <p:nvSpPr>
          <p:cNvPr id="374" name="Shape 374"/>
          <p:cNvSpPr txBox="1"/>
          <p:nvPr/>
        </p:nvSpPr>
        <p:spPr>
          <a:xfrm>
            <a:off x="7812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a:t>
            </a:r>
          </a:p>
        </p:txBody>
      </p:sp>
      <p:sp>
        <p:nvSpPr>
          <p:cNvPr id="375" name="Shape 375"/>
          <p:cNvSpPr txBox="1"/>
          <p:nvPr/>
        </p:nvSpPr>
        <p:spPr>
          <a:xfrm>
            <a:off x="7812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o</a:t>
            </a:r>
          </a:p>
        </p:txBody>
      </p:sp>
      <p:sp>
        <p:nvSpPr>
          <p:cNvPr id="376" name="Shape 376"/>
          <p:cNvSpPr txBox="1"/>
          <p:nvPr/>
        </p:nvSpPr>
        <p:spPr>
          <a:xfrm>
            <a:off x="8586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2</a:t>
            </a:r>
          </a:p>
        </p:txBody>
      </p:sp>
      <p:sp>
        <p:nvSpPr>
          <p:cNvPr id="377" name="Shape 377"/>
          <p:cNvSpPr txBox="1"/>
          <p:nvPr/>
        </p:nvSpPr>
        <p:spPr>
          <a:xfrm>
            <a:off x="8586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378" name="Shape 378"/>
          <p:cNvSpPr txBox="1"/>
          <p:nvPr/>
        </p:nvSpPr>
        <p:spPr>
          <a:xfrm>
            <a:off x="9336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3</a:t>
            </a:r>
          </a:p>
        </p:txBody>
      </p:sp>
      <p:sp>
        <p:nvSpPr>
          <p:cNvPr id="379" name="Shape 379"/>
          <p:cNvSpPr txBox="1"/>
          <p:nvPr/>
        </p:nvSpPr>
        <p:spPr>
          <a:xfrm>
            <a:off x="9336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t</a:t>
            </a:r>
          </a:p>
        </p:txBody>
      </p:sp>
      <p:sp>
        <p:nvSpPr>
          <p:cNvPr id="380" name="Shape 380"/>
          <p:cNvSpPr txBox="1"/>
          <p:nvPr/>
        </p:nvSpPr>
        <p:spPr>
          <a:xfrm>
            <a:off x="100599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4</a:t>
            </a:r>
          </a:p>
        </p:txBody>
      </p:sp>
      <p:sp>
        <p:nvSpPr>
          <p:cNvPr id="381" name="Shape 381"/>
          <p:cNvSpPr txBox="1"/>
          <p:nvPr/>
        </p:nvSpPr>
        <p:spPr>
          <a:xfrm>
            <a:off x="100599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y</a:t>
            </a:r>
          </a:p>
        </p:txBody>
      </p:sp>
      <p:sp>
        <p:nvSpPr>
          <p:cNvPr id="382" name="Shape 382"/>
          <p:cNvSpPr txBox="1"/>
          <p:nvPr/>
        </p:nvSpPr>
        <p:spPr>
          <a:xfrm>
            <a:off x="108092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5</a:t>
            </a:r>
          </a:p>
        </p:txBody>
      </p:sp>
      <p:sp>
        <p:nvSpPr>
          <p:cNvPr id="383" name="Shape 383"/>
          <p:cNvSpPr txBox="1"/>
          <p:nvPr/>
        </p:nvSpPr>
        <p:spPr>
          <a:xfrm>
            <a:off x="108092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 </a:t>
            </a:r>
          </a:p>
        </p:txBody>
      </p:sp>
      <p:sp>
        <p:nvSpPr>
          <p:cNvPr id="384" name="Shape 384"/>
          <p:cNvSpPr txBox="1"/>
          <p:nvPr/>
        </p:nvSpPr>
        <p:spPr>
          <a:xfrm>
            <a:off x="11507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6</a:t>
            </a:r>
          </a:p>
        </p:txBody>
      </p:sp>
      <p:sp>
        <p:nvSpPr>
          <p:cNvPr id="385" name="Shape 385"/>
          <p:cNvSpPr txBox="1"/>
          <p:nvPr/>
        </p:nvSpPr>
        <p:spPr>
          <a:xfrm>
            <a:off x="11507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P</a:t>
            </a:r>
          </a:p>
        </p:txBody>
      </p:sp>
      <p:sp>
        <p:nvSpPr>
          <p:cNvPr id="386" name="Shape 386"/>
          <p:cNvSpPr txBox="1"/>
          <p:nvPr/>
        </p:nvSpPr>
        <p:spPr>
          <a:xfrm>
            <a:off x="12257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7</a:t>
            </a:r>
          </a:p>
        </p:txBody>
      </p:sp>
      <p:sp>
        <p:nvSpPr>
          <p:cNvPr id="387" name="Shape 387"/>
          <p:cNvSpPr txBox="1"/>
          <p:nvPr/>
        </p:nvSpPr>
        <p:spPr>
          <a:xfrm>
            <a:off x="12257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y</a:t>
            </a:r>
          </a:p>
        </p:txBody>
      </p:sp>
      <p:sp>
        <p:nvSpPr>
          <p:cNvPr id="388" name="Shape 388"/>
          <p:cNvSpPr txBox="1"/>
          <p:nvPr/>
        </p:nvSpPr>
        <p:spPr>
          <a:xfrm>
            <a:off x="13031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8</a:t>
            </a:r>
          </a:p>
        </p:txBody>
      </p:sp>
      <p:sp>
        <p:nvSpPr>
          <p:cNvPr id="389" name="Shape 389"/>
          <p:cNvSpPr txBox="1"/>
          <p:nvPr/>
        </p:nvSpPr>
        <p:spPr>
          <a:xfrm>
            <a:off x="13031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t</a:t>
            </a:r>
          </a:p>
        </p:txBody>
      </p:sp>
      <p:sp>
        <p:nvSpPr>
          <p:cNvPr id="390" name="Shape 390"/>
          <p:cNvSpPr txBox="1"/>
          <p:nvPr/>
        </p:nvSpPr>
        <p:spPr>
          <a:xfrm>
            <a:off x="13781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9</a:t>
            </a:r>
          </a:p>
        </p:txBody>
      </p:sp>
      <p:sp>
        <p:nvSpPr>
          <p:cNvPr id="391" name="Shape 391"/>
          <p:cNvSpPr txBox="1"/>
          <p:nvPr/>
        </p:nvSpPr>
        <p:spPr>
          <a:xfrm>
            <a:off x="13781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h</a:t>
            </a:r>
          </a:p>
        </p:txBody>
      </p:sp>
      <p:sp>
        <p:nvSpPr>
          <p:cNvPr id="392" name="Shape 392"/>
          <p:cNvSpPr txBox="1"/>
          <p:nvPr/>
        </p:nvSpPr>
        <p:spPr>
          <a:xfrm>
            <a:off x="145049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10</a:t>
            </a:r>
          </a:p>
        </p:txBody>
      </p:sp>
      <p:sp>
        <p:nvSpPr>
          <p:cNvPr id="393" name="Shape 393"/>
          <p:cNvSpPr txBox="1"/>
          <p:nvPr/>
        </p:nvSpPr>
        <p:spPr>
          <a:xfrm>
            <a:off x="145049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o</a:t>
            </a:r>
          </a:p>
        </p:txBody>
      </p:sp>
      <p:sp>
        <p:nvSpPr>
          <p:cNvPr id="394" name="Shape 394"/>
          <p:cNvSpPr txBox="1"/>
          <p:nvPr/>
        </p:nvSpPr>
        <p:spPr>
          <a:xfrm>
            <a:off x="152542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11</a:t>
            </a:r>
          </a:p>
        </p:txBody>
      </p:sp>
      <p:sp>
        <p:nvSpPr>
          <p:cNvPr id="395" name="Shape 395"/>
          <p:cNvSpPr txBox="1"/>
          <p:nvPr/>
        </p:nvSpPr>
        <p:spPr>
          <a:xfrm>
            <a:off x="152542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29" name="Shape 402"/>
          <p:cNvSpPr txBox="1"/>
          <p:nvPr/>
        </p:nvSpPr>
        <p:spPr>
          <a:xfrm>
            <a:off x="9069093" y="3662637"/>
            <a:ext cx="6863400"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FF7F00"/>
                </a:solidFill>
                <a:latin typeface="Courier"/>
                <a:ea typeface="Courier"/>
                <a:cs typeface="Courier"/>
                <a:sym typeface="Courier New"/>
              </a:rPr>
              <a:t>'Monty Python'</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2</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Mo</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8</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dirty="0">
                <a:solidFill>
                  <a:schemeClr val="lt1"/>
                </a:solidFill>
                <a:latin typeface="Courier"/>
                <a:ea typeface="Courier"/>
                <a:cs typeface="Courier"/>
                <a:sym typeface="Courier New"/>
              </a:rPr>
              <a:t>t</a:t>
            </a:r>
            <a:r>
              <a:rPr lang="en-US" sz="3600" i="0" u="none" strike="noStrike" cap="none" dirty="0">
                <a:solidFill>
                  <a:schemeClr val="lt1"/>
                </a:solidFill>
                <a:latin typeface="Courier"/>
                <a:ea typeface="Courier"/>
                <a:cs typeface="Courier"/>
                <a:sym typeface="Courier New"/>
              </a:rPr>
              <a:t>hon</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Monty Python</a:t>
            </a:r>
          </a:p>
        </p:txBody>
      </p:sp>
      <p:sp>
        <p:nvSpPr>
          <p:cNvPr id="370" name="Shape 370"/>
          <p:cNvSpPr txBox="1">
            <a:spLocks noGrp="1"/>
          </p:cNvSpPr>
          <p:nvPr>
            <p:ph type="title"/>
          </p:nvPr>
        </p:nvSpPr>
        <p:spPr>
          <a:xfrm>
            <a:off x="1155700" y="833718"/>
            <a:ext cx="5418521"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000" dirty="0">
                <a:solidFill>
                  <a:srgbClr val="FFD966"/>
                </a:solidFill>
                <a:latin typeface="Arial" charset="0"/>
                <a:ea typeface="Arial" charset="0"/>
                <a:cs typeface="Arial" charset="0"/>
                <a:sym typeface="Cabin"/>
              </a:rPr>
              <a:t>Τεμαχισμός Συμβολοσειράς</a:t>
            </a:r>
            <a:endParaRPr lang="en-US" sz="6000" u="none" strike="noStrike" cap="none" dirty="0">
              <a:solidFill>
                <a:srgbClr val="FFD966"/>
              </a:solidFill>
              <a:latin typeface="Arial" charset="0"/>
              <a:ea typeface="Arial" charset="0"/>
              <a:cs typeface="Arial" charset="0"/>
              <a:sym typeface="Cabin"/>
            </a:endParaRPr>
          </a:p>
        </p:txBody>
      </p:sp>
      <p:sp>
        <p:nvSpPr>
          <p:cNvPr id="369" name="Shape 369"/>
          <p:cNvSpPr txBox="1">
            <a:spLocks noGrp="1"/>
          </p:cNvSpPr>
          <p:nvPr>
            <p:ph type="body" idx="1"/>
          </p:nvPr>
        </p:nvSpPr>
        <p:spPr>
          <a:xfrm>
            <a:off x="1155701" y="2603500"/>
            <a:ext cx="6166752" cy="5702399"/>
          </a:xfrm>
          <a:prstGeom prst="rect">
            <a:avLst/>
          </a:prstGeom>
          <a:noFill/>
          <a:ln>
            <a:noFill/>
          </a:ln>
        </p:spPr>
        <p:txBody>
          <a:bodyPr lIns="38100" tIns="38100" rIns="38100" bIns="38100" anchor="ctr" anchorCtr="0">
            <a:noAutofit/>
          </a:bodyPr>
          <a:lstStyle/>
          <a:p>
            <a:pPr marL="215900" lvl="0" indent="0">
              <a:spcBef>
                <a:spcPts val="0"/>
              </a:spcBef>
              <a:buSzPct val="171000"/>
              <a:buNone/>
            </a:pPr>
            <a:r>
              <a:rPr lang="el-GR" sz="3400" dirty="0">
                <a:solidFill>
                  <a:schemeClr val="lt1"/>
                </a:solidFill>
                <a:latin typeface="Arial" charset="0"/>
                <a:ea typeface="Arial" charset="0"/>
                <a:cs typeface="Arial" charset="0"/>
                <a:sym typeface="Cabin"/>
              </a:rPr>
              <a:t>Εάν παραλείψουμε τον πρώτο αριθμό ή τον τελευταίο αριθμό του τμήματος, εννοείται η αρχή ή το τέλος της συμβολοσειράς αντίστοιχα</a:t>
            </a:r>
            <a:endParaRPr lang="en-US" sz="3400" dirty="0">
              <a:solidFill>
                <a:schemeClr val="lt1"/>
              </a:solidFill>
              <a:latin typeface="Arial" charset="0"/>
              <a:ea typeface="Arial" charset="0"/>
              <a:cs typeface="Arial" charset="0"/>
              <a:sym typeface="Cabin"/>
            </a:endParaRPr>
          </a:p>
        </p:txBody>
      </p:sp>
      <p:sp>
        <p:nvSpPr>
          <p:cNvPr id="372" name="Shape 372"/>
          <p:cNvSpPr txBox="1"/>
          <p:nvPr/>
        </p:nvSpPr>
        <p:spPr>
          <a:xfrm>
            <a:off x="7062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0</a:t>
            </a:r>
          </a:p>
        </p:txBody>
      </p:sp>
      <p:sp>
        <p:nvSpPr>
          <p:cNvPr id="373" name="Shape 373"/>
          <p:cNvSpPr txBox="1"/>
          <p:nvPr/>
        </p:nvSpPr>
        <p:spPr>
          <a:xfrm>
            <a:off x="7062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M</a:t>
            </a:r>
          </a:p>
        </p:txBody>
      </p:sp>
      <p:sp>
        <p:nvSpPr>
          <p:cNvPr id="374" name="Shape 374"/>
          <p:cNvSpPr txBox="1"/>
          <p:nvPr/>
        </p:nvSpPr>
        <p:spPr>
          <a:xfrm>
            <a:off x="7812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a:t>
            </a:r>
          </a:p>
        </p:txBody>
      </p:sp>
      <p:sp>
        <p:nvSpPr>
          <p:cNvPr id="375" name="Shape 375"/>
          <p:cNvSpPr txBox="1"/>
          <p:nvPr/>
        </p:nvSpPr>
        <p:spPr>
          <a:xfrm>
            <a:off x="7812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o</a:t>
            </a:r>
          </a:p>
        </p:txBody>
      </p:sp>
      <p:sp>
        <p:nvSpPr>
          <p:cNvPr id="376" name="Shape 376"/>
          <p:cNvSpPr txBox="1"/>
          <p:nvPr/>
        </p:nvSpPr>
        <p:spPr>
          <a:xfrm>
            <a:off x="8586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2</a:t>
            </a:r>
          </a:p>
        </p:txBody>
      </p:sp>
      <p:sp>
        <p:nvSpPr>
          <p:cNvPr id="377" name="Shape 377"/>
          <p:cNvSpPr txBox="1"/>
          <p:nvPr/>
        </p:nvSpPr>
        <p:spPr>
          <a:xfrm>
            <a:off x="8586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378" name="Shape 378"/>
          <p:cNvSpPr txBox="1"/>
          <p:nvPr/>
        </p:nvSpPr>
        <p:spPr>
          <a:xfrm>
            <a:off x="9336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3</a:t>
            </a:r>
          </a:p>
        </p:txBody>
      </p:sp>
      <p:sp>
        <p:nvSpPr>
          <p:cNvPr id="379" name="Shape 379"/>
          <p:cNvSpPr txBox="1"/>
          <p:nvPr/>
        </p:nvSpPr>
        <p:spPr>
          <a:xfrm>
            <a:off x="9336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t</a:t>
            </a:r>
          </a:p>
        </p:txBody>
      </p:sp>
      <p:sp>
        <p:nvSpPr>
          <p:cNvPr id="380" name="Shape 380"/>
          <p:cNvSpPr txBox="1"/>
          <p:nvPr/>
        </p:nvSpPr>
        <p:spPr>
          <a:xfrm>
            <a:off x="100599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4</a:t>
            </a:r>
          </a:p>
        </p:txBody>
      </p:sp>
      <p:sp>
        <p:nvSpPr>
          <p:cNvPr id="381" name="Shape 381"/>
          <p:cNvSpPr txBox="1"/>
          <p:nvPr/>
        </p:nvSpPr>
        <p:spPr>
          <a:xfrm>
            <a:off x="100599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y</a:t>
            </a:r>
          </a:p>
        </p:txBody>
      </p:sp>
      <p:sp>
        <p:nvSpPr>
          <p:cNvPr id="382" name="Shape 382"/>
          <p:cNvSpPr txBox="1"/>
          <p:nvPr/>
        </p:nvSpPr>
        <p:spPr>
          <a:xfrm>
            <a:off x="108092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5</a:t>
            </a:r>
          </a:p>
        </p:txBody>
      </p:sp>
      <p:sp>
        <p:nvSpPr>
          <p:cNvPr id="383" name="Shape 383"/>
          <p:cNvSpPr txBox="1"/>
          <p:nvPr/>
        </p:nvSpPr>
        <p:spPr>
          <a:xfrm>
            <a:off x="108092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 </a:t>
            </a:r>
          </a:p>
        </p:txBody>
      </p:sp>
      <p:sp>
        <p:nvSpPr>
          <p:cNvPr id="384" name="Shape 384"/>
          <p:cNvSpPr txBox="1"/>
          <p:nvPr/>
        </p:nvSpPr>
        <p:spPr>
          <a:xfrm>
            <a:off x="11507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6</a:t>
            </a:r>
          </a:p>
        </p:txBody>
      </p:sp>
      <p:sp>
        <p:nvSpPr>
          <p:cNvPr id="385" name="Shape 385"/>
          <p:cNvSpPr txBox="1"/>
          <p:nvPr/>
        </p:nvSpPr>
        <p:spPr>
          <a:xfrm>
            <a:off x="11507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P</a:t>
            </a:r>
          </a:p>
        </p:txBody>
      </p:sp>
      <p:sp>
        <p:nvSpPr>
          <p:cNvPr id="386" name="Shape 386"/>
          <p:cNvSpPr txBox="1"/>
          <p:nvPr/>
        </p:nvSpPr>
        <p:spPr>
          <a:xfrm>
            <a:off x="12257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7</a:t>
            </a:r>
          </a:p>
        </p:txBody>
      </p:sp>
      <p:sp>
        <p:nvSpPr>
          <p:cNvPr id="387" name="Shape 387"/>
          <p:cNvSpPr txBox="1"/>
          <p:nvPr/>
        </p:nvSpPr>
        <p:spPr>
          <a:xfrm>
            <a:off x="12257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y</a:t>
            </a:r>
          </a:p>
        </p:txBody>
      </p:sp>
      <p:sp>
        <p:nvSpPr>
          <p:cNvPr id="388" name="Shape 388"/>
          <p:cNvSpPr txBox="1"/>
          <p:nvPr/>
        </p:nvSpPr>
        <p:spPr>
          <a:xfrm>
            <a:off x="13031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8</a:t>
            </a:r>
          </a:p>
        </p:txBody>
      </p:sp>
      <p:sp>
        <p:nvSpPr>
          <p:cNvPr id="389" name="Shape 389"/>
          <p:cNvSpPr txBox="1"/>
          <p:nvPr/>
        </p:nvSpPr>
        <p:spPr>
          <a:xfrm>
            <a:off x="13031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t</a:t>
            </a:r>
          </a:p>
        </p:txBody>
      </p:sp>
      <p:sp>
        <p:nvSpPr>
          <p:cNvPr id="390" name="Shape 390"/>
          <p:cNvSpPr txBox="1"/>
          <p:nvPr/>
        </p:nvSpPr>
        <p:spPr>
          <a:xfrm>
            <a:off x="13781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9</a:t>
            </a:r>
          </a:p>
        </p:txBody>
      </p:sp>
      <p:sp>
        <p:nvSpPr>
          <p:cNvPr id="391" name="Shape 391"/>
          <p:cNvSpPr txBox="1"/>
          <p:nvPr/>
        </p:nvSpPr>
        <p:spPr>
          <a:xfrm>
            <a:off x="13781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h</a:t>
            </a:r>
          </a:p>
        </p:txBody>
      </p:sp>
      <p:sp>
        <p:nvSpPr>
          <p:cNvPr id="392" name="Shape 392"/>
          <p:cNvSpPr txBox="1"/>
          <p:nvPr/>
        </p:nvSpPr>
        <p:spPr>
          <a:xfrm>
            <a:off x="145049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10</a:t>
            </a:r>
          </a:p>
        </p:txBody>
      </p:sp>
      <p:sp>
        <p:nvSpPr>
          <p:cNvPr id="393" name="Shape 393"/>
          <p:cNvSpPr txBox="1"/>
          <p:nvPr/>
        </p:nvSpPr>
        <p:spPr>
          <a:xfrm>
            <a:off x="145049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o</a:t>
            </a:r>
          </a:p>
        </p:txBody>
      </p:sp>
      <p:sp>
        <p:nvSpPr>
          <p:cNvPr id="394" name="Shape 394"/>
          <p:cNvSpPr txBox="1"/>
          <p:nvPr/>
        </p:nvSpPr>
        <p:spPr>
          <a:xfrm>
            <a:off x="152542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11</a:t>
            </a:r>
          </a:p>
        </p:txBody>
      </p:sp>
      <p:sp>
        <p:nvSpPr>
          <p:cNvPr id="395" name="Shape 395"/>
          <p:cNvSpPr txBox="1"/>
          <p:nvPr/>
        </p:nvSpPr>
        <p:spPr>
          <a:xfrm>
            <a:off x="152542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Tree>
    <p:extLst>
      <p:ext uri="{BB962C8B-B14F-4D97-AF65-F5344CB8AC3E}">
        <p14:creationId xmlns:p14="http://schemas.microsoft.com/office/powerpoint/2010/main" val="1085031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Shape 43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l-GR" sz="7600" u="none" strike="noStrike" cap="none" dirty="0">
                <a:solidFill>
                  <a:srgbClr val="FFD966"/>
                </a:solidFill>
                <a:latin typeface="Arial" charset="0"/>
                <a:ea typeface="Arial" charset="0"/>
                <a:cs typeface="Arial" charset="0"/>
                <a:sym typeface="Cabin"/>
              </a:rPr>
              <a:t>Συνένωση Συμβολοσειρών</a:t>
            </a:r>
            <a:endParaRPr lang="en-US" sz="7600" u="none" strike="noStrike" cap="none" dirty="0">
              <a:solidFill>
                <a:srgbClr val="FFD966"/>
              </a:solidFill>
              <a:latin typeface="Arial" charset="0"/>
              <a:ea typeface="Arial" charset="0"/>
              <a:cs typeface="Arial" charset="0"/>
              <a:sym typeface="Cabin"/>
            </a:endParaRPr>
          </a:p>
        </p:txBody>
      </p:sp>
      <p:sp>
        <p:nvSpPr>
          <p:cNvPr id="432" name="Shape 432"/>
          <p:cNvSpPr txBox="1">
            <a:spLocks noGrp="1"/>
          </p:cNvSpPr>
          <p:nvPr>
            <p:ph type="body" idx="1"/>
          </p:nvPr>
        </p:nvSpPr>
        <p:spPr>
          <a:xfrm>
            <a:off x="1155700" y="2603501"/>
            <a:ext cx="6059488" cy="4757778"/>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l-GR" sz="3600" u="none" strike="noStrike" cap="none" dirty="0">
                <a:solidFill>
                  <a:schemeClr val="lt1"/>
                </a:solidFill>
                <a:latin typeface="Arial" charset="0"/>
                <a:ea typeface="Arial" charset="0"/>
                <a:cs typeface="Arial" charset="0"/>
                <a:sym typeface="Cabin"/>
              </a:rPr>
              <a:t>Όταν εφαρμόζεται ο τελεστής</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00FFFF"/>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σε συμβολοσειρές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σημαίνει</a:t>
            </a:r>
            <a:r>
              <a:rPr lang="en-US" sz="3600" u="none" strike="noStrike" cap="none" dirty="0">
                <a:solidFill>
                  <a:schemeClr val="lt1"/>
                </a:solidFill>
                <a:latin typeface="Arial" charset="0"/>
                <a:ea typeface="Arial" charset="0"/>
                <a:cs typeface="Arial" charset="0"/>
                <a:sym typeface="Cabin"/>
              </a:rPr>
              <a:t> </a:t>
            </a:r>
            <a:r>
              <a:rPr lang="en-US" sz="3600" dirty="0">
                <a:solidFill>
                  <a:schemeClr val="lt1"/>
                </a:solidFill>
                <a:latin typeface="Arial" charset="0"/>
                <a:ea typeface="Arial" charset="0"/>
                <a:cs typeface="Arial" charset="0"/>
                <a:sym typeface="Cabin"/>
              </a:rPr>
              <a:t>“</a:t>
            </a:r>
            <a:r>
              <a:rPr lang="el-GR" sz="3600" u="none" strike="noStrike" cap="none" dirty="0">
                <a:solidFill>
                  <a:srgbClr val="00FFFF"/>
                </a:solidFill>
                <a:latin typeface="Arial" charset="0"/>
                <a:ea typeface="Arial" charset="0"/>
                <a:cs typeface="Arial" charset="0"/>
                <a:sym typeface="Cabin"/>
              </a:rPr>
              <a:t>συνένωση</a:t>
            </a:r>
            <a:r>
              <a:rPr lang="en-US" sz="3600" dirty="0">
                <a:solidFill>
                  <a:schemeClr val="lt1"/>
                </a:solidFill>
                <a:latin typeface="Arial" charset="0"/>
                <a:ea typeface="Arial" charset="0"/>
                <a:cs typeface="Arial" charset="0"/>
                <a:sym typeface="Cabin"/>
              </a:rPr>
              <a:t>”</a:t>
            </a:r>
          </a:p>
        </p:txBody>
      </p:sp>
      <p:sp>
        <p:nvSpPr>
          <p:cNvPr id="433" name="Shape 433"/>
          <p:cNvSpPr txBox="1"/>
          <p:nvPr/>
        </p:nvSpPr>
        <p:spPr>
          <a:xfrm>
            <a:off x="7900200" y="3101750"/>
            <a:ext cx="71874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a</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FF7F00"/>
                </a:solidFill>
                <a:latin typeface="Courier"/>
                <a:ea typeface="Courier"/>
                <a:cs typeface="Courier"/>
                <a:sym typeface="Courier New"/>
              </a:rPr>
              <a:t>'Hello'</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b</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00FF00"/>
                </a:solidFill>
                <a:latin typeface="Courier"/>
                <a:ea typeface="Courier"/>
                <a:cs typeface="Courier"/>
                <a:sym typeface="Courier New"/>
              </a:rPr>
              <a:t>a</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'There'</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b</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err="1">
                <a:solidFill>
                  <a:schemeClr val="lt1"/>
                </a:solidFill>
                <a:latin typeface="Courier"/>
                <a:ea typeface="Courier"/>
                <a:cs typeface="Courier"/>
                <a:sym typeface="Courier New"/>
              </a:rPr>
              <a:t>HelloThere</a:t>
            </a:r>
            <a:endParaRPr lang="en-US" sz="36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c</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00FF00"/>
                </a:solidFill>
                <a:latin typeface="Courier"/>
                <a:ea typeface="Courier"/>
                <a:cs typeface="Courier"/>
                <a:sym typeface="Courier New"/>
              </a:rPr>
              <a:t>a</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a:t>
            </a:r>
            <a:r>
              <a:rPr lang="en-US" sz="3600" dirty="0">
                <a:solidFill>
                  <a:srgbClr val="FF7F00"/>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00FFFF"/>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'There'</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c</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Hello There</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a:t>
            </a:r>
            <a:r>
              <a:rPr lang="en-US" sz="3600" b="1" i="0" u="none" strike="noStrike" cap="none" dirty="0">
                <a:solidFill>
                  <a:schemeClr val="lt1"/>
                </a:solidFill>
                <a:latin typeface="Courier"/>
                <a:ea typeface="Courier"/>
                <a:cs typeface="Courier"/>
                <a:sym typeface="Courier New"/>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txBox="1">
            <a:spLocks noGrp="1"/>
          </p:cNvSpPr>
          <p:nvPr>
            <p:ph type="title"/>
          </p:nvPr>
        </p:nvSpPr>
        <p:spPr>
          <a:xfrm>
            <a:off x="1155700" y="660300"/>
            <a:ext cx="13932000"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Χρησιμοποιώντας το</a:t>
            </a:r>
            <a:r>
              <a:rPr lang="en-US" sz="7600" u="none" strike="noStrike" cap="none" dirty="0">
                <a:solidFill>
                  <a:srgbClr val="FFFFFF"/>
                </a:solidFill>
                <a:latin typeface="Arial" charset="0"/>
                <a:ea typeface="Arial" charset="0"/>
                <a:cs typeface="Arial" charset="0"/>
                <a:sym typeface="Cabin"/>
              </a:rPr>
              <a:t> </a:t>
            </a:r>
            <a:r>
              <a:rPr lang="en-US" sz="7600" u="none" strike="noStrike" cap="none" dirty="0">
                <a:solidFill>
                  <a:srgbClr val="FFFF00"/>
                </a:solidFill>
                <a:latin typeface="Arial" charset="0"/>
                <a:ea typeface="Arial" charset="0"/>
                <a:cs typeface="Arial" charset="0"/>
                <a:sym typeface="Cabin"/>
              </a:rPr>
              <a:t>in</a:t>
            </a:r>
            <a:r>
              <a:rPr lang="en-US" sz="7600" u="none" strike="noStrike" cap="none" dirty="0">
                <a:solidFill>
                  <a:srgbClr val="FFFFFF"/>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ως Λογικό Τελεστή</a:t>
            </a:r>
            <a:endParaRPr lang="en-US" sz="7600" u="none" strike="noStrike" cap="none" dirty="0">
              <a:solidFill>
                <a:srgbClr val="FFD966"/>
              </a:solidFill>
              <a:latin typeface="Arial" charset="0"/>
              <a:ea typeface="Arial" charset="0"/>
              <a:cs typeface="Arial" charset="0"/>
              <a:sym typeface="Cabin"/>
            </a:endParaRPr>
          </a:p>
        </p:txBody>
      </p:sp>
      <p:sp>
        <p:nvSpPr>
          <p:cNvPr id="439" name="Shape 439"/>
          <p:cNvSpPr txBox="1">
            <a:spLocks noGrp="1"/>
          </p:cNvSpPr>
          <p:nvPr>
            <p:ph type="body" idx="1"/>
          </p:nvPr>
        </p:nvSpPr>
        <p:spPr>
          <a:xfrm>
            <a:off x="1155700" y="2603500"/>
            <a:ext cx="6659563" cy="57023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Η λέξη-κλειδί </a:t>
            </a:r>
            <a:r>
              <a:rPr lang="en-US" sz="3600" u="none" strike="noStrike" cap="none" dirty="0">
                <a:solidFill>
                  <a:srgbClr val="FFFF00"/>
                </a:solidFill>
                <a:latin typeface="Arial" charset="0"/>
                <a:ea typeface="Arial" charset="0"/>
                <a:cs typeface="Arial" charset="0"/>
                <a:sym typeface="Cabin"/>
              </a:rPr>
              <a:t>in</a:t>
            </a:r>
            <a:r>
              <a:rPr lang="el-GR" sz="3600" u="none" strike="noStrike" cap="none" dirty="0">
                <a:solidFill>
                  <a:schemeClr val="lt1"/>
                </a:solidFill>
                <a:latin typeface="Arial" charset="0"/>
                <a:ea typeface="Arial" charset="0"/>
                <a:cs typeface="Arial" charset="0"/>
                <a:sym typeface="Cabin"/>
              </a:rPr>
              <a:t> μπορεί επίσης να χρησιμοποιηθεί για να ελέγξει εάν μια συμβολοσειρά είναι «μέσα» μια άλλη συμβολοσειρά</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Η έκφραση </a:t>
            </a:r>
            <a:r>
              <a:rPr lang="en-US" sz="3600" u="none" strike="noStrike" cap="none" dirty="0">
                <a:solidFill>
                  <a:srgbClr val="FFFF00"/>
                </a:solidFill>
                <a:latin typeface="Arial" charset="0"/>
                <a:ea typeface="Arial" charset="0"/>
                <a:cs typeface="Arial" charset="0"/>
                <a:sym typeface="Cabin"/>
              </a:rPr>
              <a:t>in</a:t>
            </a:r>
            <a:r>
              <a:rPr lang="el-GR" sz="3600" u="none" strike="noStrike" cap="none" dirty="0">
                <a:solidFill>
                  <a:schemeClr val="lt1"/>
                </a:solidFill>
                <a:latin typeface="Arial" charset="0"/>
                <a:ea typeface="Arial" charset="0"/>
                <a:cs typeface="Arial" charset="0"/>
                <a:sym typeface="Cabin"/>
              </a:rPr>
              <a:t> είναι μια λογική έκφραση που επιστρέφει </a:t>
            </a:r>
            <a:r>
              <a:rPr lang="en-US" sz="3600" u="none" strike="noStrike" cap="none" dirty="0">
                <a:solidFill>
                  <a:srgbClr val="FF7F00"/>
                </a:solidFill>
                <a:latin typeface="Arial" charset="0"/>
                <a:ea typeface="Arial" charset="0"/>
                <a:cs typeface="Arial" charset="0"/>
                <a:sym typeface="Cabin"/>
              </a:rPr>
              <a:t>True</a:t>
            </a:r>
            <a:r>
              <a:rPr lang="el-GR" sz="3600" u="none" strike="noStrike" cap="none" dirty="0">
                <a:solidFill>
                  <a:schemeClr val="lt1"/>
                </a:solidFill>
                <a:latin typeface="Arial" charset="0"/>
                <a:ea typeface="Arial" charset="0"/>
                <a:cs typeface="Arial" charset="0"/>
                <a:sym typeface="Cabin"/>
              </a:rPr>
              <a:t> ή </a:t>
            </a:r>
            <a:r>
              <a:rPr lang="en-US" sz="3600" u="none" strike="noStrike" cap="none" dirty="0">
                <a:solidFill>
                  <a:srgbClr val="FF7F00"/>
                </a:solidFill>
                <a:latin typeface="Arial" charset="0"/>
                <a:ea typeface="Arial" charset="0"/>
                <a:cs typeface="Arial" charset="0"/>
                <a:sym typeface="Cabin"/>
              </a:rPr>
              <a:t>False</a:t>
            </a:r>
            <a:r>
              <a:rPr lang="el-GR" sz="3600" u="none" strike="noStrike" cap="none" dirty="0">
                <a:solidFill>
                  <a:schemeClr val="lt1"/>
                </a:solidFill>
                <a:latin typeface="Arial" charset="0"/>
                <a:ea typeface="Arial" charset="0"/>
                <a:cs typeface="Arial" charset="0"/>
                <a:sym typeface="Cabin"/>
              </a:rPr>
              <a:t> και μπορεί να χρησιμοποιηθεί σε μια πρόταση </a:t>
            </a:r>
            <a:r>
              <a:rPr lang="en-US" sz="3600" u="none" strike="noStrike" cap="none" dirty="0">
                <a:solidFill>
                  <a:srgbClr val="FFFF00"/>
                </a:solidFill>
                <a:latin typeface="Arial" charset="0"/>
                <a:ea typeface="Arial" charset="0"/>
                <a:cs typeface="Arial" charset="0"/>
                <a:sym typeface="Cabin"/>
              </a:rPr>
              <a:t>if</a:t>
            </a:r>
            <a:endParaRPr lang="en-US" sz="3600" u="none" strike="noStrike" cap="none" dirty="0">
              <a:solidFill>
                <a:schemeClr val="lt1"/>
              </a:solidFill>
              <a:latin typeface="Arial" charset="0"/>
              <a:ea typeface="Arial" charset="0"/>
              <a:cs typeface="Arial" charset="0"/>
              <a:sym typeface="Cabin"/>
            </a:endParaRPr>
          </a:p>
        </p:txBody>
      </p:sp>
      <p:sp>
        <p:nvSpPr>
          <p:cNvPr id="440" name="Shape 440"/>
          <p:cNvSpPr txBox="1"/>
          <p:nvPr/>
        </p:nvSpPr>
        <p:spPr>
          <a:xfrm>
            <a:off x="9255125" y="2645542"/>
            <a:ext cx="6721474" cy="6311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&gt;&gt;&gt; </a:t>
            </a:r>
            <a:r>
              <a:rPr lang="el-GR" sz="3000" i="0" u="none" strike="noStrike" cap="none" dirty="0">
                <a:solidFill>
                  <a:srgbClr val="00FF00"/>
                </a:solidFill>
                <a:latin typeface="Courier"/>
                <a:ea typeface="Courier"/>
                <a:cs typeface="Courier"/>
                <a:sym typeface="Courier New"/>
              </a:rPr>
              <a:t>φρούτο</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'banana</a:t>
            </a:r>
            <a:r>
              <a:rPr lang="en-US" sz="3000"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7F00"/>
                </a:solidFill>
                <a:latin typeface="Courier"/>
                <a:ea typeface="Courier"/>
                <a:cs typeface="Courier"/>
                <a:sym typeface="Courier New"/>
              </a:rPr>
              <a:t>'n'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φρούτο</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True</a:t>
            </a:r>
          </a:p>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7F00"/>
                </a:solidFill>
                <a:latin typeface="Courier"/>
                <a:ea typeface="Courier"/>
                <a:cs typeface="Courier"/>
                <a:sym typeface="Courier New"/>
              </a:rPr>
              <a:t>'m'</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φρούτο</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False</a:t>
            </a:r>
          </a:p>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7F00"/>
                </a:solidFill>
                <a:latin typeface="Courier"/>
                <a:ea typeface="Courier"/>
                <a:cs typeface="Courier"/>
                <a:sym typeface="Courier New"/>
              </a:rPr>
              <a:t>'nan'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 </a:t>
            </a:r>
            <a:r>
              <a:rPr lang="el-GR" sz="3000" i="0" u="none" strike="noStrike" cap="none" dirty="0">
                <a:solidFill>
                  <a:srgbClr val="00FF00"/>
                </a:solidFill>
                <a:latin typeface="Courier"/>
                <a:ea typeface="Courier"/>
                <a:cs typeface="Courier"/>
                <a:sym typeface="Courier New"/>
              </a:rPr>
              <a:t>φρούτο</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True</a:t>
            </a:r>
          </a:p>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if</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'a'</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φρούτο</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Βρέθηκε</a:t>
            </a:r>
            <a:r>
              <a:rPr lang="en-US" sz="3000" i="0" u="none" strike="noStrike" cap="none" dirty="0">
                <a:solidFill>
                  <a:srgbClr val="FF7F00"/>
                </a:solidFill>
                <a:latin typeface="Courier"/>
                <a:ea typeface="Courier"/>
                <a:cs typeface="Courier"/>
                <a:sym typeface="Courier New"/>
              </a:rPr>
              <a:t>!</a:t>
            </a:r>
            <a:r>
              <a:rPr lang="en-US" sz="3000" dirty="0">
                <a:solidFill>
                  <a:srgbClr val="FF7F00"/>
                </a:solidFill>
                <a:latin typeface="Courier"/>
                <a:ea typeface="Courier"/>
                <a:cs typeface="Courier"/>
                <a:sym typeface="Courier New"/>
              </a:rPr>
              <a:t>'</a:t>
            </a:r>
            <a:r>
              <a:rPr lang="en-US" sz="30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Arial"/>
              <a:buNone/>
            </a:pPr>
            <a:r>
              <a:rPr lang="el-GR" sz="3000" i="0" u="none" strike="noStrike" cap="none" dirty="0">
                <a:solidFill>
                  <a:schemeClr val="lt1"/>
                </a:solidFill>
                <a:latin typeface="Courier"/>
                <a:ea typeface="Courier"/>
                <a:cs typeface="Courier"/>
                <a:sym typeface="Courier New"/>
              </a:rPr>
              <a:t>Βρέθηκε</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789452" y="833718"/>
            <a:ext cx="8020707"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Τύπος Δεδομένων </a:t>
            </a:r>
            <a:r>
              <a:rPr lang="en-US" sz="7600" u="none" strike="noStrike" cap="none" dirty="0">
                <a:solidFill>
                  <a:srgbClr val="FFD966"/>
                </a:solidFill>
                <a:latin typeface="Arial" charset="0"/>
                <a:ea typeface="Arial" charset="0"/>
                <a:cs typeface="Arial" charset="0"/>
                <a:sym typeface="Cabin"/>
              </a:rPr>
              <a:t>String</a:t>
            </a:r>
          </a:p>
        </p:txBody>
      </p:sp>
      <p:sp>
        <p:nvSpPr>
          <p:cNvPr id="214" name="Shape 214"/>
          <p:cNvSpPr txBox="1">
            <a:spLocks noGrp="1"/>
          </p:cNvSpPr>
          <p:nvPr>
            <p:ph type="body" idx="1"/>
          </p:nvPr>
        </p:nvSpPr>
        <p:spPr>
          <a:xfrm>
            <a:off x="789452" y="2776924"/>
            <a:ext cx="7654462" cy="5941410"/>
          </a:xfrm>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rgbClr val="FF00FF"/>
              </a:buClr>
              <a:buSzPct val="100000"/>
              <a:buFont typeface="Cabin"/>
              <a:buChar char="•"/>
            </a:pPr>
            <a:r>
              <a:rPr lang="en-US" sz="3000" dirty="0">
                <a:solidFill>
                  <a:srgbClr val="FF00FF"/>
                </a:solidFill>
                <a:latin typeface="Arial" charset="0"/>
                <a:ea typeface="Arial" charset="0"/>
                <a:cs typeface="Arial" charset="0"/>
                <a:sym typeface="Cabin"/>
              </a:rPr>
              <a:t>S</a:t>
            </a:r>
            <a:r>
              <a:rPr lang="en-US" sz="3000" u="none" strike="noStrike" cap="none" dirty="0">
                <a:solidFill>
                  <a:srgbClr val="FF00FF"/>
                </a:solidFill>
                <a:latin typeface="Arial" charset="0"/>
                <a:ea typeface="Arial" charset="0"/>
                <a:cs typeface="Arial" charset="0"/>
                <a:sym typeface="Cabin"/>
              </a:rPr>
              <a:t>tring </a:t>
            </a:r>
            <a:r>
              <a:rPr lang="el-GR" sz="3000" u="none" strike="noStrike" cap="none" dirty="0">
                <a:solidFill>
                  <a:srgbClr val="FF00FF"/>
                </a:solidFill>
                <a:latin typeface="Arial" charset="0"/>
                <a:ea typeface="Arial" charset="0"/>
                <a:cs typeface="Arial" charset="0"/>
                <a:sym typeface="Cabin"/>
              </a:rPr>
              <a:t>είναι μια ακολουθία χαρακτήρων</a:t>
            </a:r>
            <a:endParaRPr lang="en-US" sz="3000" u="none" strike="noStrike" cap="none" dirty="0">
              <a:solidFill>
                <a:srgbClr val="FF00FF"/>
              </a:solidFill>
              <a:latin typeface="Arial" charset="0"/>
              <a:ea typeface="Arial" charset="0"/>
              <a:cs typeface="Arial" charset="0"/>
              <a:sym typeface="Cabin"/>
            </a:endParaRPr>
          </a:p>
          <a:p>
            <a:pPr marL="749300" marR="0" lvl="0" indent="-332994" algn="l" rtl="0">
              <a:lnSpc>
                <a:spcPct val="100000"/>
              </a:lnSpc>
              <a:spcBef>
                <a:spcPts val="3500"/>
              </a:spcBef>
              <a:spcAft>
                <a:spcPts val="0"/>
              </a:spcAft>
              <a:buClr>
                <a:srgbClr val="FF00FF"/>
              </a:buClr>
              <a:buSzPct val="100000"/>
              <a:buFont typeface="Cabin"/>
              <a:buChar char="•"/>
            </a:pPr>
            <a:r>
              <a:rPr lang="el-GR" sz="3000" dirty="0">
                <a:solidFill>
                  <a:srgbClr val="FF00FF"/>
                </a:solidFill>
                <a:latin typeface="Arial" charset="0"/>
                <a:ea typeface="Arial" charset="0"/>
                <a:cs typeface="Arial" charset="0"/>
                <a:sym typeface="Cabin"/>
              </a:rPr>
              <a:t>Μια τιμή</a:t>
            </a:r>
            <a:r>
              <a:rPr lang="en-US" sz="3000" u="none" strike="noStrike" cap="none" dirty="0">
                <a:solidFill>
                  <a:srgbClr val="FF00FF"/>
                </a:solidFill>
                <a:latin typeface="Arial" charset="0"/>
                <a:ea typeface="Arial" charset="0"/>
                <a:cs typeface="Arial" charset="0"/>
                <a:sym typeface="Cabin"/>
              </a:rPr>
              <a:t> string </a:t>
            </a:r>
            <a:r>
              <a:rPr lang="el-GR" sz="3000" u="none" strike="noStrike" cap="none" dirty="0">
                <a:solidFill>
                  <a:srgbClr val="FF00FF"/>
                </a:solidFill>
                <a:latin typeface="Arial" charset="0"/>
                <a:ea typeface="Arial" charset="0"/>
                <a:cs typeface="Arial" charset="0"/>
                <a:sym typeface="Cabin"/>
              </a:rPr>
              <a:t>χρησιμοποιεί εισαγωγικά</a:t>
            </a:r>
            <a:r>
              <a:rPr lang="en-US" sz="3000" u="none" strike="noStrike" cap="none" dirty="0">
                <a:solidFill>
                  <a:srgbClr val="FF00FF"/>
                </a:solidFill>
                <a:latin typeface="Arial" charset="0"/>
                <a:ea typeface="Arial" charset="0"/>
                <a:cs typeface="Arial" charset="0"/>
                <a:sym typeface="Cabin"/>
              </a:rPr>
              <a:t> </a:t>
            </a:r>
            <a:br>
              <a:rPr lang="en-US" sz="3000" u="none" strike="noStrike" cap="none" dirty="0">
                <a:solidFill>
                  <a:srgbClr val="FF00FF"/>
                </a:solidFill>
                <a:latin typeface="Arial" charset="0"/>
                <a:ea typeface="Arial" charset="0"/>
                <a:cs typeface="Arial" charset="0"/>
                <a:sym typeface="Cabin"/>
              </a:rPr>
            </a:br>
            <a:r>
              <a:rPr lang="en-US" sz="3000" b="0" i="0" u="none" strike="noStrike" cap="none" dirty="0">
                <a:solidFill>
                  <a:srgbClr val="FF00FF"/>
                </a:solidFill>
                <a:latin typeface="Arial"/>
                <a:ea typeface="Arial"/>
                <a:cs typeface="Arial"/>
                <a:sym typeface="Arial"/>
              </a:rPr>
              <a:t>'</a:t>
            </a:r>
            <a:r>
              <a:rPr lang="en-US" sz="3000" u="none" strike="noStrike" cap="none" dirty="0">
                <a:solidFill>
                  <a:srgbClr val="FF00FF"/>
                </a:solidFill>
                <a:latin typeface="Arial" charset="0"/>
                <a:ea typeface="Arial" charset="0"/>
                <a:cs typeface="Arial" charset="0"/>
                <a:sym typeface="Cabin"/>
              </a:rPr>
              <a:t>Hello</a:t>
            </a:r>
            <a:r>
              <a:rPr lang="en-US" sz="3000" b="0" i="0" u="none" strike="noStrike" cap="none" dirty="0">
                <a:solidFill>
                  <a:srgbClr val="FF00FF"/>
                </a:solidFill>
                <a:latin typeface="Arial"/>
                <a:ea typeface="Arial"/>
                <a:cs typeface="Arial"/>
                <a:sym typeface="Arial"/>
              </a:rPr>
              <a:t>’</a:t>
            </a:r>
            <a:r>
              <a:rPr lang="en-US" sz="3000" u="none" strike="noStrike" cap="none" dirty="0">
                <a:solidFill>
                  <a:srgbClr val="FF00FF"/>
                </a:solidFill>
                <a:latin typeface="Arial" charset="0"/>
                <a:ea typeface="Arial" charset="0"/>
                <a:cs typeface="Arial" charset="0"/>
                <a:sym typeface="Cabin"/>
              </a:rPr>
              <a:t> </a:t>
            </a:r>
            <a:r>
              <a:rPr lang="el-GR" sz="3000" u="none" strike="noStrike" cap="none" dirty="0">
                <a:solidFill>
                  <a:srgbClr val="FF00FF"/>
                </a:solidFill>
                <a:latin typeface="Arial" charset="0"/>
                <a:ea typeface="Arial" charset="0"/>
                <a:cs typeface="Arial" charset="0"/>
                <a:sym typeface="Cabin"/>
              </a:rPr>
              <a:t>ή</a:t>
            </a:r>
            <a:r>
              <a:rPr lang="en-US" sz="3000" u="none" strike="noStrike" cap="none" dirty="0">
                <a:solidFill>
                  <a:srgbClr val="FF00FF"/>
                </a:solidFill>
                <a:latin typeface="Arial" charset="0"/>
                <a:ea typeface="Arial" charset="0"/>
                <a:cs typeface="Arial" charset="0"/>
                <a:sym typeface="Cabin"/>
              </a:rPr>
              <a:t> </a:t>
            </a:r>
            <a:r>
              <a:rPr lang="en-US" sz="3000" dirty="0">
                <a:solidFill>
                  <a:srgbClr val="FF00FF"/>
                </a:solidFill>
              </a:rPr>
              <a:t>"</a:t>
            </a:r>
            <a:r>
              <a:rPr lang="en-US" sz="3000" u="none" strike="noStrike" cap="none" dirty="0">
                <a:solidFill>
                  <a:srgbClr val="FF00FF"/>
                </a:solidFill>
                <a:latin typeface="Arial" charset="0"/>
                <a:ea typeface="Arial" charset="0"/>
                <a:cs typeface="Arial" charset="0"/>
                <a:sym typeface="Cabin"/>
              </a:rPr>
              <a:t>Hello</a:t>
            </a:r>
            <a:r>
              <a:rPr lang="en-US" sz="3000" dirty="0">
                <a:solidFill>
                  <a:srgbClr val="FF00FF"/>
                </a:solidFill>
              </a:rPr>
              <a:t>"</a:t>
            </a:r>
          </a:p>
          <a:p>
            <a:pPr marL="749300" marR="0" lvl="0" indent="-332994" algn="l" rtl="0">
              <a:lnSpc>
                <a:spcPct val="100000"/>
              </a:lnSpc>
              <a:spcBef>
                <a:spcPts val="3500"/>
              </a:spcBef>
              <a:spcAft>
                <a:spcPts val="0"/>
              </a:spcAft>
              <a:buClr>
                <a:srgbClr val="00FF00"/>
              </a:buClr>
              <a:buSzPct val="100000"/>
              <a:buFont typeface="Cabin"/>
              <a:buChar char="•"/>
            </a:pPr>
            <a:r>
              <a:rPr lang="el-GR" sz="3000" dirty="0">
                <a:solidFill>
                  <a:srgbClr val="00FF00"/>
                </a:solidFill>
                <a:latin typeface="Arial" charset="0"/>
                <a:ea typeface="Arial" charset="0"/>
                <a:cs typeface="Arial" charset="0"/>
                <a:sym typeface="Cabin"/>
              </a:rPr>
              <a:t>Για</a:t>
            </a:r>
            <a:r>
              <a:rPr lang="en-US" sz="3000" u="none" strike="noStrike" cap="none" dirty="0">
                <a:solidFill>
                  <a:srgbClr val="00FF00"/>
                </a:solidFill>
                <a:latin typeface="Arial" charset="0"/>
                <a:ea typeface="Arial" charset="0"/>
                <a:cs typeface="Arial" charset="0"/>
                <a:sym typeface="Cabin"/>
              </a:rPr>
              <a:t> strings</a:t>
            </a:r>
            <a:r>
              <a:rPr lang="el-GR" sz="3000" u="none" strike="noStrike" cap="none" dirty="0">
                <a:solidFill>
                  <a:srgbClr val="00FF00"/>
                </a:solidFill>
                <a:latin typeface="Arial" charset="0"/>
                <a:ea typeface="Arial" charset="0"/>
                <a:cs typeface="Arial" charset="0"/>
                <a:sym typeface="Cabin"/>
              </a:rPr>
              <a:t> το</a:t>
            </a:r>
            <a:r>
              <a:rPr lang="en-US" sz="3000" u="none" strike="noStrike" cap="none" dirty="0">
                <a:solidFill>
                  <a:srgbClr val="00FF00"/>
                </a:solidFill>
                <a:latin typeface="Arial" charset="0"/>
                <a:ea typeface="Arial" charset="0"/>
                <a:cs typeface="Arial" charset="0"/>
                <a:sym typeface="Cabin"/>
              </a:rPr>
              <a:t> + </a:t>
            </a:r>
            <a:r>
              <a:rPr lang="el-GR" sz="3000" u="none" strike="noStrike" cap="none" dirty="0">
                <a:solidFill>
                  <a:srgbClr val="00FF00"/>
                </a:solidFill>
                <a:latin typeface="Arial" charset="0"/>
                <a:ea typeface="Arial" charset="0"/>
                <a:cs typeface="Arial" charset="0"/>
                <a:sym typeface="Cabin"/>
              </a:rPr>
              <a:t>σημαίνει</a:t>
            </a:r>
            <a:r>
              <a:rPr lang="en-US" sz="3000" u="none" strike="noStrike" cap="none" dirty="0">
                <a:solidFill>
                  <a:srgbClr val="00FF00"/>
                </a:solidFill>
                <a:latin typeface="Arial" charset="0"/>
                <a:ea typeface="Arial" charset="0"/>
                <a:cs typeface="Arial" charset="0"/>
                <a:sym typeface="Cabin"/>
              </a:rPr>
              <a:t> </a:t>
            </a:r>
            <a:r>
              <a:rPr lang="el-GR" sz="3000" b="0" i="0" u="none" strike="noStrike" cap="none" dirty="0">
                <a:solidFill>
                  <a:srgbClr val="00FF00"/>
                </a:solidFill>
                <a:latin typeface="Arial"/>
                <a:ea typeface="Arial"/>
                <a:cs typeface="Arial"/>
                <a:sym typeface="Arial"/>
              </a:rPr>
              <a:t>«</a:t>
            </a:r>
            <a:r>
              <a:rPr lang="el-GR" sz="3000" u="none" strike="noStrike" cap="none" dirty="0">
                <a:solidFill>
                  <a:srgbClr val="00FF00"/>
                </a:solidFill>
                <a:latin typeface="Arial" charset="0"/>
                <a:ea typeface="Arial" charset="0"/>
                <a:cs typeface="Arial" charset="0"/>
                <a:sym typeface="Cabin"/>
              </a:rPr>
              <a:t>συνένωση»</a:t>
            </a:r>
            <a:endParaRPr lang="en-US" sz="3000" b="0" i="0" u="none" strike="noStrike" cap="none" dirty="0">
              <a:solidFill>
                <a:srgbClr val="00FF00"/>
              </a:solidFill>
              <a:latin typeface="Arial"/>
              <a:ea typeface="Arial"/>
              <a:cs typeface="Arial"/>
              <a:sym typeface="Arial"/>
            </a:endParaRPr>
          </a:p>
          <a:p>
            <a:pPr marL="749300" marR="0" lvl="0" indent="-332994" algn="l" rtl="0">
              <a:lnSpc>
                <a:spcPct val="100000"/>
              </a:lnSpc>
              <a:spcBef>
                <a:spcPts val="3500"/>
              </a:spcBef>
              <a:spcAft>
                <a:spcPts val="0"/>
              </a:spcAft>
              <a:buClr>
                <a:srgbClr val="FF7F00"/>
              </a:buClr>
              <a:buSzPct val="100000"/>
              <a:buFont typeface="Cabin"/>
              <a:buChar char="•"/>
            </a:pPr>
            <a:r>
              <a:rPr lang="el-GR" sz="3000" u="none" strike="noStrike" cap="none" dirty="0">
                <a:solidFill>
                  <a:srgbClr val="FF7F00"/>
                </a:solidFill>
                <a:latin typeface="Arial" charset="0"/>
                <a:ea typeface="Arial" charset="0"/>
                <a:cs typeface="Arial" charset="0"/>
                <a:sym typeface="Cabin"/>
              </a:rPr>
              <a:t>Όταν ένα </a:t>
            </a:r>
            <a:r>
              <a:rPr lang="en-US" sz="3000" u="none" strike="noStrike" cap="none" dirty="0">
                <a:solidFill>
                  <a:srgbClr val="FF7F00"/>
                </a:solidFill>
                <a:latin typeface="Arial" charset="0"/>
                <a:ea typeface="Arial" charset="0"/>
                <a:cs typeface="Arial" charset="0"/>
                <a:sym typeface="Cabin"/>
              </a:rPr>
              <a:t>string</a:t>
            </a:r>
            <a:r>
              <a:rPr lang="el-GR" sz="3000" u="none" strike="noStrike" cap="none" dirty="0">
                <a:solidFill>
                  <a:srgbClr val="FF7F00"/>
                </a:solidFill>
                <a:latin typeface="Arial" charset="0"/>
                <a:ea typeface="Arial" charset="0"/>
                <a:cs typeface="Arial" charset="0"/>
                <a:sym typeface="Cabin"/>
              </a:rPr>
              <a:t> περιέχει αριθμούς, εξακολουθεί να είναι</a:t>
            </a:r>
            <a:r>
              <a:rPr lang="en-US" sz="3000" u="none" strike="noStrike" cap="none" dirty="0">
                <a:solidFill>
                  <a:srgbClr val="FF7F00"/>
                </a:solidFill>
                <a:latin typeface="Arial" charset="0"/>
                <a:ea typeface="Arial" charset="0"/>
                <a:cs typeface="Arial" charset="0"/>
                <a:sym typeface="Cabin"/>
              </a:rPr>
              <a:t> string</a:t>
            </a:r>
          </a:p>
          <a:p>
            <a:pPr marL="749300" marR="0" lvl="0" indent="-332994" algn="l" rtl="0">
              <a:lnSpc>
                <a:spcPct val="100000"/>
              </a:lnSpc>
              <a:spcBef>
                <a:spcPts val="3500"/>
              </a:spcBef>
              <a:spcAft>
                <a:spcPts val="0"/>
              </a:spcAft>
              <a:buClr>
                <a:srgbClr val="00FFFF"/>
              </a:buClr>
              <a:buSzPct val="100000"/>
              <a:buFont typeface="Cabin"/>
              <a:buChar char="•"/>
            </a:pPr>
            <a:r>
              <a:rPr lang="el-GR" sz="3000" u="none" strike="noStrike" cap="none" dirty="0">
                <a:solidFill>
                  <a:srgbClr val="00FFFF"/>
                </a:solidFill>
                <a:latin typeface="Arial" charset="0"/>
                <a:ea typeface="Arial" charset="0"/>
                <a:cs typeface="Arial" charset="0"/>
                <a:sym typeface="Cabin"/>
              </a:rPr>
              <a:t>Μπορούμε να μετατρέψουμε αριθμούς που περιέχονται σε ένα </a:t>
            </a:r>
            <a:r>
              <a:rPr lang="en-US" sz="3000" u="none" strike="noStrike" cap="none" dirty="0">
                <a:solidFill>
                  <a:srgbClr val="00FFFF"/>
                </a:solidFill>
                <a:latin typeface="Arial" charset="0"/>
                <a:ea typeface="Arial" charset="0"/>
                <a:cs typeface="Arial" charset="0"/>
                <a:sym typeface="Cabin"/>
              </a:rPr>
              <a:t>string </a:t>
            </a:r>
            <a:r>
              <a:rPr lang="el-GR" sz="3000" u="none" strike="noStrike" cap="none" dirty="0">
                <a:solidFill>
                  <a:srgbClr val="00FFFF"/>
                </a:solidFill>
                <a:latin typeface="Arial" charset="0"/>
                <a:ea typeface="Arial" charset="0"/>
                <a:cs typeface="Arial" charset="0"/>
                <a:sym typeface="Cabin"/>
              </a:rPr>
              <a:t>σε αριθμούς χρησιμοποιώντας την</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int</a:t>
            </a:r>
            <a:r>
              <a:rPr lang="en-US" sz="3000" u="none" strike="noStrike" cap="none" dirty="0">
                <a:solidFill>
                  <a:srgbClr val="00FFFF"/>
                </a:solidFill>
                <a:latin typeface="Arial" charset="0"/>
                <a:ea typeface="Arial" charset="0"/>
                <a:cs typeface="Arial" charset="0"/>
                <a:sym typeface="Cabin"/>
              </a:rPr>
              <a:t>()</a:t>
            </a:r>
          </a:p>
        </p:txBody>
      </p:sp>
      <p:sp>
        <p:nvSpPr>
          <p:cNvPr id="215" name="Shape 215"/>
          <p:cNvSpPr txBox="1"/>
          <p:nvPr/>
        </p:nvSpPr>
        <p:spPr>
          <a:xfrm>
            <a:off x="9040811" y="833718"/>
            <a:ext cx="6959599" cy="747218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00FF"/>
                </a:solidFill>
                <a:latin typeface="Courier"/>
                <a:ea typeface="Courier"/>
                <a:cs typeface="Courier"/>
                <a:sym typeface="Courier New"/>
              </a:rPr>
              <a:t>str1 = "Hello</a:t>
            </a:r>
            <a:r>
              <a:rPr lang="en-US" sz="280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00FF"/>
                </a:solidFill>
                <a:latin typeface="Courier"/>
                <a:ea typeface="Courier"/>
                <a:cs typeface="Courier"/>
                <a:sym typeface="Courier New"/>
              </a:rPr>
              <a:t>str2 = 'there'</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00FF00"/>
                </a:solidFill>
                <a:latin typeface="Courier"/>
                <a:ea typeface="Courier"/>
                <a:cs typeface="Courier"/>
                <a:sym typeface="Courier New"/>
              </a:rPr>
              <a:t>bob = str1 + str2</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dirty="0">
                <a:solidFill>
                  <a:schemeClr val="bg1"/>
                </a:solidFill>
                <a:latin typeface="Courier"/>
                <a:ea typeface="Courier"/>
                <a:cs typeface="Courier"/>
                <a:sym typeface="Courier New"/>
              </a:rPr>
              <a:t>(</a:t>
            </a:r>
            <a:r>
              <a:rPr lang="en-US" sz="2800" i="0" u="none" strike="noStrike" cap="none" dirty="0">
                <a:solidFill>
                  <a:srgbClr val="00FF00"/>
                </a:solidFill>
                <a:latin typeface="Courier"/>
                <a:ea typeface="Courier"/>
                <a:cs typeface="Courier"/>
                <a:sym typeface="Courier New"/>
              </a:rPr>
              <a:t>bob</a:t>
            </a:r>
            <a:r>
              <a:rPr lang="en-US" sz="28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00FF00"/>
                </a:solidFill>
                <a:latin typeface="Courier"/>
                <a:ea typeface="Courier"/>
                <a:cs typeface="Courier"/>
                <a:sym typeface="Courier New"/>
              </a:rPr>
              <a:t>Hellothere</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7F00"/>
                </a:solidFill>
                <a:latin typeface="Courier"/>
                <a:ea typeface="Courier"/>
                <a:cs typeface="Courier"/>
                <a:sym typeface="Courier New"/>
              </a:rPr>
              <a:t>str3 = '123'</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7F00"/>
                </a:solidFill>
                <a:latin typeface="Courier"/>
                <a:ea typeface="Courier"/>
                <a:cs typeface="Courier"/>
                <a:sym typeface="Courier New"/>
              </a:rPr>
              <a:t>str3 = str3 + 1</a:t>
            </a:r>
          </a:p>
          <a:p>
            <a:pPr marL="0" marR="0" lvl="0" indent="0" algn="l" rtl="0">
              <a:lnSpc>
                <a:spcPct val="100000"/>
              </a:lnSpc>
              <a:spcBef>
                <a:spcPts val="0"/>
              </a:spcBef>
              <a:spcAft>
                <a:spcPts val="0"/>
              </a:spcAft>
              <a:buClr>
                <a:srgbClr val="FF0000"/>
              </a:buClr>
              <a:buSzPct val="25000"/>
              <a:buFont typeface="Cabin"/>
              <a:buNone/>
            </a:pPr>
            <a:r>
              <a:rPr lang="en-US" sz="2800" i="0" u="none" strike="noStrike" cap="none" dirty="0" err="1">
                <a:solidFill>
                  <a:srgbClr val="E06666"/>
                </a:solidFill>
                <a:latin typeface="Courier"/>
                <a:ea typeface="Courier"/>
                <a:cs typeface="Courier"/>
                <a:sym typeface="Courier New"/>
              </a:rPr>
              <a:t>Traceback</a:t>
            </a:r>
            <a:r>
              <a:rPr lang="en-US" sz="2800" i="0" u="none" strike="noStrike" cap="none" dirty="0">
                <a:solidFill>
                  <a:srgbClr val="E06666"/>
                </a:solidFill>
                <a:latin typeface="Courier"/>
                <a:ea typeface="Courier"/>
                <a:cs typeface="Courier"/>
                <a:sym typeface="Courier New"/>
              </a:rPr>
              <a:t> (most recent call last):  File "&lt;</a:t>
            </a:r>
            <a:r>
              <a:rPr lang="en-US" sz="2800" i="0" u="none" strike="noStrike" cap="none" dirty="0" err="1">
                <a:solidFill>
                  <a:srgbClr val="E06666"/>
                </a:solidFill>
                <a:latin typeface="Courier"/>
                <a:ea typeface="Courier"/>
                <a:cs typeface="Courier"/>
                <a:sym typeface="Courier New"/>
              </a:rPr>
              <a:t>stdin</a:t>
            </a:r>
            <a:r>
              <a:rPr lang="en-US" sz="2800" i="0" u="none" strike="noStrike" cap="none" dirty="0">
                <a:solidFill>
                  <a:srgbClr val="E06666"/>
                </a:solidFill>
                <a:latin typeface="Courier"/>
                <a:ea typeface="Courier"/>
                <a:cs typeface="Courier"/>
                <a:sym typeface="Courier New"/>
              </a:rPr>
              <a:t>&gt;", line 1, in &lt;module&gt;</a:t>
            </a:r>
          </a:p>
          <a:p>
            <a:pPr marL="0" marR="0" lvl="0" indent="0" algn="l" rtl="0">
              <a:lnSpc>
                <a:spcPct val="100000"/>
              </a:lnSpc>
              <a:spcBef>
                <a:spcPts val="0"/>
              </a:spcBef>
              <a:spcAft>
                <a:spcPts val="0"/>
              </a:spcAft>
              <a:buClr>
                <a:srgbClr val="FF0000"/>
              </a:buClr>
              <a:buSzPct val="25000"/>
              <a:buFont typeface="Cabin"/>
              <a:buNone/>
            </a:pPr>
            <a:r>
              <a:rPr lang="en-US" sz="2800" i="0" u="none" strike="noStrike" cap="none" dirty="0" err="1">
                <a:solidFill>
                  <a:srgbClr val="E06666"/>
                </a:solidFill>
                <a:latin typeface="Courier"/>
                <a:ea typeface="Courier"/>
                <a:cs typeface="Courier"/>
                <a:sym typeface="Courier New"/>
              </a:rPr>
              <a:t>TypeError</a:t>
            </a:r>
            <a:r>
              <a:rPr lang="en-US" sz="2800" i="0" u="none" strike="noStrike" cap="none" dirty="0">
                <a:solidFill>
                  <a:srgbClr val="E06666"/>
                </a:solidFill>
                <a:latin typeface="Courier"/>
                <a:ea typeface="Courier"/>
                <a:cs typeface="Courier"/>
                <a:sym typeface="Courier New"/>
              </a:rPr>
              <a:t>: cannot concatenate '</a:t>
            </a:r>
            <a:r>
              <a:rPr lang="en-US" sz="2800" i="0" u="none" strike="noStrike" cap="none" dirty="0" err="1">
                <a:solidFill>
                  <a:srgbClr val="E06666"/>
                </a:solidFill>
                <a:latin typeface="Courier"/>
                <a:ea typeface="Courier"/>
                <a:cs typeface="Courier"/>
                <a:sym typeface="Courier New"/>
              </a:rPr>
              <a:t>str</a:t>
            </a:r>
            <a:r>
              <a:rPr lang="en-US" sz="2800" i="0" u="none" strike="noStrike" cap="none" dirty="0">
                <a:solidFill>
                  <a:srgbClr val="E06666"/>
                </a:solidFill>
                <a:latin typeface="Courier"/>
                <a:ea typeface="Courier"/>
                <a:cs typeface="Courier"/>
                <a:sym typeface="Courier New"/>
              </a:rPr>
              <a:t>' and '</a:t>
            </a:r>
            <a:r>
              <a:rPr lang="en-US" sz="2800" i="0" u="none" strike="noStrike" cap="none" dirty="0" err="1">
                <a:solidFill>
                  <a:srgbClr val="E06666"/>
                </a:solidFill>
                <a:latin typeface="Courier"/>
                <a:ea typeface="Courier"/>
                <a:cs typeface="Courier"/>
                <a:sym typeface="Courier New"/>
              </a:rPr>
              <a:t>int</a:t>
            </a:r>
            <a:r>
              <a:rPr lang="en-US" sz="2800" i="0" u="none" strike="noStrike" cap="none" dirty="0">
                <a:solidFill>
                  <a:srgbClr val="E06666"/>
                </a:solidFill>
                <a:latin typeface="Courier"/>
                <a:ea typeface="Courier"/>
                <a:cs typeface="Courier"/>
                <a:sym typeface="Courier New"/>
              </a:rPr>
              <a:t>' objects</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00FFFF"/>
                </a:solidFill>
                <a:latin typeface="Courier"/>
                <a:ea typeface="Courier"/>
                <a:cs typeface="Courier"/>
                <a:sym typeface="Courier New"/>
              </a:rPr>
              <a:t>x = </a:t>
            </a:r>
            <a:r>
              <a:rPr lang="en-US" sz="2800" i="0" u="none" strike="noStrike" cap="none" dirty="0" err="1">
                <a:solidFill>
                  <a:srgbClr val="FF00FF"/>
                </a:solidFill>
                <a:latin typeface="Courier"/>
                <a:ea typeface="Courier"/>
                <a:cs typeface="Courier"/>
                <a:sym typeface="Courier New"/>
              </a:rPr>
              <a:t>int</a:t>
            </a:r>
            <a:r>
              <a:rPr lang="en-US" sz="2800" i="0" u="none" strike="noStrike" cap="none" dirty="0">
                <a:solidFill>
                  <a:srgbClr val="00FFFF"/>
                </a:solidFill>
                <a:latin typeface="Courier"/>
                <a:ea typeface="Courier"/>
                <a:cs typeface="Courier"/>
                <a:sym typeface="Courier New"/>
              </a:rPr>
              <a:t>(str3) + 1</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dirty="0">
                <a:solidFill>
                  <a:schemeClr val="bg1"/>
                </a:solidFill>
                <a:latin typeface="Courier"/>
                <a:ea typeface="Courier"/>
                <a:cs typeface="Courier"/>
                <a:sym typeface="Courier New"/>
              </a:rPr>
              <a:t>(</a:t>
            </a:r>
            <a:r>
              <a:rPr lang="en-US" sz="2800" i="0" u="none" strike="noStrike" cap="none" dirty="0">
                <a:solidFill>
                  <a:srgbClr val="00FFFF"/>
                </a:solidFill>
                <a:latin typeface="Courier"/>
                <a:ea typeface="Courier"/>
                <a:cs typeface="Courier"/>
                <a:sym typeface="Courier New"/>
              </a:rPr>
              <a:t>x</a:t>
            </a:r>
            <a:r>
              <a:rPr lang="en-US" sz="28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00FFFF"/>
              </a:buClr>
              <a:buSzPct val="25000"/>
              <a:buFont typeface="Cabin"/>
              <a:buNone/>
            </a:pPr>
            <a:r>
              <a:rPr lang="en-US" sz="2800" i="0" u="none" strike="noStrike" cap="none" dirty="0">
                <a:solidFill>
                  <a:srgbClr val="00FFFF"/>
                </a:solidFill>
                <a:latin typeface="Courier"/>
                <a:ea typeface="Courier"/>
                <a:cs typeface="Courier"/>
                <a:sym typeface="Courier New"/>
              </a:rPr>
              <a:t>124</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Shape 44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l-GR" sz="7600" u="none" strike="noStrike" cap="none" dirty="0">
                <a:solidFill>
                  <a:srgbClr val="FFD966"/>
                </a:solidFill>
                <a:latin typeface="Arial" charset="0"/>
                <a:ea typeface="Arial" charset="0"/>
                <a:cs typeface="Arial" charset="0"/>
                <a:sym typeface="Cabin"/>
              </a:rPr>
              <a:t>Σύγκριση Συμβολοσειρών</a:t>
            </a:r>
            <a:endParaRPr lang="en-US" sz="7600" u="none" strike="noStrike" cap="none" dirty="0">
              <a:solidFill>
                <a:srgbClr val="FFD966"/>
              </a:solidFill>
              <a:latin typeface="Arial" charset="0"/>
              <a:ea typeface="Arial" charset="0"/>
              <a:cs typeface="Arial" charset="0"/>
              <a:sym typeface="Cabin"/>
            </a:endParaRPr>
          </a:p>
        </p:txBody>
      </p:sp>
      <p:sp>
        <p:nvSpPr>
          <p:cNvPr id="446" name="Shape 446"/>
          <p:cNvSpPr txBox="1"/>
          <p:nvPr/>
        </p:nvSpPr>
        <p:spPr>
          <a:xfrm>
            <a:off x="583324" y="2667000"/>
            <a:ext cx="15672676" cy="5321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Arial"/>
              <a:buNone/>
            </a:pPr>
            <a:r>
              <a:rPr lang="en-US" sz="3400" i="0" u="none" strike="noStrike" cap="none" dirty="0">
                <a:solidFill>
                  <a:srgbClr val="FFFF00"/>
                </a:solidFill>
                <a:latin typeface="Courier"/>
                <a:ea typeface="Courier"/>
                <a:cs typeface="Courier"/>
                <a:sym typeface="Courier New"/>
              </a:rPr>
              <a:t>if</a:t>
            </a:r>
            <a:r>
              <a:rPr lang="en-US" sz="3400" i="0" u="none" strike="noStrike" cap="none" dirty="0">
                <a:solidFill>
                  <a:schemeClr val="lt1"/>
                </a:solidFill>
                <a:latin typeface="Courier"/>
                <a:ea typeface="Courier"/>
                <a:cs typeface="Courier"/>
                <a:sym typeface="Courier New"/>
              </a:rPr>
              <a:t> </a:t>
            </a:r>
            <a:r>
              <a:rPr lang="el-GR" sz="3400" i="0" u="none" strike="noStrike" cap="none" dirty="0">
                <a:solidFill>
                  <a:srgbClr val="00FF00"/>
                </a:solidFill>
                <a:latin typeface="Courier"/>
                <a:ea typeface="Courier"/>
                <a:cs typeface="Courier"/>
                <a:sym typeface="Courier New"/>
              </a:rPr>
              <a:t>λέξη</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00FFFF"/>
                </a:solidFill>
                <a:latin typeface="Courier"/>
                <a:ea typeface="Courier"/>
                <a:cs typeface="Courier"/>
                <a:sym typeface="Courier New"/>
              </a:rPr>
              <a:t>==</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FF7F00"/>
                </a:solidFill>
                <a:latin typeface="Courier"/>
                <a:ea typeface="Courier"/>
                <a:cs typeface="Courier"/>
                <a:sym typeface="Courier New"/>
              </a:rPr>
              <a:t>'banana'</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Arial"/>
              <a:buNone/>
            </a:pP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FFFF00"/>
                </a:solidFill>
                <a:latin typeface="Courier"/>
                <a:ea typeface="Courier"/>
                <a:cs typeface="Courier"/>
                <a:sym typeface="Courier New"/>
              </a:rPr>
              <a:t>print</a:t>
            </a:r>
            <a:r>
              <a:rPr lang="en-US" sz="3400" dirty="0">
                <a:solidFill>
                  <a:schemeClr val="lt1"/>
                </a:solidFill>
                <a:latin typeface="Courier"/>
                <a:ea typeface="Courier"/>
                <a:cs typeface="Courier"/>
                <a:sym typeface="Courier New"/>
              </a:rPr>
              <a:t> (</a:t>
            </a:r>
            <a:r>
              <a:rPr lang="en-US" sz="3400" i="0" u="none" strike="noStrike" cap="none" dirty="0">
                <a:solidFill>
                  <a:srgbClr val="FF7F00"/>
                </a:solidFill>
                <a:latin typeface="Courier"/>
                <a:ea typeface="Courier"/>
                <a:cs typeface="Courier"/>
                <a:sym typeface="Courier New"/>
              </a:rPr>
              <a:t>'</a:t>
            </a:r>
            <a:r>
              <a:rPr lang="el-GR" sz="3400" i="0" u="none" strike="noStrike" cap="none" dirty="0">
                <a:solidFill>
                  <a:srgbClr val="FF7F00"/>
                </a:solidFill>
                <a:latin typeface="Courier"/>
                <a:ea typeface="Courier"/>
                <a:cs typeface="Courier"/>
                <a:sym typeface="Courier New"/>
              </a:rPr>
              <a:t>Όλο τα ίδια</a:t>
            </a:r>
            <a:r>
              <a:rPr lang="en-US" sz="3400" i="0" u="none" strike="noStrike" cap="none" dirty="0">
                <a:solidFill>
                  <a:srgbClr val="FF7F00"/>
                </a:solidFill>
                <a:latin typeface="Courier"/>
                <a:ea typeface="Courier"/>
                <a:cs typeface="Courier"/>
                <a:sym typeface="Courier New"/>
              </a:rPr>
              <a:t>, bananas.'</a:t>
            </a:r>
            <a:r>
              <a:rPr lang="en-US" sz="3400" i="0" u="none" strike="noStrike" cap="none" dirty="0">
                <a:solidFill>
                  <a:schemeClr val="bg1"/>
                </a:solidFill>
                <a:latin typeface="Courier"/>
                <a:ea typeface="Courier"/>
                <a:cs typeface="Courier"/>
                <a:sym typeface="Courier New"/>
              </a:rPr>
              <a:t>)</a:t>
            </a:r>
            <a:endParaRPr lang="el-GR" sz="34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Arial"/>
              <a:buNone/>
            </a:pPr>
            <a:endParaRPr sz="3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Arial"/>
              <a:buNone/>
            </a:pPr>
            <a:r>
              <a:rPr lang="en-US" sz="3400" i="0" u="none" strike="noStrike" cap="none" dirty="0">
                <a:solidFill>
                  <a:srgbClr val="FFFF00"/>
                </a:solidFill>
                <a:latin typeface="Courier"/>
                <a:ea typeface="Courier"/>
                <a:cs typeface="Courier"/>
                <a:sym typeface="Courier New"/>
              </a:rPr>
              <a:t>if</a:t>
            </a:r>
            <a:r>
              <a:rPr lang="en-US" sz="3400" i="0" u="none" strike="noStrike" cap="none" dirty="0">
                <a:solidFill>
                  <a:schemeClr val="lt1"/>
                </a:solidFill>
                <a:latin typeface="Courier"/>
                <a:ea typeface="Courier"/>
                <a:cs typeface="Courier"/>
                <a:sym typeface="Courier New"/>
              </a:rPr>
              <a:t> </a:t>
            </a:r>
            <a:r>
              <a:rPr lang="el-GR" sz="3400" i="0" u="none" strike="noStrike" cap="none" dirty="0">
                <a:solidFill>
                  <a:srgbClr val="00FF00"/>
                </a:solidFill>
                <a:latin typeface="Courier"/>
                <a:ea typeface="Courier"/>
                <a:cs typeface="Courier"/>
                <a:sym typeface="Courier New"/>
              </a:rPr>
              <a:t>λέξη</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00FFFF"/>
                </a:solidFill>
                <a:latin typeface="Courier"/>
                <a:ea typeface="Courier"/>
                <a:cs typeface="Courier"/>
                <a:sym typeface="Courier New"/>
              </a:rPr>
              <a:t>&lt;</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FF7F00"/>
                </a:solidFill>
                <a:latin typeface="Courier"/>
                <a:ea typeface="Courier"/>
                <a:cs typeface="Courier"/>
                <a:sym typeface="Courier New"/>
              </a:rPr>
              <a:t>'banana'</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Arial"/>
              <a:buNone/>
            </a:pP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FFFF00"/>
                </a:solidFill>
                <a:latin typeface="Courier"/>
                <a:ea typeface="Courier"/>
                <a:cs typeface="Courier"/>
                <a:sym typeface="Courier New"/>
              </a:rPr>
              <a:t>print</a:t>
            </a:r>
            <a:r>
              <a:rPr lang="en-US" sz="3400" dirty="0">
                <a:solidFill>
                  <a:schemeClr val="lt1"/>
                </a:solidFill>
                <a:latin typeface="Courier"/>
                <a:ea typeface="Courier"/>
                <a:cs typeface="Courier"/>
                <a:sym typeface="Courier New"/>
              </a:rPr>
              <a:t>(</a:t>
            </a:r>
            <a:r>
              <a:rPr lang="en-US" sz="3400" i="0" u="none" strike="noStrike" cap="none" dirty="0">
                <a:solidFill>
                  <a:srgbClr val="FF7F00"/>
                </a:solidFill>
                <a:latin typeface="Courier"/>
                <a:ea typeface="Courier"/>
                <a:cs typeface="Courier"/>
                <a:sym typeface="Courier New"/>
              </a:rPr>
              <a:t>'</a:t>
            </a:r>
            <a:r>
              <a:rPr lang="el-GR" sz="3400" i="0" u="none" strike="noStrike" cap="none" dirty="0">
                <a:solidFill>
                  <a:srgbClr val="FF7F00"/>
                </a:solidFill>
                <a:latin typeface="Courier"/>
                <a:ea typeface="Courier"/>
                <a:cs typeface="Courier"/>
                <a:sym typeface="Courier New"/>
              </a:rPr>
              <a:t>Η λέξη σου</a:t>
            </a:r>
            <a:r>
              <a:rPr lang="en-US" sz="3400" i="0" u="none" strike="noStrike" cap="none" dirty="0">
                <a:solidFill>
                  <a:srgbClr val="FF7F00"/>
                </a:solidFill>
                <a:latin typeface="Courier"/>
                <a:ea typeface="Courier"/>
                <a:cs typeface="Courier"/>
                <a:sym typeface="Courier New"/>
              </a:rPr>
              <a:t>,'</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00FFFF"/>
                </a:solidFill>
                <a:latin typeface="Courier"/>
                <a:ea typeface="Courier"/>
                <a:cs typeface="Courier"/>
                <a:sym typeface="Courier New"/>
              </a:rPr>
              <a:t>+</a:t>
            </a:r>
            <a:r>
              <a:rPr lang="en-US" sz="3400" i="0" u="none" strike="noStrike" cap="none" dirty="0">
                <a:solidFill>
                  <a:schemeClr val="lt1"/>
                </a:solidFill>
                <a:latin typeface="Courier"/>
                <a:ea typeface="Courier"/>
                <a:cs typeface="Courier"/>
                <a:sym typeface="Courier New"/>
              </a:rPr>
              <a:t> </a:t>
            </a:r>
            <a:r>
              <a:rPr lang="el-GR" sz="3400" i="0" u="none" strike="noStrike" cap="none" dirty="0">
                <a:solidFill>
                  <a:srgbClr val="00FF00"/>
                </a:solidFill>
                <a:latin typeface="Courier"/>
                <a:ea typeface="Courier"/>
                <a:cs typeface="Courier"/>
                <a:sym typeface="Courier New"/>
              </a:rPr>
              <a:t>λέξη</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00FFFF"/>
                </a:solidFill>
                <a:latin typeface="Courier"/>
                <a:ea typeface="Courier"/>
                <a:cs typeface="Courier"/>
                <a:sym typeface="Courier New"/>
              </a:rPr>
              <a:t>+</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FF7F00"/>
                </a:solidFill>
                <a:latin typeface="Courier"/>
                <a:ea typeface="Courier"/>
                <a:cs typeface="Courier"/>
                <a:sym typeface="Courier New"/>
              </a:rPr>
              <a:t>', </a:t>
            </a:r>
            <a:r>
              <a:rPr lang="el-GR" sz="3400" i="0" u="none" strike="noStrike" cap="none" dirty="0">
                <a:solidFill>
                  <a:srgbClr val="FF7F00"/>
                </a:solidFill>
                <a:latin typeface="Courier"/>
                <a:ea typeface="Courier"/>
                <a:cs typeface="Courier"/>
                <a:sym typeface="Courier New"/>
              </a:rPr>
              <a:t>προηγείται της </a:t>
            </a:r>
            <a:r>
              <a:rPr lang="en-US" sz="3400" i="0" u="none" strike="noStrike" cap="none" dirty="0">
                <a:solidFill>
                  <a:srgbClr val="FF7F00"/>
                </a:solidFill>
                <a:latin typeface="Courier"/>
                <a:ea typeface="Courier"/>
                <a:cs typeface="Courier"/>
                <a:sym typeface="Courier New"/>
              </a:rPr>
              <a:t>banana.</a:t>
            </a:r>
            <a:r>
              <a:rPr lang="en-US" sz="3400" dirty="0">
                <a:solidFill>
                  <a:srgbClr val="FF7F00"/>
                </a:solidFill>
                <a:latin typeface="Courier"/>
                <a:ea typeface="Courier"/>
                <a:cs typeface="Courier"/>
                <a:sym typeface="Courier New"/>
              </a:rPr>
              <a:t>'</a:t>
            </a:r>
            <a:r>
              <a:rPr lang="en-US" sz="34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Arial"/>
              <a:buNone/>
            </a:pPr>
            <a:r>
              <a:rPr lang="en-US" sz="3400" i="0" u="none" strike="noStrike" cap="none" dirty="0" err="1">
                <a:solidFill>
                  <a:srgbClr val="FFFF00"/>
                </a:solidFill>
                <a:latin typeface="Courier"/>
                <a:ea typeface="Courier"/>
                <a:cs typeface="Courier"/>
                <a:sym typeface="Courier New"/>
              </a:rPr>
              <a:t>elif</a:t>
            </a:r>
            <a:r>
              <a:rPr lang="en-US" sz="3400" i="0" u="none" strike="noStrike" cap="none" dirty="0">
                <a:solidFill>
                  <a:schemeClr val="lt1"/>
                </a:solidFill>
                <a:latin typeface="Courier"/>
                <a:ea typeface="Courier"/>
                <a:cs typeface="Courier"/>
                <a:sym typeface="Courier New"/>
              </a:rPr>
              <a:t> </a:t>
            </a:r>
            <a:r>
              <a:rPr lang="el-GR" sz="3400" i="0" u="none" strike="noStrike" cap="none" dirty="0">
                <a:solidFill>
                  <a:srgbClr val="00FF00"/>
                </a:solidFill>
                <a:latin typeface="Courier"/>
                <a:ea typeface="Courier"/>
                <a:cs typeface="Courier"/>
                <a:sym typeface="Courier New"/>
              </a:rPr>
              <a:t>λέξη</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00FFFF"/>
                </a:solidFill>
                <a:latin typeface="Courier"/>
                <a:ea typeface="Courier"/>
                <a:cs typeface="Courier"/>
                <a:sym typeface="Courier New"/>
              </a:rPr>
              <a:t>&gt;</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FF7F00"/>
                </a:solidFill>
                <a:latin typeface="Courier"/>
                <a:ea typeface="Courier"/>
                <a:cs typeface="Courier"/>
                <a:sym typeface="Courier New"/>
              </a:rPr>
              <a:t>'banana'</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Arial"/>
              <a:buNone/>
            </a:pP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FFFF00"/>
                </a:solidFill>
                <a:latin typeface="Courier"/>
                <a:ea typeface="Courier"/>
                <a:cs typeface="Courier"/>
                <a:sym typeface="Courier New"/>
              </a:rPr>
              <a:t>print</a:t>
            </a:r>
            <a:r>
              <a:rPr lang="en-US" sz="3400" dirty="0">
                <a:solidFill>
                  <a:schemeClr val="lt1"/>
                </a:solidFill>
                <a:latin typeface="Courier"/>
                <a:ea typeface="Courier"/>
                <a:cs typeface="Courier"/>
                <a:sym typeface="Courier New"/>
              </a:rPr>
              <a:t>(</a:t>
            </a:r>
            <a:r>
              <a:rPr lang="en-US" sz="3400" i="0" u="none" strike="noStrike" cap="none" dirty="0">
                <a:solidFill>
                  <a:srgbClr val="FF7F00"/>
                </a:solidFill>
                <a:latin typeface="Courier"/>
                <a:ea typeface="Courier"/>
                <a:cs typeface="Courier"/>
                <a:sym typeface="Courier New"/>
              </a:rPr>
              <a:t>'</a:t>
            </a:r>
            <a:r>
              <a:rPr lang="el-GR" sz="3400" i="0" u="none" strike="noStrike" cap="none" dirty="0">
                <a:solidFill>
                  <a:srgbClr val="FF7F00"/>
                </a:solidFill>
                <a:latin typeface="Courier"/>
                <a:ea typeface="Courier"/>
                <a:cs typeface="Courier"/>
                <a:sym typeface="Courier New"/>
              </a:rPr>
              <a:t>Η λέξη σου</a:t>
            </a:r>
            <a:r>
              <a:rPr lang="en-US" sz="3400" i="0" u="none" strike="noStrike" cap="none" dirty="0">
                <a:solidFill>
                  <a:srgbClr val="FF7F00"/>
                </a:solidFill>
                <a:latin typeface="Courier"/>
                <a:ea typeface="Courier"/>
                <a:cs typeface="Courier"/>
                <a:sym typeface="Courier New"/>
              </a:rPr>
              <a:t>,'</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00FFFF"/>
                </a:solidFill>
                <a:latin typeface="Courier"/>
                <a:ea typeface="Courier"/>
                <a:cs typeface="Courier"/>
                <a:sym typeface="Courier New"/>
              </a:rPr>
              <a:t>+</a:t>
            </a:r>
            <a:r>
              <a:rPr lang="en-US" sz="3400" i="0" u="none" strike="noStrike" cap="none" dirty="0">
                <a:solidFill>
                  <a:schemeClr val="lt1"/>
                </a:solidFill>
                <a:latin typeface="Courier"/>
                <a:ea typeface="Courier"/>
                <a:cs typeface="Courier"/>
                <a:sym typeface="Courier New"/>
              </a:rPr>
              <a:t> </a:t>
            </a:r>
            <a:r>
              <a:rPr lang="el-GR" sz="3400" i="0" u="none" strike="noStrike" cap="none" dirty="0">
                <a:solidFill>
                  <a:srgbClr val="00FF00"/>
                </a:solidFill>
                <a:latin typeface="Courier"/>
                <a:ea typeface="Courier"/>
                <a:cs typeface="Courier"/>
                <a:sym typeface="Courier New"/>
              </a:rPr>
              <a:t>λέξη</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00FFFF"/>
                </a:solidFill>
                <a:latin typeface="Courier"/>
                <a:ea typeface="Courier"/>
                <a:cs typeface="Courier"/>
                <a:sym typeface="Courier New"/>
              </a:rPr>
              <a:t>+</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FF7F00"/>
                </a:solidFill>
                <a:latin typeface="Courier"/>
                <a:ea typeface="Courier"/>
                <a:cs typeface="Courier"/>
                <a:sym typeface="Courier New"/>
              </a:rPr>
              <a:t>', </a:t>
            </a:r>
            <a:r>
              <a:rPr lang="el-GR" sz="3400" i="0" u="none" strike="noStrike" cap="none" dirty="0">
                <a:solidFill>
                  <a:srgbClr val="FF7F00"/>
                </a:solidFill>
                <a:latin typeface="Courier"/>
                <a:ea typeface="Courier"/>
                <a:cs typeface="Courier"/>
                <a:sym typeface="Courier New"/>
              </a:rPr>
              <a:t>έπεται της</a:t>
            </a:r>
            <a:r>
              <a:rPr lang="en-US" sz="3400" i="0" u="none" strike="noStrike" cap="none" dirty="0">
                <a:solidFill>
                  <a:srgbClr val="FF7F00"/>
                </a:solidFill>
                <a:latin typeface="Courier"/>
                <a:ea typeface="Courier"/>
                <a:cs typeface="Courier"/>
                <a:sym typeface="Courier New"/>
              </a:rPr>
              <a:t> banana.</a:t>
            </a:r>
            <a:r>
              <a:rPr lang="en-US" sz="3400" dirty="0">
                <a:solidFill>
                  <a:srgbClr val="FF7F00"/>
                </a:solidFill>
                <a:latin typeface="Courier"/>
                <a:ea typeface="Courier"/>
                <a:cs typeface="Courier"/>
                <a:sym typeface="Courier New"/>
              </a:rPr>
              <a:t>'</a:t>
            </a:r>
            <a:r>
              <a:rPr lang="en-US" sz="34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Arial"/>
              <a:buNone/>
            </a:pPr>
            <a:r>
              <a:rPr lang="en-US" sz="3400" i="0" u="none" strike="noStrike" cap="none" dirty="0">
                <a:solidFill>
                  <a:srgbClr val="FFFF00"/>
                </a:solidFill>
                <a:latin typeface="Courier"/>
                <a:ea typeface="Courier"/>
                <a:cs typeface="Courier"/>
                <a:sym typeface="Courier New"/>
              </a:rPr>
              <a:t>else</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Arial"/>
              <a:buNone/>
            </a:pP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FFFF00"/>
                </a:solidFill>
                <a:latin typeface="Courier"/>
                <a:ea typeface="Courier"/>
                <a:cs typeface="Courier"/>
                <a:sym typeface="Courier New"/>
              </a:rPr>
              <a:t>print</a:t>
            </a:r>
            <a:r>
              <a:rPr lang="en-US" sz="3400" dirty="0">
                <a:solidFill>
                  <a:schemeClr val="lt1"/>
                </a:solidFill>
                <a:latin typeface="Courier"/>
                <a:ea typeface="Courier"/>
                <a:cs typeface="Courier"/>
                <a:sym typeface="Courier New"/>
              </a:rPr>
              <a:t>(</a:t>
            </a:r>
            <a:r>
              <a:rPr lang="en-US" sz="3400" i="0" u="none" strike="noStrike" cap="none" dirty="0">
                <a:solidFill>
                  <a:srgbClr val="FF7F00"/>
                </a:solidFill>
                <a:latin typeface="Courier"/>
                <a:ea typeface="Courier"/>
                <a:cs typeface="Courier"/>
                <a:sym typeface="Courier New"/>
              </a:rPr>
              <a:t>'</a:t>
            </a:r>
            <a:r>
              <a:rPr lang="el-GR" sz="3400" i="0" u="none" strike="noStrike" cap="none" dirty="0">
                <a:solidFill>
                  <a:srgbClr val="FF7F00"/>
                </a:solidFill>
                <a:latin typeface="Courier"/>
                <a:ea typeface="Courier"/>
                <a:cs typeface="Courier"/>
                <a:sym typeface="Courier New"/>
              </a:rPr>
              <a:t>Όλο τα ίδια</a:t>
            </a:r>
            <a:r>
              <a:rPr lang="en-US" sz="3400" i="0" u="none" strike="noStrike" cap="none" dirty="0">
                <a:solidFill>
                  <a:srgbClr val="FF7F00"/>
                </a:solidFill>
                <a:latin typeface="Courier"/>
                <a:ea typeface="Courier"/>
                <a:cs typeface="Courier"/>
                <a:sym typeface="Courier New"/>
              </a:rPr>
              <a:t>, bananas.'</a:t>
            </a:r>
            <a:r>
              <a:rPr lang="en-US" sz="3400" i="0" u="none" strike="noStrike" cap="none" dirty="0">
                <a:solidFill>
                  <a:schemeClr val="bg1"/>
                </a:solidFill>
                <a:latin typeface="Courier"/>
                <a:ea typeface="Courier"/>
                <a:cs typeface="Courier"/>
                <a:sym typeface="Courier New"/>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xfrm>
            <a:off x="8207433" y="673718"/>
            <a:ext cx="6958997"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Βιβλιοθήκη </a:t>
            </a:r>
            <a:r>
              <a:rPr lang="en-US" sz="7600" u="none" strike="noStrike" cap="none" dirty="0">
                <a:solidFill>
                  <a:srgbClr val="FFD966"/>
                </a:solidFill>
                <a:latin typeface="Arial" charset="0"/>
                <a:ea typeface="Arial" charset="0"/>
                <a:cs typeface="Arial" charset="0"/>
                <a:sym typeface="Cabin"/>
              </a:rPr>
              <a:t>String</a:t>
            </a:r>
          </a:p>
        </p:txBody>
      </p:sp>
      <p:sp>
        <p:nvSpPr>
          <p:cNvPr id="452" name="Shape 452"/>
          <p:cNvSpPr txBox="1">
            <a:spLocks noGrp="1"/>
          </p:cNvSpPr>
          <p:nvPr>
            <p:ph type="body" idx="1"/>
          </p:nvPr>
        </p:nvSpPr>
        <p:spPr>
          <a:xfrm>
            <a:off x="429415" y="1452218"/>
            <a:ext cx="7778017" cy="6977161"/>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Η </a:t>
            </a:r>
            <a:r>
              <a:rPr lang="en-US" sz="3400" u="none" strike="noStrike" cap="none" dirty="0">
                <a:solidFill>
                  <a:schemeClr val="lt1"/>
                </a:solidFill>
                <a:latin typeface="Arial" charset="0"/>
                <a:ea typeface="Arial" charset="0"/>
                <a:cs typeface="Arial" charset="0"/>
                <a:sym typeface="Cabin"/>
              </a:rPr>
              <a:t>Python </a:t>
            </a:r>
            <a:r>
              <a:rPr lang="el-GR" sz="3400" u="none" strike="noStrike" cap="none" dirty="0">
                <a:solidFill>
                  <a:schemeClr val="lt1"/>
                </a:solidFill>
                <a:latin typeface="Arial" charset="0"/>
                <a:ea typeface="Arial" charset="0"/>
                <a:cs typeface="Arial" charset="0"/>
                <a:sym typeface="Cabin"/>
              </a:rPr>
              <a:t>διαθέτει ένα πλήθος </a:t>
            </a:r>
            <a:r>
              <a:rPr lang="el-GR" sz="3400" u="none" strike="noStrike" cap="none" dirty="0">
                <a:solidFill>
                  <a:srgbClr val="FF00FF"/>
                </a:solidFill>
                <a:latin typeface="Arial" charset="0"/>
                <a:ea typeface="Arial" charset="0"/>
                <a:cs typeface="Arial" charset="0"/>
                <a:sym typeface="Cabin"/>
              </a:rPr>
              <a:t>συναρτήσεων</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συμβολοσειρών οι οποίες περι</a:t>
            </a:r>
            <a:r>
              <a:rPr lang="el-GR" sz="3400" dirty="0">
                <a:solidFill>
                  <a:schemeClr val="lt1"/>
                </a:solidFill>
                <a:latin typeface="Arial" charset="0"/>
                <a:ea typeface="Arial" charset="0"/>
                <a:cs typeface="Arial" charset="0"/>
                <a:sym typeface="Cabin"/>
              </a:rPr>
              <a:t>έχονται στη </a:t>
            </a:r>
            <a:r>
              <a:rPr lang="el-GR" sz="3400" u="none" strike="noStrike" cap="none" dirty="0">
                <a:solidFill>
                  <a:srgbClr val="FF00FF"/>
                </a:solidFill>
                <a:latin typeface="Arial" charset="0"/>
                <a:ea typeface="Arial" charset="0"/>
                <a:cs typeface="Arial" charset="0"/>
                <a:sym typeface="Cabin"/>
              </a:rPr>
              <a:t>βιβλιοθήκη </a:t>
            </a:r>
            <a:r>
              <a:rPr lang="en-US" sz="3400" u="none" strike="noStrike" cap="none" dirty="0">
                <a:solidFill>
                  <a:srgbClr val="FF00FF"/>
                </a:solidFill>
                <a:latin typeface="Arial" charset="0"/>
                <a:ea typeface="Arial" charset="0"/>
                <a:cs typeface="Arial" charset="0"/>
                <a:sym typeface="Cabin"/>
              </a:rPr>
              <a:t>string</a:t>
            </a:r>
          </a:p>
          <a:p>
            <a:pPr marL="749300" marR="0" lvl="0" indent="-358394" algn="l" rtl="0">
              <a:lnSpc>
                <a:spcPct val="100000"/>
              </a:lnSpc>
              <a:spcBef>
                <a:spcPts val="3500"/>
              </a:spcBef>
              <a:spcAft>
                <a:spcPts val="0"/>
              </a:spcAft>
              <a:buClr>
                <a:schemeClr val="lt1"/>
              </a:buClr>
              <a:buSzPct val="100000"/>
              <a:buFont typeface="Cabin"/>
              <a:buChar char="•"/>
            </a:pPr>
            <a:r>
              <a:rPr lang="el-GR" sz="3400" dirty="0">
                <a:solidFill>
                  <a:schemeClr val="lt1"/>
                </a:solidFill>
                <a:latin typeface="Arial" charset="0"/>
                <a:ea typeface="Arial" charset="0"/>
                <a:cs typeface="Arial" charset="0"/>
                <a:sym typeface="Cabin"/>
              </a:rPr>
              <a:t>Αυτές οι </a:t>
            </a:r>
            <a:r>
              <a:rPr lang="el-GR" sz="3400" u="none" strike="noStrike" cap="none" dirty="0">
                <a:solidFill>
                  <a:srgbClr val="FF00FF"/>
                </a:solidFill>
                <a:latin typeface="Arial" charset="0"/>
                <a:ea typeface="Arial" charset="0"/>
                <a:cs typeface="Arial" charset="0"/>
                <a:sym typeface="Cabin"/>
              </a:rPr>
              <a:t>συναρτήσεις</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είναι</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rgbClr val="FF00FF"/>
                </a:solidFill>
                <a:latin typeface="Arial" charset="0"/>
                <a:ea typeface="Arial" charset="0"/>
                <a:cs typeface="Arial" charset="0"/>
                <a:sym typeface="Cabin"/>
              </a:rPr>
              <a:t>ενσωματωμένες</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σε κάθε </a:t>
            </a:r>
            <a:r>
              <a:rPr lang="en-US" sz="3400" u="none" strike="noStrike" cap="none" dirty="0">
                <a:solidFill>
                  <a:schemeClr val="lt1"/>
                </a:solidFill>
                <a:latin typeface="Arial" charset="0"/>
                <a:ea typeface="Arial" charset="0"/>
                <a:cs typeface="Arial" charset="0"/>
                <a:sym typeface="Cabin"/>
              </a:rPr>
              <a:t>string -</a:t>
            </a:r>
            <a:r>
              <a:rPr lang="el-GR" sz="3400" u="none" strike="noStrike" cap="none" dirty="0">
                <a:solidFill>
                  <a:schemeClr val="lt1"/>
                </a:solidFill>
                <a:latin typeface="Arial" charset="0"/>
                <a:ea typeface="Arial" charset="0"/>
                <a:cs typeface="Arial" charset="0"/>
                <a:sym typeface="Cabin"/>
              </a:rPr>
              <a:t> τα επικαλούμαστε προσθέτοντας τη συνάρτηση στο τέλος της μεταβλητής συμβολοσειράς</a:t>
            </a:r>
            <a:endParaRPr lang="en-US" sz="3400" u="none" strike="noStrike" cap="none" dirty="0">
              <a:solidFill>
                <a:schemeClr val="lt1"/>
              </a:solidFill>
              <a:latin typeface="Arial" charset="0"/>
              <a:ea typeface="Arial" charset="0"/>
              <a:cs typeface="Arial" charset="0"/>
              <a:sym typeface="Cabin"/>
            </a:endParaRPr>
          </a:p>
          <a:p>
            <a:pPr marL="749300" marR="0" lvl="0" indent="-358394" algn="l" rtl="0">
              <a:lnSpc>
                <a:spcPct val="100000"/>
              </a:lnSpc>
              <a:spcBef>
                <a:spcPts val="350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Αυτές οι</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rgbClr val="FF00FF"/>
                </a:solidFill>
                <a:latin typeface="Arial" charset="0"/>
                <a:ea typeface="Arial" charset="0"/>
                <a:cs typeface="Arial" charset="0"/>
                <a:sym typeface="Cabin"/>
              </a:rPr>
              <a:t>συναρτήσεις</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τροποποιούν την αρχική συμβολοσειρά</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αλλά επιστέφουν μια νέα, τροποποιημένη συμβολοσειρά</a:t>
            </a:r>
            <a:endParaRPr lang="en-US" sz="3400" u="none" strike="noStrike" cap="none" dirty="0">
              <a:solidFill>
                <a:schemeClr val="lt1"/>
              </a:solidFill>
              <a:latin typeface="Arial" charset="0"/>
              <a:ea typeface="Arial" charset="0"/>
              <a:cs typeface="Arial" charset="0"/>
              <a:sym typeface="Cabin"/>
            </a:endParaRPr>
          </a:p>
        </p:txBody>
      </p:sp>
      <p:sp>
        <p:nvSpPr>
          <p:cNvPr id="453" name="Shape 453"/>
          <p:cNvSpPr txBox="1"/>
          <p:nvPr/>
        </p:nvSpPr>
        <p:spPr>
          <a:xfrm>
            <a:off x="8484325" y="2379900"/>
            <a:ext cx="7557299" cy="5895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00FF00"/>
                </a:solidFill>
                <a:latin typeface="Courier"/>
                <a:ea typeface="Courier"/>
                <a:cs typeface="Courier"/>
                <a:sym typeface="Courier New"/>
              </a:rPr>
              <a:t>greet</a:t>
            </a:r>
            <a:r>
              <a:rPr lang="en-US" sz="3400" i="0" u="none" strike="noStrike" cap="none" dirty="0">
                <a:solidFill>
                  <a:srgbClr val="FF7F00"/>
                </a:solidFill>
                <a:latin typeface="Courier"/>
                <a:ea typeface="Courier"/>
                <a:cs typeface="Courier"/>
                <a:sym typeface="Courier New"/>
              </a:rPr>
              <a:t> </a:t>
            </a:r>
            <a:r>
              <a:rPr lang="en-US" sz="3400" i="0" u="none" strike="noStrike" cap="none" dirty="0">
                <a:solidFill>
                  <a:schemeClr val="lt1"/>
                </a:solidFill>
                <a:latin typeface="Courier"/>
                <a:ea typeface="Courier"/>
                <a:cs typeface="Courier"/>
                <a:sym typeface="Courier New"/>
              </a:rPr>
              <a:t>=</a:t>
            </a:r>
            <a:r>
              <a:rPr lang="en-US" sz="3400" i="0" u="none" strike="noStrike" cap="none" dirty="0">
                <a:solidFill>
                  <a:srgbClr val="FFFF00"/>
                </a:solidFill>
                <a:latin typeface="Courier"/>
                <a:ea typeface="Courier"/>
                <a:cs typeface="Courier"/>
                <a:sym typeface="Courier New"/>
              </a:rPr>
              <a:t> </a:t>
            </a:r>
            <a:r>
              <a:rPr lang="en-US" sz="3400" i="0" u="none" strike="noStrike" cap="none" dirty="0">
                <a:solidFill>
                  <a:srgbClr val="FF7F00"/>
                </a:solidFill>
                <a:latin typeface="Courier"/>
                <a:ea typeface="Courier"/>
                <a:cs typeface="Courier"/>
                <a:sym typeface="Courier New"/>
              </a:rPr>
              <a:t>'Hello Bob'</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00FF00"/>
                </a:solidFill>
                <a:latin typeface="Courier"/>
                <a:ea typeface="Courier"/>
                <a:cs typeface="Courier"/>
                <a:sym typeface="Courier New"/>
              </a:rPr>
              <a:t>zap</a:t>
            </a:r>
            <a:r>
              <a:rPr lang="en-US" sz="3400" i="0" u="none" strike="noStrike" cap="none" dirty="0">
                <a:solidFill>
                  <a:srgbClr val="FF7F00"/>
                </a:solidFill>
                <a:latin typeface="Courier"/>
                <a:ea typeface="Courier"/>
                <a:cs typeface="Courier"/>
                <a:sym typeface="Courier New"/>
              </a:rPr>
              <a:t> </a:t>
            </a:r>
            <a:r>
              <a:rPr lang="en-US" sz="3400" i="0" u="none" strike="noStrike" cap="none" dirty="0">
                <a:solidFill>
                  <a:schemeClr val="lt1"/>
                </a:solidFill>
                <a:latin typeface="Courier"/>
                <a:ea typeface="Courier"/>
                <a:cs typeface="Courier"/>
                <a:sym typeface="Courier New"/>
              </a:rPr>
              <a:t>=</a:t>
            </a:r>
            <a:r>
              <a:rPr lang="en-US" sz="3400" i="0" u="none" strike="noStrike" cap="none" dirty="0">
                <a:solidFill>
                  <a:srgbClr val="FF7F00"/>
                </a:solidFill>
                <a:latin typeface="Courier"/>
                <a:ea typeface="Courier"/>
                <a:cs typeface="Courier"/>
                <a:sym typeface="Courier New"/>
              </a:rPr>
              <a:t> </a:t>
            </a:r>
            <a:r>
              <a:rPr lang="en-US" sz="3400" i="0" u="none" strike="noStrike" cap="none" dirty="0" err="1">
                <a:solidFill>
                  <a:srgbClr val="00FF00"/>
                </a:solidFill>
                <a:latin typeface="Courier"/>
                <a:ea typeface="Courier"/>
                <a:cs typeface="Courier"/>
                <a:sym typeface="Courier New"/>
              </a:rPr>
              <a:t>greet</a:t>
            </a:r>
            <a:r>
              <a:rPr lang="en-US" sz="3400" i="0" u="none" strike="noStrike" cap="none" dirty="0" err="1">
                <a:solidFill>
                  <a:srgbClr val="FF00FF"/>
                </a:solidFill>
                <a:latin typeface="Courier"/>
                <a:ea typeface="Courier"/>
                <a:cs typeface="Courier"/>
                <a:sym typeface="Courier New"/>
              </a:rPr>
              <a:t>.lower</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FFFF00"/>
                </a:solidFill>
                <a:latin typeface="Courier"/>
                <a:ea typeface="Courier"/>
                <a:cs typeface="Courier"/>
                <a:sym typeface="Courier New"/>
              </a:rPr>
              <a:t>print</a:t>
            </a:r>
            <a:r>
              <a:rPr lang="en-US" sz="3400" dirty="0">
                <a:solidFill>
                  <a:schemeClr val="bg1"/>
                </a:solidFill>
                <a:latin typeface="Courier"/>
                <a:ea typeface="Courier"/>
                <a:cs typeface="Courier"/>
                <a:sym typeface="Courier New"/>
              </a:rPr>
              <a:t>(</a:t>
            </a:r>
            <a:r>
              <a:rPr lang="en-US" sz="3400" i="0" u="none" strike="noStrike" cap="none" dirty="0">
                <a:solidFill>
                  <a:srgbClr val="00FF00"/>
                </a:solidFill>
                <a:latin typeface="Courier"/>
                <a:ea typeface="Courier"/>
                <a:cs typeface="Courier"/>
                <a:sym typeface="Courier New"/>
              </a:rPr>
              <a:t>zap</a:t>
            </a:r>
            <a:r>
              <a:rPr lang="en-US" sz="34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hello bob</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FFFF00"/>
                </a:solidFill>
                <a:latin typeface="Courier"/>
                <a:ea typeface="Courier"/>
                <a:cs typeface="Courier"/>
                <a:sym typeface="Courier New"/>
              </a:rPr>
              <a:t>print</a:t>
            </a:r>
            <a:r>
              <a:rPr lang="en-US" sz="3400" dirty="0">
                <a:solidFill>
                  <a:schemeClr val="lt1"/>
                </a:solidFill>
                <a:latin typeface="Courier"/>
                <a:ea typeface="Courier"/>
                <a:cs typeface="Courier"/>
                <a:sym typeface="Courier New"/>
              </a:rPr>
              <a:t>(</a:t>
            </a:r>
            <a:r>
              <a:rPr lang="en-US" sz="3400" i="0" u="none" strike="noStrike" cap="none" dirty="0">
                <a:solidFill>
                  <a:srgbClr val="00FF00"/>
                </a:solidFill>
                <a:latin typeface="Courier"/>
                <a:ea typeface="Courier"/>
                <a:cs typeface="Courier"/>
                <a:sym typeface="Courier New"/>
              </a:rPr>
              <a:t>greet)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Hello Bob</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FFFF00"/>
                </a:solidFill>
                <a:latin typeface="Courier"/>
                <a:ea typeface="Courier"/>
                <a:cs typeface="Courier"/>
                <a:sym typeface="Courier New"/>
              </a:rPr>
              <a:t>print</a:t>
            </a:r>
            <a:r>
              <a:rPr lang="en-US" sz="3400" i="0" u="none" strike="noStrike" cap="none" dirty="0">
                <a:solidFill>
                  <a:schemeClr val="bg1"/>
                </a:solidFill>
                <a:latin typeface="Courier"/>
                <a:ea typeface="Courier"/>
                <a:cs typeface="Courier"/>
                <a:sym typeface="Courier New"/>
              </a:rPr>
              <a:t>(</a:t>
            </a:r>
            <a:r>
              <a:rPr lang="en-US" sz="3400" i="0" u="none" strike="noStrike" cap="none" dirty="0">
                <a:solidFill>
                  <a:srgbClr val="FF7F00"/>
                </a:solidFill>
                <a:latin typeface="Courier"/>
                <a:ea typeface="Courier"/>
                <a:cs typeface="Courier"/>
                <a:sym typeface="Courier New"/>
              </a:rPr>
              <a:t>'Hi </a:t>
            </a:r>
            <a:r>
              <a:rPr lang="en-US" sz="3400" i="0" u="none" strike="noStrike" cap="none" dirty="0" err="1">
                <a:solidFill>
                  <a:srgbClr val="FF7F00"/>
                </a:solidFill>
                <a:latin typeface="Courier"/>
                <a:ea typeface="Courier"/>
                <a:cs typeface="Courier"/>
                <a:sym typeface="Courier New"/>
              </a:rPr>
              <a:t>There'</a:t>
            </a:r>
            <a:r>
              <a:rPr lang="en-US" sz="3400" i="0" u="none" strike="noStrike" cap="none" dirty="0" err="1">
                <a:solidFill>
                  <a:srgbClr val="FF00FF"/>
                </a:solidFill>
                <a:latin typeface="Courier"/>
                <a:ea typeface="Courier"/>
                <a:cs typeface="Courier"/>
                <a:sym typeface="Courier New"/>
              </a:rPr>
              <a:t>.lower</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hi there</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p:nvPr/>
        </p:nvSpPr>
        <p:spPr>
          <a:xfrm>
            <a:off x="902991" y="692855"/>
            <a:ext cx="14919599" cy="778876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'Hello world</a:t>
            </a:r>
            <a:r>
              <a:rPr lang="en-US" sz="3000"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type</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&lt;class '</a:t>
            </a:r>
            <a:r>
              <a:rPr lang="en-US" sz="3000" i="0" u="none" strike="noStrike" cap="none" dirty="0" err="1">
                <a:solidFill>
                  <a:schemeClr val="lt1"/>
                </a:solidFill>
                <a:latin typeface="Courier"/>
                <a:ea typeface="Courier"/>
                <a:cs typeface="Courier"/>
                <a:sym typeface="Courier New"/>
              </a:rPr>
              <a:t>str</a:t>
            </a:r>
            <a:r>
              <a:rPr lang="en-US" sz="30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FFFF00"/>
                </a:solidFill>
                <a:latin typeface="Courier"/>
                <a:ea typeface="Courier"/>
                <a:cs typeface="Courier"/>
                <a:sym typeface="Courier New"/>
              </a:rPr>
              <a:t>dir</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lt1"/>
                </a:solidFill>
                <a:latin typeface="Courier"/>
                <a:ea typeface="Courier"/>
                <a:cs typeface="Courier"/>
                <a:sym typeface="Courier New"/>
              </a:rPr>
              <a:t>)</a:t>
            </a:r>
          </a:p>
          <a:p>
            <a:pPr lvl="0">
              <a:buClr>
                <a:schemeClr val="lt1"/>
              </a:buClr>
              <a:buSzPct val="25000"/>
            </a:pPr>
            <a:r>
              <a:rPr lang="en-US" sz="3000" dirty="0">
                <a:solidFill>
                  <a:schemeClr val="lt1"/>
                </a:solidFill>
                <a:latin typeface="Courier"/>
                <a:ea typeface="Courier"/>
                <a:cs typeface="Courier"/>
                <a:sym typeface="Courier New"/>
              </a:rPr>
              <a:t>['capitalize', '</a:t>
            </a:r>
            <a:r>
              <a:rPr lang="en-US" sz="3000" dirty="0" err="1">
                <a:solidFill>
                  <a:schemeClr val="lt1"/>
                </a:solidFill>
                <a:latin typeface="Courier"/>
                <a:ea typeface="Courier"/>
                <a:cs typeface="Courier"/>
                <a:sym typeface="Courier New"/>
              </a:rPr>
              <a:t>casefold</a:t>
            </a:r>
            <a:r>
              <a:rPr lang="en-US" sz="3000" dirty="0">
                <a:solidFill>
                  <a:schemeClr val="lt1"/>
                </a:solidFill>
                <a:latin typeface="Courier"/>
                <a:ea typeface="Courier"/>
                <a:cs typeface="Courier"/>
                <a:sym typeface="Courier New"/>
              </a:rPr>
              <a:t>', 'center', 'count', 'encode', '</a:t>
            </a:r>
            <a:r>
              <a:rPr lang="en-US" sz="3000" dirty="0" err="1">
                <a:solidFill>
                  <a:schemeClr val="lt1"/>
                </a:solidFill>
                <a:latin typeface="Courier"/>
                <a:ea typeface="Courier"/>
                <a:cs typeface="Courier"/>
                <a:sym typeface="Courier New"/>
              </a:rPr>
              <a:t>endswith</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expandtabs</a:t>
            </a:r>
            <a:r>
              <a:rPr lang="en-US" sz="3000" dirty="0">
                <a:solidFill>
                  <a:schemeClr val="lt1"/>
                </a:solidFill>
                <a:latin typeface="Courier"/>
                <a:ea typeface="Courier"/>
                <a:cs typeface="Courier"/>
                <a:sym typeface="Courier New"/>
              </a:rPr>
              <a:t>', 'find', 'format', '</a:t>
            </a:r>
            <a:r>
              <a:rPr lang="en-US" sz="3000" dirty="0" err="1">
                <a:solidFill>
                  <a:schemeClr val="lt1"/>
                </a:solidFill>
                <a:latin typeface="Courier"/>
                <a:ea typeface="Courier"/>
                <a:cs typeface="Courier"/>
                <a:sym typeface="Courier New"/>
              </a:rPr>
              <a:t>format_map</a:t>
            </a:r>
            <a:r>
              <a:rPr lang="en-US" sz="3000" dirty="0">
                <a:solidFill>
                  <a:schemeClr val="lt1"/>
                </a:solidFill>
                <a:latin typeface="Courier"/>
                <a:ea typeface="Courier"/>
                <a:cs typeface="Courier"/>
                <a:sym typeface="Courier New"/>
              </a:rPr>
              <a:t>', 'index', '</a:t>
            </a:r>
            <a:r>
              <a:rPr lang="en-US" sz="3000" dirty="0" err="1">
                <a:solidFill>
                  <a:schemeClr val="lt1"/>
                </a:solidFill>
                <a:latin typeface="Courier"/>
                <a:ea typeface="Courier"/>
                <a:cs typeface="Courier"/>
                <a:sym typeface="Courier New"/>
              </a:rPr>
              <a:t>isalnum</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isalpha</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isdecimal</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isdigit</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isidentifier</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islower</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isnumeric</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isprintable</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isspace</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istitle</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isupper</a:t>
            </a:r>
            <a:r>
              <a:rPr lang="en-US" sz="3000" dirty="0">
                <a:solidFill>
                  <a:schemeClr val="lt1"/>
                </a:solidFill>
                <a:latin typeface="Courier"/>
                <a:ea typeface="Courier"/>
                <a:cs typeface="Courier"/>
                <a:sym typeface="Courier New"/>
              </a:rPr>
              <a:t>', 'join', '</a:t>
            </a:r>
            <a:r>
              <a:rPr lang="en-US" sz="3000" dirty="0" err="1">
                <a:solidFill>
                  <a:schemeClr val="lt1"/>
                </a:solidFill>
                <a:latin typeface="Courier"/>
                <a:ea typeface="Courier"/>
                <a:cs typeface="Courier"/>
                <a:sym typeface="Courier New"/>
              </a:rPr>
              <a:t>ljust</a:t>
            </a:r>
            <a:r>
              <a:rPr lang="en-US" sz="3000" dirty="0">
                <a:solidFill>
                  <a:schemeClr val="lt1"/>
                </a:solidFill>
                <a:latin typeface="Courier"/>
                <a:ea typeface="Courier"/>
                <a:cs typeface="Courier"/>
                <a:sym typeface="Courier New"/>
              </a:rPr>
              <a:t>', 'lower', '</a:t>
            </a:r>
            <a:r>
              <a:rPr lang="en-US" sz="3000" dirty="0" err="1">
                <a:solidFill>
                  <a:schemeClr val="lt1"/>
                </a:solidFill>
                <a:latin typeface="Courier"/>
                <a:ea typeface="Courier"/>
                <a:cs typeface="Courier"/>
                <a:sym typeface="Courier New"/>
              </a:rPr>
              <a:t>lstrip</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maketrans</a:t>
            </a:r>
            <a:r>
              <a:rPr lang="en-US" sz="3000" dirty="0">
                <a:solidFill>
                  <a:schemeClr val="lt1"/>
                </a:solidFill>
                <a:latin typeface="Courier"/>
                <a:ea typeface="Courier"/>
                <a:cs typeface="Courier"/>
                <a:sym typeface="Courier New"/>
              </a:rPr>
              <a:t>', 'partition', 'replace', '</a:t>
            </a:r>
            <a:r>
              <a:rPr lang="en-US" sz="3000" dirty="0" err="1">
                <a:solidFill>
                  <a:schemeClr val="lt1"/>
                </a:solidFill>
                <a:latin typeface="Courier"/>
                <a:ea typeface="Courier"/>
                <a:cs typeface="Courier"/>
                <a:sym typeface="Courier New"/>
              </a:rPr>
              <a:t>rfind</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rindex</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rjust</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rpartition</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rsplit</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rstrip</a:t>
            </a:r>
            <a:r>
              <a:rPr lang="en-US" sz="3000" dirty="0">
                <a:solidFill>
                  <a:schemeClr val="lt1"/>
                </a:solidFill>
                <a:latin typeface="Courier"/>
                <a:ea typeface="Courier"/>
                <a:cs typeface="Courier"/>
                <a:sym typeface="Courier New"/>
              </a:rPr>
              <a:t>', 'split', '</a:t>
            </a:r>
            <a:r>
              <a:rPr lang="en-US" sz="3000" dirty="0" err="1">
                <a:solidFill>
                  <a:schemeClr val="lt1"/>
                </a:solidFill>
                <a:latin typeface="Courier"/>
                <a:ea typeface="Courier"/>
                <a:cs typeface="Courier"/>
                <a:sym typeface="Courier New"/>
              </a:rPr>
              <a:t>splitlines</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startswith</a:t>
            </a:r>
            <a:r>
              <a:rPr lang="en-US" sz="3000" dirty="0">
                <a:solidFill>
                  <a:schemeClr val="lt1"/>
                </a:solidFill>
                <a:latin typeface="Courier"/>
                <a:ea typeface="Courier"/>
                <a:cs typeface="Courier"/>
                <a:sym typeface="Courier New"/>
              </a:rPr>
              <a:t>', 'strip', '</a:t>
            </a:r>
            <a:r>
              <a:rPr lang="en-US" sz="3000" dirty="0" err="1">
                <a:solidFill>
                  <a:schemeClr val="lt1"/>
                </a:solidFill>
                <a:latin typeface="Courier"/>
                <a:ea typeface="Courier"/>
                <a:cs typeface="Courier"/>
                <a:sym typeface="Courier New"/>
              </a:rPr>
              <a:t>swapcase</a:t>
            </a:r>
            <a:r>
              <a:rPr lang="en-US" sz="3000" dirty="0">
                <a:solidFill>
                  <a:schemeClr val="lt1"/>
                </a:solidFill>
                <a:latin typeface="Courier"/>
                <a:ea typeface="Courier"/>
                <a:cs typeface="Courier"/>
                <a:sym typeface="Courier New"/>
              </a:rPr>
              <a:t>', 'title', 'translate', 'upper', '</a:t>
            </a:r>
            <a:r>
              <a:rPr lang="en-US" sz="3000" dirty="0" err="1">
                <a:solidFill>
                  <a:schemeClr val="lt1"/>
                </a:solidFill>
                <a:latin typeface="Courier"/>
                <a:ea typeface="Courier"/>
                <a:cs typeface="Courier"/>
                <a:sym typeface="Courier New"/>
              </a:rPr>
              <a:t>zfill</a:t>
            </a:r>
            <a:r>
              <a:rPr lang="en-US" sz="3000" dirty="0">
                <a:solidFill>
                  <a:schemeClr val="lt1"/>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Font typeface="Cabin"/>
              <a:buNone/>
            </a:pPr>
            <a:endParaRPr lang="en-US" sz="2800" b="1"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Font typeface="Cabin"/>
              <a:buNone/>
            </a:pPr>
            <a:endParaRPr sz="2800" b="1"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800" b="1" dirty="0">
                <a:solidFill>
                  <a:schemeClr val="lt1"/>
                </a:solidFill>
                <a:latin typeface="Courier"/>
                <a:ea typeface="Courier"/>
                <a:cs typeface="Courier"/>
                <a:sym typeface="Courier New"/>
              </a:rPr>
              <a:t>          </a:t>
            </a:r>
            <a:r>
              <a:rPr lang="en-US" sz="2800" u="sng" dirty="0">
                <a:solidFill>
                  <a:srgbClr val="FFFF00"/>
                </a:solidFill>
                <a:latin typeface="Arial" charset="0"/>
                <a:ea typeface="Arial" charset="0"/>
                <a:cs typeface="Arial" charset="0"/>
                <a:sym typeface="Cabin"/>
                <a:hlinkClick r:id="rId3"/>
              </a:rPr>
              <a:t>https://docs.python.org/3/library/stdtypes.html#string-methods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5" name="TextBox 4">
            <a:extLst>
              <a:ext uri="{FF2B5EF4-FFF2-40B4-BE49-F238E27FC236}">
                <a16:creationId xmlns:a16="http://schemas.microsoft.com/office/drawing/2014/main" id="{821CB0F1-A0E1-4E9A-89F2-ED06182B28E0}"/>
              </a:ext>
            </a:extLst>
          </p:cNvPr>
          <p:cNvSpPr txBox="1"/>
          <p:nvPr/>
        </p:nvSpPr>
        <p:spPr>
          <a:xfrm>
            <a:off x="615731" y="509350"/>
            <a:ext cx="15024538" cy="8125301"/>
          </a:xfrm>
          <a:prstGeom prst="rect">
            <a:avLst/>
          </a:prstGeom>
          <a:solidFill>
            <a:schemeClr val="bg1"/>
          </a:solidFill>
        </p:spPr>
        <p:txBody>
          <a:bodyPr wrap="square" rtlCol="0">
            <a:spAutoFit/>
          </a:bodyPr>
          <a:lstStyle/>
          <a:p>
            <a:r>
              <a:rPr lang="en-US" sz="1800" b="0" i="0" dirty="0">
                <a:solidFill>
                  <a:schemeClr val="bg2"/>
                </a:solidFill>
                <a:effectLst/>
                <a:latin typeface="Courier New" panose="02070309020205020404" pitchFamily="49" charset="0"/>
                <a:cs typeface="Courier New" panose="02070309020205020404" pitchFamily="49" charset="0"/>
              </a:rPr>
              <a:t>str</a:t>
            </a:r>
            <a:r>
              <a:rPr lang="el-GR" sz="1800" b="0" i="0" dirty="0">
                <a:solidFill>
                  <a:schemeClr val="bg2"/>
                </a:solidFill>
                <a:effectLst/>
                <a:latin typeface="Courier New" panose="02070309020205020404" pitchFamily="49" charset="0"/>
                <a:cs typeface="Courier New" panose="02070309020205020404" pitchFamily="49" charset="0"/>
              </a:rPr>
              <a:t>.</a:t>
            </a:r>
            <a:r>
              <a:rPr lang="en-US" sz="1800" b="1" i="0" dirty="0">
                <a:solidFill>
                  <a:schemeClr val="bg2"/>
                </a:solidFill>
                <a:effectLst/>
                <a:latin typeface="Courier New" panose="02070309020205020404" pitchFamily="49" charset="0"/>
                <a:cs typeface="Courier New" panose="02070309020205020404" pitchFamily="49" charset="0"/>
              </a:rPr>
              <a:t>replace</a:t>
            </a:r>
            <a:r>
              <a:rPr lang="en-US" sz="1800" b="0" i="0" dirty="0">
                <a:solidFill>
                  <a:schemeClr val="bg2"/>
                </a:solidFill>
                <a:effectLst/>
                <a:latin typeface="Courier New" panose="02070309020205020404" pitchFamily="49" charset="0"/>
                <a:cs typeface="Courier New" panose="02070309020205020404" pitchFamily="49" charset="0"/>
              </a:rPr>
              <a:t> (</a:t>
            </a:r>
            <a:r>
              <a:rPr lang="el-GR" sz="1800" b="0" i="1" dirty="0">
                <a:solidFill>
                  <a:schemeClr val="bg2"/>
                </a:solidFill>
                <a:effectLst/>
                <a:latin typeface="Courier New" panose="02070309020205020404" pitchFamily="49" charset="0"/>
                <a:cs typeface="Courier New" panose="02070309020205020404" pitchFamily="49" charset="0"/>
              </a:rPr>
              <a:t>παλιό</a:t>
            </a:r>
            <a:r>
              <a:rPr lang="en-US" sz="1800" b="0" i="0" dirty="0">
                <a:solidFill>
                  <a:schemeClr val="bg2"/>
                </a:solidFill>
                <a:effectLst/>
                <a:latin typeface="Courier New" panose="02070309020205020404" pitchFamily="49" charset="0"/>
                <a:cs typeface="Courier New" panose="02070309020205020404" pitchFamily="49" charset="0"/>
              </a:rPr>
              <a:t>, </a:t>
            </a:r>
            <a:r>
              <a:rPr lang="el-GR" sz="1800" b="0" i="1" dirty="0">
                <a:solidFill>
                  <a:schemeClr val="bg2"/>
                </a:solidFill>
                <a:effectLst/>
                <a:latin typeface="Courier New" panose="02070309020205020404" pitchFamily="49" charset="0"/>
                <a:cs typeface="Courier New" panose="02070309020205020404" pitchFamily="49" charset="0"/>
              </a:rPr>
              <a:t>νέο</a:t>
            </a:r>
            <a:r>
              <a:rPr lang="en-US" sz="1800" b="0" i="0" dirty="0">
                <a:solidFill>
                  <a:schemeClr val="bg2"/>
                </a:solidFill>
                <a:effectLst/>
                <a:latin typeface="Courier New" panose="02070309020205020404" pitchFamily="49" charset="0"/>
                <a:cs typeface="Courier New" panose="02070309020205020404" pitchFamily="49" charset="0"/>
              </a:rPr>
              <a:t>[, </a:t>
            </a:r>
            <a:r>
              <a:rPr lang="el-GR" sz="1800" b="0" i="1" dirty="0">
                <a:solidFill>
                  <a:schemeClr val="bg2"/>
                </a:solidFill>
                <a:effectLst/>
                <a:latin typeface="Courier New" panose="02070309020205020404" pitchFamily="49" charset="0"/>
                <a:cs typeface="Courier New" panose="02070309020205020404" pitchFamily="49" charset="0"/>
              </a:rPr>
              <a:t>πλήθος</a:t>
            </a:r>
            <a:r>
              <a:rPr lang="en-US" sz="1800" b="0" i="0" dirty="0">
                <a:solidFill>
                  <a:schemeClr val="bg2"/>
                </a:solidFill>
                <a:effectLst/>
                <a:latin typeface="Courier New" panose="02070309020205020404" pitchFamily="49" charset="0"/>
                <a:cs typeface="Courier New" panose="02070309020205020404" pitchFamily="49" charset="0"/>
              </a:rPr>
              <a:t>])</a:t>
            </a:r>
          </a:p>
          <a:p>
            <a:r>
              <a:rPr lang="el-GR" sz="1800" b="0" i="0" dirty="0">
                <a:solidFill>
                  <a:schemeClr val="bg2"/>
                </a:solidFill>
                <a:effectLst/>
                <a:latin typeface="Courier New" panose="02070309020205020404" pitchFamily="49" charset="0"/>
                <a:cs typeface="Courier New" panose="02070309020205020404" pitchFamily="49" charset="0"/>
              </a:rPr>
              <a:t>Επιστρέφει ένα αντίγραφο της συμβολοσειράς με όλες τις εμφανίσεις της συμβολοσειράς «παλαιό» να αντικαθίστανται από την «νέο». Εάν δίνεται ο προαιρετικός αριθμός πλήθος, αντικαθίστανται μόνο οι πρώτες «πλήθος» εμφανίσεις.</a:t>
            </a:r>
          </a:p>
          <a:p>
            <a:endParaRPr lang="en-US" sz="1800" dirty="0">
              <a:solidFill>
                <a:schemeClr val="bg2"/>
              </a:solidFill>
              <a:latin typeface="Courier New" panose="02070309020205020404" pitchFamily="49" charset="0"/>
              <a:cs typeface="Courier New" panose="02070309020205020404" pitchFamily="49" charset="0"/>
            </a:endParaRPr>
          </a:p>
          <a:p>
            <a:r>
              <a:rPr lang="en-US" sz="1800" dirty="0" err="1">
                <a:solidFill>
                  <a:schemeClr val="bg2"/>
                </a:solidFill>
                <a:latin typeface="Courier New" panose="02070309020205020404" pitchFamily="49" charset="0"/>
                <a:cs typeface="Courier New" panose="02070309020205020404" pitchFamily="49" charset="0"/>
              </a:rPr>
              <a:t>str.</a:t>
            </a:r>
            <a:r>
              <a:rPr lang="en-US" sz="1800" b="1" i="0" dirty="0" err="1">
                <a:solidFill>
                  <a:schemeClr val="bg2"/>
                </a:solidFill>
                <a:effectLst/>
                <a:latin typeface="Courier New" panose="02070309020205020404" pitchFamily="49" charset="0"/>
                <a:cs typeface="Courier New" panose="02070309020205020404" pitchFamily="49" charset="0"/>
              </a:rPr>
              <a:t>rfind</a:t>
            </a:r>
            <a:r>
              <a:rPr lang="en-US" sz="1800" b="0" i="0" dirty="0">
                <a:solidFill>
                  <a:schemeClr val="bg2"/>
                </a:solidFill>
                <a:effectLst/>
                <a:latin typeface="Lucida Grande"/>
              </a:rPr>
              <a:t> (</a:t>
            </a:r>
            <a:r>
              <a:rPr lang="en-US" sz="1800" i="1" dirty="0">
                <a:solidFill>
                  <a:schemeClr val="bg2"/>
                </a:solidFill>
                <a:latin typeface="Courier New" panose="02070309020205020404" pitchFamily="49" charset="0"/>
                <a:cs typeface="Courier New" panose="02070309020205020404" pitchFamily="49" charset="0"/>
              </a:rPr>
              <a:t>sub[, </a:t>
            </a:r>
            <a:r>
              <a:rPr lang="el-GR" sz="1800" i="1" dirty="0">
                <a:solidFill>
                  <a:schemeClr val="bg2"/>
                </a:solidFill>
                <a:latin typeface="Courier New" panose="02070309020205020404" pitchFamily="49" charset="0"/>
                <a:cs typeface="Courier New" panose="02070309020205020404" pitchFamily="49" charset="0"/>
              </a:rPr>
              <a:t>αρχή[, τέλος]</a:t>
            </a:r>
            <a:r>
              <a:rPr lang="en-US" sz="1800" b="0" i="0" dirty="0">
                <a:solidFill>
                  <a:schemeClr val="bg2"/>
                </a:solidFill>
                <a:effectLst/>
                <a:latin typeface="Lucida Grande"/>
              </a:rPr>
              <a:t>)</a:t>
            </a:r>
          </a:p>
          <a:p>
            <a:r>
              <a:rPr lang="el-GR" sz="1800" dirty="0">
                <a:solidFill>
                  <a:schemeClr val="bg2"/>
                </a:solidFill>
                <a:latin typeface="Courier New" panose="02070309020205020404" pitchFamily="49" charset="0"/>
                <a:cs typeface="Courier New" panose="02070309020205020404" pitchFamily="49" charset="0"/>
              </a:rPr>
              <a:t>Επιστρέφει τον μεγαλύτερο δείκτη στη συμβολοσειρά όπου βρίσκεται το </a:t>
            </a:r>
            <a:r>
              <a:rPr lang="el-GR" sz="1800" dirty="0" err="1">
                <a:solidFill>
                  <a:schemeClr val="bg2"/>
                </a:solidFill>
                <a:latin typeface="Courier New" panose="02070309020205020404" pitchFamily="49" charset="0"/>
                <a:cs typeface="Courier New" panose="02070309020205020404" pitchFamily="49" charset="0"/>
              </a:rPr>
              <a:t>sub</a:t>
            </a:r>
            <a:r>
              <a:rPr lang="el-GR" sz="1800" dirty="0">
                <a:solidFill>
                  <a:schemeClr val="bg2"/>
                </a:solidFill>
                <a:latin typeface="Courier New" panose="02070309020205020404" pitchFamily="49" charset="0"/>
                <a:cs typeface="Courier New" panose="02070309020205020404" pitchFamily="49" charset="0"/>
              </a:rPr>
              <a:t> </a:t>
            </a:r>
            <a:r>
              <a:rPr lang="el-GR" sz="1800" dirty="0" err="1">
                <a:solidFill>
                  <a:schemeClr val="bg2"/>
                </a:solidFill>
                <a:latin typeface="Courier New" panose="02070309020205020404" pitchFamily="49" charset="0"/>
                <a:cs typeface="Courier New" panose="02070309020205020404" pitchFamily="49" charset="0"/>
              </a:rPr>
              <a:t>string</a:t>
            </a:r>
            <a:r>
              <a:rPr lang="el-GR" sz="1800" dirty="0">
                <a:solidFill>
                  <a:schemeClr val="bg2"/>
                </a:solidFill>
                <a:latin typeface="Courier New" panose="02070309020205020404" pitchFamily="49" charset="0"/>
                <a:cs typeface="Courier New" panose="02070309020205020404" pitchFamily="49" charset="0"/>
              </a:rPr>
              <a:t>, έτσι ώστε το </a:t>
            </a:r>
            <a:r>
              <a:rPr lang="el-GR" sz="1800" dirty="0" err="1">
                <a:solidFill>
                  <a:schemeClr val="bg2"/>
                </a:solidFill>
                <a:latin typeface="Courier New" panose="02070309020205020404" pitchFamily="49" charset="0"/>
                <a:cs typeface="Courier New" panose="02070309020205020404" pitchFamily="49" charset="0"/>
              </a:rPr>
              <a:t>sub</a:t>
            </a:r>
            <a:r>
              <a:rPr lang="el-GR" sz="1800" dirty="0">
                <a:solidFill>
                  <a:schemeClr val="bg2"/>
                </a:solidFill>
                <a:latin typeface="Courier New" panose="02070309020205020404" pitchFamily="49" charset="0"/>
                <a:cs typeface="Courier New" panose="02070309020205020404" pitchFamily="49" charset="0"/>
              </a:rPr>
              <a:t> να περιέχεται στο s[αρχή: τέλος]. Τα προαιρετικά ορίσματα αρχή και </a:t>
            </a:r>
            <a:r>
              <a:rPr lang="el-GR" sz="1800" dirty="0" err="1">
                <a:solidFill>
                  <a:schemeClr val="bg2"/>
                </a:solidFill>
                <a:latin typeface="Courier New" panose="02070309020205020404" pitchFamily="49" charset="0"/>
                <a:cs typeface="Courier New" panose="02070309020205020404" pitchFamily="49" charset="0"/>
              </a:rPr>
              <a:t>τελος</a:t>
            </a:r>
            <a:r>
              <a:rPr lang="el-GR" sz="1800" dirty="0">
                <a:solidFill>
                  <a:schemeClr val="bg2"/>
                </a:solidFill>
                <a:latin typeface="Courier New" panose="02070309020205020404" pitchFamily="49" charset="0"/>
                <a:cs typeface="Courier New" panose="02070309020205020404" pitchFamily="49" charset="0"/>
              </a:rPr>
              <a:t> ερμηνεύονται όπως </a:t>
            </a:r>
            <a:r>
              <a:rPr lang="el-GR" sz="1800" dirty="0" err="1">
                <a:solidFill>
                  <a:schemeClr val="bg2"/>
                </a:solidFill>
                <a:latin typeface="Courier New" panose="02070309020205020404" pitchFamily="49" charset="0"/>
                <a:cs typeface="Courier New" panose="02070309020205020404" pitchFamily="49" charset="0"/>
              </a:rPr>
              <a:t>στ</a:t>
            </a:r>
            <a:r>
              <a:rPr lang="el-GR" sz="1800" dirty="0">
                <a:solidFill>
                  <a:schemeClr val="bg2"/>
                </a:solidFill>
                <a:latin typeface="Courier New" panose="02070309020205020404" pitchFamily="49" charset="0"/>
                <a:cs typeface="Courier New" panose="02070309020205020404" pitchFamily="49" charset="0"/>
              </a:rPr>
              <a:t> </a:t>
            </a:r>
            <a:r>
              <a:rPr lang="en-US" sz="1800" dirty="0">
                <a:solidFill>
                  <a:schemeClr val="bg2"/>
                </a:solidFill>
                <a:latin typeface="Courier New" panose="02070309020205020404" pitchFamily="49" charset="0"/>
                <a:cs typeface="Courier New" panose="02070309020205020404" pitchFamily="49" charset="0"/>
              </a:rPr>
              <a:t>slice</a:t>
            </a:r>
            <a:r>
              <a:rPr lang="el-GR" sz="1800" dirty="0">
                <a:solidFill>
                  <a:schemeClr val="bg2"/>
                </a:solidFill>
                <a:latin typeface="Courier New" panose="02070309020205020404" pitchFamily="49" charset="0"/>
                <a:cs typeface="Courier New" panose="02070309020205020404" pitchFamily="49" charset="0"/>
              </a:rPr>
              <a:t>. Επιστρέφει -1 σε περίπτωση αποτυχίας.</a:t>
            </a:r>
          </a:p>
          <a:p>
            <a:endParaRPr lang="el-GR" sz="1800" dirty="0">
              <a:solidFill>
                <a:schemeClr val="bg2"/>
              </a:solidFill>
              <a:latin typeface="Courier New" panose="02070309020205020404" pitchFamily="49" charset="0"/>
              <a:cs typeface="Courier New" panose="02070309020205020404" pitchFamily="49" charset="0"/>
            </a:endParaRPr>
          </a:p>
          <a:p>
            <a:r>
              <a:rPr lang="en-US" sz="1800" dirty="0" err="1">
                <a:solidFill>
                  <a:schemeClr val="bg2"/>
                </a:solidFill>
                <a:latin typeface="Courier New" panose="02070309020205020404" pitchFamily="49" charset="0"/>
                <a:cs typeface="Courier New" panose="02070309020205020404" pitchFamily="49" charset="0"/>
              </a:rPr>
              <a:t>str.</a:t>
            </a:r>
            <a:r>
              <a:rPr lang="en-US" sz="1800" b="1" dirty="0" err="1">
                <a:solidFill>
                  <a:schemeClr val="bg2"/>
                </a:solidFill>
                <a:latin typeface="Courier New" panose="02070309020205020404" pitchFamily="49" charset="0"/>
                <a:cs typeface="Courier New" panose="02070309020205020404" pitchFamily="49" charset="0"/>
              </a:rPr>
              <a:t>rindex</a:t>
            </a:r>
            <a:r>
              <a:rPr lang="en-US" sz="1800" dirty="0">
                <a:solidFill>
                  <a:schemeClr val="bg2"/>
                </a:solidFill>
                <a:latin typeface="Courier New" panose="02070309020205020404" pitchFamily="49" charset="0"/>
                <a:cs typeface="Courier New" panose="02070309020205020404" pitchFamily="49" charset="0"/>
              </a:rPr>
              <a:t>(</a:t>
            </a:r>
            <a:r>
              <a:rPr lang="en-US" sz="1800" i="1" dirty="0">
                <a:solidFill>
                  <a:schemeClr val="bg2"/>
                </a:solidFill>
                <a:latin typeface="Courier New" panose="02070309020205020404" pitchFamily="49" charset="0"/>
                <a:cs typeface="Courier New" panose="02070309020205020404" pitchFamily="49" charset="0"/>
              </a:rPr>
              <a:t>sub[, </a:t>
            </a:r>
            <a:r>
              <a:rPr lang="el-GR" sz="1800" i="1" dirty="0">
                <a:solidFill>
                  <a:schemeClr val="bg2"/>
                </a:solidFill>
                <a:latin typeface="Courier New" panose="02070309020205020404" pitchFamily="49" charset="0"/>
                <a:cs typeface="Courier New" panose="02070309020205020404" pitchFamily="49" charset="0"/>
              </a:rPr>
              <a:t>αρχή[, τέλος]]</a:t>
            </a:r>
            <a:r>
              <a:rPr lang="el-GR" sz="1800" dirty="0">
                <a:solidFill>
                  <a:schemeClr val="bg2"/>
                </a:solidFill>
                <a:latin typeface="Courier New" panose="02070309020205020404" pitchFamily="49" charset="0"/>
                <a:cs typeface="Courier New" panose="02070309020205020404" pitchFamily="49" charset="0"/>
              </a:rPr>
              <a:t>)</a:t>
            </a:r>
          </a:p>
          <a:p>
            <a:r>
              <a:rPr lang="el-GR" sz="1800" dirty="0">
                <a:solidFill>
                  <a:schemeClr val="bg2"/>
                </a:solidFill>
                <a:latin typeface="Courier New" panose="02070309020205020404" pitchFamily="49" charset="0"/>
                <a:cs typeface="Courier New" panose="02070309020205020404" pitchFamily="49" charset="0"/>
              </a:rPr>
              <a:t>Όπως η </a:t>
            </a:r>
            <a:r>
              <a:rPr lang="en-US" sz="1800" dirty="0" err="1">
                <a:solidFill>
                  <a:schemeClr val="bg2"/>
                </a:solidFill>
                <a:latin typeface="Courier New" panose="02070309020205020404" pitchFamily="49" charset="0"/>
                <a:cs typeface="Courier New" panose="02070309020205020404" pitchFamily="49" charset="0"/>
              </a:rPr>
              <a:t>rfind</a:t>
            </a:r>
            <a:r>
              <a:rPr lang="en-US" sz="1800" dirty="0">
                <a:solidFill>
                  <a:schemeClr val="bg2"/>
                </a:solidFill>
                <a:latin typeface="Courier New" panose="02070309020205020404" pitchFamily="49" charset="0"/>
                <a:cs typeface="Courier New" panose="02070309020205020404" pitchFamily="49" charset="0"/>
              </a:rPr>
              <a:t>()</a:t>
            </a:r>
            <a:r>
              <a:rPr lang="el-GR" sz="1800" dirty="0">
                <a:solidFill>
                  <a:schemeClr val="bg2"/>
                </a:solidFill>
                <a:latin typeface="Courier New" panose="02070309020205020404" pitchFamily="49" charset="0"/>
                <a:cs typeface="Courier New" panose="02070309020205020404" pitchFamily="49" charset="0"/>
              </a:rPr>
              <a:t> αλλά εγείρει </a:t>
            </a:r>
            <a:r>
              <a:rPr lang="en-US" sz="1800" dirty="0" err="1">
                <a:solidFill>
                  <a:schemeClr val="bg2"/>
                </a:solidFill>
                <a:latin typeface="Courier New" panose="02070309020205020404" pitchFamily="49" charset="0"/>
                <a:cs typeface="Courier New" panose="02070309020205020404" pitchFamily="49" charset="0"/>
              </a:rPr>
              <a:t>ValueError</a:t>
            </a:r>
            <a:r>
              <a:rPr lang="el-GR" sz="1800" dirty="0">
                <a:solidFill>
                  <a:schemeClr val="bg2"/>
                </a:solidFill>
                <a:latin typeface="Courier New" panose="02070309020205020404" pitchFamily="49" charset="0"/>
                <a:cs typeface="Courier New" panose="02070309020205020404" pitchFamily="49" charset="0"/>
              </a:rPr>
              <a:t> όταν το τμήμα της συμβολοσειράς </a:t>
            </a:r>
            <a:r>
              <a:rPr lang="en-US" sz="1800" dirty="0">
                <a:solidFill>
                  <a:schemeClr val="bg2"/>
                </a:solidFill>
                <a:latin typeface="Courier New" panose="02070309020205020404" pitchFamily="49" charset="0"/>
                <a:cs typeface="Courier New" panose="02070309020205020404" pitchFamily="49" charset="0"/>
              </a:rPr>
              <a:t>sub</a:t>
            </a:r>
            <a:r>
              <a:rPr lang="el-GR" sz="1800" dirty="0">
                <a:solidFill>
                  <a:schemeClr val="bg2"/>
                </a:solidFill>
                <a:latin typeface="Courier New" panose="02070309020205020404" pitchFamily="49" charset="0"/>
                <a:cs typeface="Courier New" panose="02070309020205020404" pitchFamily="49" charset="0"/>
              </a:rPr>
              <a:t> δεν βρεθεί</a:t>
            </a:r>
          </a:p>
          <a:p>
            <a:endParaRPr lang="el-GR" sz="1800" dirty="0">
              <a:solidFill>
                <a:schemeClr val="bg2"/>
              </a:solidFill>
              <a:latin typeface="Courier New" panose="02070309020205020404" pitchFamily="49" charset="0"/>
              <a:cs typeface="Courier New" panose="02070309020205020404" pitchFamily="49" charset="0"/>
            </a:endParaRPr>
          </a:p>
          <a:p>
            <a:r>
              <a:rPr lang="en-US" sz="1800" dirty="0" err="1">
                <a:solidFill>
                  <a:schemeClr val="bg2"/>
                </a:solidFill>
                <a:latin typeface="Courier New" panose="02070309020205020404" pitchFamily="49" charset="0"/>
                <a:cs typeface="Courier New" panose="02070309020205020404" pitchFamily="49" charset="0"/>
              </a:rPr>
              <a:t>str.</a:t>
            </a:r>
            <a:r>
              <a:rPr lang="en-US" sz="1800" b="1" dirty="0" err="1">
                <a:solidFill>
                  <a:schemeClr val="bg2"/>
                </a:solidFill>
                <a:latin typeface="Courier New" panose="02070309020205020404" pitchFamily="49" charset="0"/>
                <a:cs typeface="Courier New" panose="02070309020205020404" pitchFamily="49" charset="0"/>
              </a:rPr>
              <a:t>rjust</a:t>
            </a:r>
            <a:r>
              <a:rPr lang="en-US" sz="1800" dirty="0">
                <a:solidFill>
                  <a:schemeClr val="bg2"/>
                </a:solidFill>
                <a:latin typeface="Courier New" panose="02070309020205020404" pitchFamily="49" charset="0"/>
                <a:cs typeface="Courier New" panose="02070309020205020404" pitchFamily="49" charset="0"/>
              </a:rPr>
              <a:t>(</a:t>
            </a:r>
            <a:r>
              <a:rPr lang="el-GR" sz="1800" i="1" dirty="0">
                <a:solidFill>
                  <a:schemeClr val="bg2"/>
                </a:solidFill>
                <a:latin typeface="Courier New" panose="02070309020205020404" pitchFamily="49" charset="0"/>
                <a:cs typeface="Courier New" panose="02070309020205020404" pitchFamily="49" charset="0"/>
              </a:rPr>
              <a:t>εύρος</a:t>
            </a:r>
            <a:r>
              <a:rPr lang="en-US" sz="1800" i="1" dirty="0">
                <a:solidFill>
                  <a:schemeClr val="bg2"/>
                </a:solidFill>
                <a:latin typeface="Courier New" panose="02070309020205020404" pitchFamily="49" charset="0"/>
                <a:cs typeface="Courier New" panose="02070309020205020404" pitchFamily="49" charset="0"/>
              </a:rPr>
              <a:t>[, </a:t>
            </a:r>
            <a:r>
              <a:rPr lang="el-GR" sz="1800" i="1" dirty="0" err="1">
                <a:solidFill>
                  <a:schemeClr val="bg2"/>
                </a:solidFill>
                <a:latin typeface="Courier New" panose="02070309020205020404" pitchFamily="49" charset="0"/>
                <a:cs typeface="Courier New" panose="02070309020205020404" pitchFamily="49" charset="0"/>
              </a:rPr>
              <a:t>χαρακτήρας_αναπλήρωσης</a:t>
            </a:r>
            <a:r>
              <a:rPr lang="en-US" sz="1800" i="1" dirty="0">
                <a:solidFill>
                  <a:schemeClr val="bg2"/>
                </a:solidFill>
                <a:latin typeface="Courier New" panose="02070309020205020404" pitchFamily="49" charset="0"/>
                <a:cs typeface="Courier New" panose="02070309020205020404" pitchFamily="49" charset="0"/>
              </a:rPr>
              <a:t>]</a:t>
            </a:r>
            <a:r>
              <a:rPr lang="en-US" sz="1800" dirty="0">
                <a:solidFill>
                  <a:schemeClr val="bg2"/>
                </a:solidFill>
                <a:latin typeface="Courier New" panose="02070309020205020404" pitchFamily="49" charset="0"/>
                <a:cs typeface="Courier New" panose="02070309020205020404" pitchFamily="49" charset="0"/>
              </a:rPr>
              <a:t>)</a:t>
            </a:r>
            <a:endParaRPr lang="el-GR" sz="1800" dirty="0">
              <a:solidFill>
                <a:schemeClr val="bg2"/>
              </a:solidFill>
              <a:latin typeface="Courier New" panose="02070309020205020404" pitchFamily="49" charset="0"/>
              <a:cs typeface="Courier New" panose="02070309020205020404" pitchFamily="49" charset="0"/>
            </a:endParaRPr>
          </a:p>
          <a:p>
            <a:r>
              <a:rPr lang="el-GR" sz="1800" dirty="0">
                <a:solidFill>
                  <a:schemeClr val="bg2"/>
                </a:solidFill>
                <a:latin typeface="Courier New" panose="02070309020205020404" pitchFamily="49" charset="0"/>
                <a:cs typeface="Courier New" panose="02070309020205020404" pitchFamily="49" charset="0"/>
              </a:rPr>
              <a:t>Επιστρέψτε τη συμβολοσειρά ίδια με την αρχική συμβολοσειρά επιστρέφεται εάν το εύρος είναι μικρότερο ή ίσο με το </a:t>
            </a:r>
            <a:r>
              <a:rPr lang="el-GR" sz="1800" dirty="0" err="1">
                <a:solidFill>
                  <a:schemeClr val="bg2"/>
                </a:solidFill>
                <a:latin typeface="Courier New" panose="02070309020205020404" pitchFamily="49" charset="0"/>
                <a:cs typeface="Courier New" panose="02070309020205020404" pitchFamily="49" charset="0"/>
              </a:rPr>
              <a:t>len</a:t>
            </a:r>
            <a:r>
              <a:rPr lang="el-GR" sz="1800" dirty="0">
                <a:solidFill>
                  <a:schemeClr val="bg2"/>
                </a:solidFill>
                <a:latin typeface="Courier New" panose="02070309020205020404" pitchFamily="49" charset="0"/>
                <a:cs typeface="Courier New" panose="02070309020205020404" pitchFamily="49" charset="0"/>
              </a:rPr>
              <a:t>(s) ή μια νέα με δεξιά στοιχισμένη την αρχική συμβολοσειρά και συμπληρωμένη αριστερά με τον καθορισμένο χαρακτήρα συμπλήρωσης (η προεπιλογή είναι ένα κενό ASCII). </a:t>
            </a:r>
          </a:p>
          <a:p>
            <a:endParaRPr lang="el-GR" sz="1800" dirty="0">
              <a:solidFill>
                <a:schemeClr val="bg2"/>
              </a:solidFill>
              <a:latin typeface="Courier New" panose="02070309020205020404" pitchFamily="49" charset="0"/>
              <a:cs typeface="Courier New" panose="02070309020205020404" pitchFamily="49" charset="0"/>
            </a:endParaRPr>
          </a:p>
          <a:p>
            <a:r>
              <a:rPr lang="en-US" sz="1800" dirty="0" err="1">
                <a:solidFill>
                  <a:schemeClr val="bg2"/>
                </a:solidFill>
                <a:latin typeface="Courier New" panose="02070309020205020404" pitchFamily="49" charset="0"/>
                <a:cs typeface="Courier New" panose="02070309020205020404" pitchFamily="49" charset="0"/>
              </a:rPr>
              <a:t>str.</a:t>
            </a:r>
            <a:r>
              <a:rPr lang="en-US" sz="1800" b="1" dirty="0" err="1">
                <a:solidFill>
                  <a:schemeClr val="bg2"/>
                </a:solidFill>
                <a:latin typeface="Courier New" panose="02070309020205020404" pitchFamily="49" charset="0"/>
                <a:cs typeface="Courier New" panose="02070309020205020404" pitchFamily="49" charset="0"/>
              </a:rPr>
              <a:t>rpartition</a:t>
            </a:r>
            <a:r>
              <a:rPr lang="en-US" sz="1800" dirty="0">
                <a:solidFill>
                  <a:schemeClr val="bg2"/>
                </a:solidFill>
                <a:latin typeface="Courier New" panose="02070309020205020404" pitchFamily="49" charset="0"/>
                <a:cs typeface="Courier New" panose="02070309020205020404" pitchFamily="49" charset="0"/>
              </a:rPr>
              <a:t>(</a:t>
            </a:r>
            <a:r>
              <a:rPr lang="en-US" sz="1800" i="1" dirty="0" err="1">
                <a:solidFill>
                  <a:schemeClr val="bg2"/>
                </a:solidFill>
                <a:latin typeface="Courier New" panose="02070309020205020404" pitchFamily="49" charset="0"/>
                <a:cs typeface="Courier New" panose="02070309020205020404" pitchFamily="49" charset="0"/>
              </a:rPr>
              <a:t>sep</a:t>
            </a:r>
            <a:r>
              <a:rPr lang="en-US" sz="1800" dirty="0">
                <a:solidFill>
                  <a:schemeClr val="bg2"/>
                </a:solidFill>
                <a:latin typeface="Courier New" panose="02070309020205020404" pitchFamily="49" charset="0"/>
                <a:cs typeface="Courier New" panose="02070309020205020404" pitchFamily="49" charset="0"/>
              </a:rPr>
              <a:t>)</a:t>
            </a:r>
          </a:p>
          <a:p>
            <a:r>
              <a:rPr lang="el-GR" sz="1800" dirty="0">
                <a:solidFill>
                  <a:schemeClr val="bg2"/>
                </a:solidFill>
                <a:latin typeface="Courier New" panose="02070309020205020404" pitchFamily="49" charset="0"/>
                <a:cs typeface="Courier New" panose="02070309020205020404" pitchFamily="49" charset="0"/>
              </a:rPr>
              <a:t>Διαχωρίζει τη συμβολοσειρά στην τελευταία εμφάνιση του διαχωριστικού(</a:t>
            </a:r>
            <a:r>
              <a:rPr lang="el-GR" sz="1800" dirty="0" err="1">
                <a:solidFill>
                  <a:schemeClr val="bg2"/>
                </a:solidFill>
                <a:latin typeface="Courier New" panose="02070309020205020404" pitchFamily="49" charset="0"/>
                <a:cs typeface="Courier New" panose="02070309020205020404" pitchFamily="49" charset="0"/>
              </a:rPr>
              <a:t>sep</a:t>
            </a:r>
            <a:r>
              <a:rPr lang="el-GR" sz="1800" dirty="0">
                <a:solidFill>
                  <a:schemeClr val="bg2"/>
                </a:solidFill>
                <a:latin typeface="Courier New" panose="02070309020205020404" pitchFamily="49" charset="0"/>
                <a:cs typeface="Courier New" panose="02070309020205020404" pitchFamily="49" charset="0"/>
              </a:rPr>
              <a:t>) και επιστρέψτε μια τριάδα που περιέχει το τμήμα πριν από το διαχωριστικό, το ίδιο το διαχωριστικό και το τμήμα μετά το διαχωριστικό. Εάν το διαχωριστής δεν βρεθεί, επιστρέφει μια τριάδα που περιέχει δύο κενές συμβολοσειρές, ακολουθούμενη από την ίδια τη συμβολοσειρά.</a:t>
            </a:r>
          </a:p>
          <a:p>
            <a:endParaRPr lang="el-GR" sz="1800" dirty="0">
              <a:solidFill>
                <a:schemeClr val="bg2"/>
              </a:solidFill>
              <a:latin typeface="Courier New" panose="02070309020205020404" pitchFamily="49" charset="0"/>
              <a:cs typeface="Courier New" panose="02070309020205020404" pitchFamily="49" charset="0"/>
            </a:endParaRPr>
          </a:p>
          <a:p>
            <a:r>
              <a:rPr lang="en-US" sz="1800" dirty="0" err="1">
                <a:solidFill>
                  <a:schemeClr val="bg2"/>
                </a:solidFill>
                <a:latin typeface="Courier New" panose="02070309020205020404" pitchFamily="49" charset="0"/>
                <a:cs typeface="Courier New" panose="02070309020205020404" pitchFamily="49" charset="0"/>
              </a:rPr>
              <a:t>str.</a:t>
            </a:r>
            <a:r>
              <a:rPr lang="en-US" sz="1800" b="1" dirty="0" err="1">
                <a:solidFill>
                  <a:schemeClr val="bg2"/>
                </a:solidFill>
                <a:latin typeface="Courier New" panose="02070309020205020404" pitchFamily="49" charset="0"/>
                <a:cs typeface="Courier New" panose="02070309020205020404" pitchFamily="49" charset="0"/>
              </a:rPr>
              <a:t>rsplit</a:t>
            </a:r>
            <a:r>
              <a:rPr lang="en-US" sz="1800" dirty="0">
                <a:solidFill>
                  <a:schemeClr val="bg2"/>
                </a:solidFill>
                <a:latin typeface="Courier New" panose="02070309020205020404" pitchFamily="49" charset="0"/>
                <a:cs typeface="Courier New" panose="02070309020205020404" pitchFamily="49" charset="0"/>
              </a:rPr>
              <a:t>(</a:t>
            </a:r>
            <a:r>
              <a:rPr lang="en-US" sz="1800" i="1" dirty="0" err="1">
                <a:solidFill>
                  <a:schemeClr val="bg2"/>
                </a:solidFill>
                <a:latin typeface="Courier New" panose="02070309020205020404" pitchFamily="49" charset="0"/>
                <a:cs typeface="Courier New" panose="02070309020205020404" pitchFamily="49" charset="0"/>
              </a:rPr>
              <a:t>sep</a:t>
            </a:r>
            <a:r>
              <a:rPr lang="en-US" sz="1800" i="1" dirty="0">
                <a:solidFill>
                  <a:schemeClr val="bg2"/>
                </a:solidFill>
                <a:latin typeface="Courier New" panose="02070309020205020404" pitchFamily="49" charset="0"/>
                <a:cs typeface="Courier New" panose="02070309020205020404" pitchFamily="49" charset="0"/>
              </a:rPr>
              <a:t>=None,</a:t>
            </a:r>
            <a:r>
              <a:rPr lang="el-GR" sz="1800" i="1" dirty="0">
                <a:solidFill>
                  <a:schemeClr val="bg2"/>
                </a:solidFill>
                <a:latin typeface="Courier New" panose="02070309020205020404" pitchFamily="49" charset="0"/>
                <a:cs typeface="Courier New" panose="02070309020205020404" pitchFamily="49" charset="0"/>
              </a:rPr>
              <a:t> </a:t>
            </a:r>
            <a:r>
              <a:rPr lang="en-US" sz="1800" i="1" dirty="0" err="1">
                <a:solidFill>
                  <a:schemeClr val="bg2"/>
                </a:solidFill>
                <a:latin typeface="Courier New" panose="02070309020205020404" pitchFamily="49" charset="0"/>
                <a:cs typeface="Courier New" panose="02070309020205020404" pitchFamily="49" charset="0"/>
              </a:rPr>
              <a:t>maxsplit</a:t>
            </a:r>
            <a:r>
              <a:rPr lang="en-US" sz="1800" i="1" dirty="0">
                <a:solidFill>
                  <a:schemeClr val="bg2"/>
                </a:solidFill>
                <a:latin typeface="Courier New" panose="02070309020205020404" pitchFamily="49" charset="0"/>
                <a:cs typeface="Courier New" panose="02070309020205020404" pitchFamily="49" charset="0"/>
              </a:rPr>
              <a:t>=-1</a:t>
            </a:r>
            <a:r>
              <a:rPr lang="en-US" sz="1800" dirty="0">
                <a:solidFill>
                  <a:schemeClr val="bg2"/>
                </a:solidFill>
                <a:latin typeface="Courier New" panose="02070309020205020404" pitchFamily="49" charset="0"/>
                <a:cs typeface="Courier New" panose="02070309020205020404" pitchFamily="49" charset="0"/>
              </a:rPr>
              <a:t>)</a:t>
            </a:r>
          </a:p>
          <a:p>
            <a:r>
              <a:rPr lang="el-GR" sz="1800" dirty="0">
                <a:solidFill>
                  <a:schemeClr val="bg2"/>
                </a:solidFill>
                <a:latin typeface="Courier New" panose="02070309020205020404" pitchFamily="49" charset="0"/>
                <a:cs typeface="Courier New" panose="02070309020205020404" pitchFamily="49" charset="0"/>
              </a:rPr>
              <a:t>Επιστρέφει μια λίστα με τις λέξεις στη συμβολοσειρά, χρησιμοποιώντας το </a:t>
            </a:r>
            <a:r>
              <a:rPr lang="el-GR" sz="1800" dirty="0" err="1">
                <a:solidFill>
                  <a:schemeClr val="bg2"/>
                </a:solidFill>
                <a:latin typeface="Courier New" panose="02070309020205020404" pitchFamily="49" charset="0"/>
                <a:cs typeface="Courier New" panose="02070309020205020404" pitchFamily="49" charset="0"/>
              </a:rPr>
              <a:t>sep</a:t>
            </a:r>
            <a:r>
              <a:rPr lang="el-GR" sz="1800" dirty="0">
                <a:solidFill>
                  <a:schemeClr val="bg2"/>
                </a:solidFill>
                <a:latin typeface="Courier New" panose="02070309020205020404" pitchFamily="49" charset="0"/>
                <a:cs typeface="Courier New" panose="02070309020205020404" pitchFamily="49" charset="0"/>
              </a:rPr>
              <a:t> ως διαχωριστικό. Εάν δίνεται το </a:t>
            </a:r>
            <a:r>
              <a:rPr lang="el-GR" sz="1800" dirty="0" err="1">
                <a:solidFill>
                  <a:schemeClr val="bg2"/>
                </a:solidFill>
                <a:latin typeface="Courier New" panose="02070309020205020404" pitchFamily="49" charset="0"/>
                <a:cs typeface="Courier New" panose="02070309020205020404" pitchFamily="49" charset="0"/>
              </a:rPr>
              <a:t>maxsplit</a:t>
            </a:r>
            <a:r>
              <a:rPr lang="el-GR" sz="1800" dirty="0">
                <a:solidFill>
                  <a:schemeClr val="bg2"/>
                </a:solidFill>
                <a:latin typeface="Courier New" panose="02070309020205020404" pitchFamily="49" charset="0"/>
                <a:cs typeface="Courier New" panose="02070309020205020404" pitchFamily="49" charset="0"/>
              </a:rPr>
              <a:t>, γίνονται το πολύ </a:t>
            </a:r>
            <a:r>
              <a:rPr lang="el-GR" sz="1800" dirty="0" err="1">
                <a:solidFill>
                  <a:schemeClr val="bg2"/>
                </a:solidFill>
                <a:latin typeface="Courier New" panose="02070309020205020404" pitchFamily="49" charset="0"/>
                <a:cs typeface="Courier New" panose="02070309020205020404" pitchFamily="49" charset="0"/>
              </a:rPr>
              <a:t>maxsplit</a:t>
            </a:r>
            <a:r>
              <a:rPr lang="el-GR" sz="1800" dirty="0">
                <a:solidFill>
                  <a:schemeClr val="bg2"/>
                </a:solidFill>
                <a:latin typeface="Courier New" panose="02070309020205020404" pitchFamily="49" charset="0"/>
                <a:cs typeface="Courier New" panose="02070309020205020404" pitchFamily="49" charset="0"/>
              </a:rPr>
              <a:t> τμήματα ξεκινώντας από τα δεξιά. Εάν το </a:t>
            </a:r>
            <a:r>
              <a:rPr lang="el-GR" sz="1800" dirty="0" err="1">
                <a:solidFill>
                  <a:schemeClr val="bg2"/>
                </a:solidFill>
                <a:latin typeface="Courier New" panose="02070309020205020404" pitchFamily="49" charset="0"/>
                <a:cs typeface="Courier New" panose="02070309020205020404" pitchFamily="49" charset="0"/>
              </a:rPr>
              <a:t>sep</a:t>
            </a:r>
            <a:r>
              <a:rPr lang="el-GR" sz="1800" dirty="0">
                <a:solidFill>
                  <a:schemeClr val="bg2"/>
                </a:solidFill>
                <a:latin typeface="Courier New" panose="02070309020205020404" pitchFamily="49" charset="0"/>
                <a:cs typeface="Courier New" panose="02070309020205020404" pitchFamily="49" charset="0"/>
              </a:rPr>
              <a:t> δεν είναι καθορισμένο ή </a:t>
            </a:r>
            <a:r>
              <a:rPr lang="el-GR" sz="1800" dirty="0" err="1">
                <a:solidFill>
                  <a:schemeClr val="bg2"/>
                </a:solidFill>
                <a:latin typeface="Courier New" panose="02070309020205020404" pitchFamily="49" charset="0"/>
                <a:cs typeface="Courier New" panose="02070309020205020404" pitchFamily="49" charset="0"/>
              </a:rPr>
              <a:t>None</a:t>
            </a:r>
            <a:r>
              <a:rPr lang="el-GR" sz="1800" dirty="0">
                <a:solidFill>
                  <a:schemeClr val="bg2"/>
                </a:solidFill>
                <a:latin typeface="Courier New" panose="02070309020205020404" pitchFamily="49" charset="0"/>
                <a:cs typeface="Courier New" panose="02070309020205020404" pitchFamily="49" charset="0"/>
              </a:rPr>
              <a:t>, οποιαδήποτε συμβολοσειρά λευκού χώρου είναι διαχωριστικό. Εκτός από τη φορά του διαχωρισμού, από τα δεξιά, το </a:t>
            </a:r>
            <a:r>
              <a:rPr lang="el-GR" sz="1800" dirty="0" err="1">
                <a:solidFill>
                  <a:schemeClr val="bg2"/>
                </a:solidFill>
                <a:latin typeface="Courier New" panose="02070309020205020404" pitchFamily="49" charset="0"/>
                <a:cs typeface="Courier New" panose="02070309020205020404" pitchFamily="49" charset="0"/>
              </a:rPr>
              <a:t>rsplit</a:t>
            </a:r>
            <a:r>
              <a:rPr lang="el-GR" sz="1800" dirty="0">
                <a:solidFill>
                  <a:schemeClr val="bg2"/>
                </a:solidFill>
                <a:latin typeface="Courier New" panose="02070309020205020404" pitchFamily="49" charset="0"/>
                <a:cs typeface="Courier New" panose="02070309020205020404" pitchFamily="49" charset="0"/>
              </a:rPr>
              <a:t>() συμπεριφέρεται σαν </a:t>
            </a:r>
            <a:r>
              <a:rPr lang="el-GR" sz="1800" dirty="0" err="1">
                <a:solidFill>
                  <a:schemeClr val="bg2"/>
                </a:solidFill>
                <a:latin typeface="Courier New" panose="02070309020205020404" pitchFamily="49" charset="0"/>
                <a:cs typeface="Courier New" panose="02070309020205020404" pitchFamily="49" charset="0"/>
              </a:rPr>
              <a:t>split</a:t>
            </a:r>
            <a:r>
              <a:rPr lang="el-GR" sz="1800" dirty="0">
                <a:solidFill>
                  <a:schemeClr val="bg2"/>
                </a:solidFill>
                <a:latin typeface="Courier New" panose="02070309020205020404" pitchFamily="49" charset="0"/>
                <a:cs typeface="Courier New" panose="02070309020205020404" pitchFamily="49" charset="0"/>
              </a:rPr>
              <a:t>() το οποίο περιγράφεται λεπτομερώς παρακάτω.</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Shape 468"/>
          <p:cNvSpPr txBox="1"/>
          <p:nvPr/>
        </p:nvSpPr>
        <p:spPr>
          <a:xfrm>
            <a:off x="728663" y="2406640"/>
            <a:ext cx="7857886" cy="4787999"/>
          </a:xfrm>
          <a:prstGeom prst="rect">
            <a:avLst/>
          </a:prstGeom>
          <a:noFill/>
          <a:ln>
            <a:noFill/>
          </a:ln>
        </p:spPr>
        <p:txBody>
          <a:bodyPr lIns="0" tIns="0" rIns="0" bIns="0" anchor="ctr" anchorCtr="0">
            <a:noAutofit/>
          </a:bodyPr>
          <a:lstStyle/>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str.capitalize</a:t>
            </a:r>
            <a:r>
              <a:rPr lang="en-US" sz="2800" u="none" strike="noStrike" cap="none" dirty="0">
                <a:solidFill>
                  <a:schemeClr val="lt1"/>
                </a:solidFill>
                <a:latin typeface="Courier" charset="0"/>
                <a:ea typeface="Courier" charset="0"/>
                <a:cs typeface="Courier" charset="0"/>
                <a:sym typeface="Cabin"/>
              </a:rPr>
              <a:t>()</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str.center</a:t>
            </a:r>
            <a:r>
              <a:rPr lang="en-US" sz="2800" u="none" strike="noStrike" cap="none" dirty="0">
                <a:solidFill>
                  <a:schemeClr val="lt1"/>
                </a:solidFill>
                <a:latin typeface="Courier" charset="0"/>
                <a:ea typeface="Courier" charset="0"/>
                <a:cs typeface="Courier" charset="0"/>
                <a:sym typeface="Cabin"/>
              </a:rPr>
              <a:t>(width[, </a:t>
            </a:r>
            <a:r>
              <a:rPr lang="en-US" sz="2800" u="none" strike="noStrike" cap="none" dirty="0" err="1">
                <a:solidFill>
                  <a:schemeClr val="lt1"/>
                </a:solidFill>
                <a:latin typeface="Courier" charset="0"/>
                <a:ea typeface="Courier" charset="0"/>
                <a:cs typeface="Courier" charset="0"/>
                <a:sym typeface="Cabin"/>
              </a:rPr>
              <a:t>fillchar</a:t>
            </a:r>
            <a:r>
              <a:rPr lang="en-US" sz="2800" u="none" strike="noStrike" cap="none" dirty="0">
                <a:solidFill>
                  <a:schemeClr val="lt1"/>
                </a:solidFill>
                <a:latin typeface="Courier" charset="0"/>
                <a:ea typeface="Courier" charset="0"/>
                <a:cs typeface="Courier" charset="0"/>
                <a:sym typeface="Cabin"/>
              </a:rPr>
              <a:t>])</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str.endswith</a:t>
            </a:r>
            <a:r>
              <a:rPr lang="en-US" sz="2800" u="none" strike="noStrike" cap="none" dirty="0">
                <a:solidFill>
                  <a:schemeClr val="lt1"/>
                </a:solidFill>
                <a:latin typeface="Courier" charset="0"/>
                <a:ea typeface="Courier" charset="0"/>
                <a:cs typeface="Courier" charset="0"/>
                <a:sym typeface="Cabin"/>
              </a:rPr>
              <a:t>(suffix[, start[, end]])</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str.find</a:t>
            </a:r>
            <a:r>
              <a:rPr lang="en-US" sz="2800" u="none" strike="noStrike" cap="none" dirty="0">
                <a:solidFill>
                  <a:schemeClr val="lt1"/>
                </a:solidFill>
                <a:latin typeface="Courier" charset="0"/>
                <a:ea typeface="Courier" charset="0"/>
                <a:cs typeface="Courier" charset="0"/>
                <a:sym typeface="Cabin"/>
              </a:rPr>
              <a:t>(sub[, start[, end]])</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str.lstrip</a:t>
            </a:r>
            <a:r>
              <a:rPr lang="en-US" sz="2800" u="none" strike="noStrike" cap="none" dirty="0">
                <a:solidFill>
                  <a:schemeClr val="lt1"/>
                </a:solidFill>
                <a:latin typeface="Courier" charset="0"/>
                <a:ea typeface="Courier" charset="0"/>
                <a:cs typeface="Courier" charset="0"/>
                <a:sym typeface="Cabin"/>
              </a:rPr>
              <a:t>([chars])</a:t>
            </a:r>
          </a:p>
        </p:txBody>
      </p:sp>
      <p:sp>
        <p:nvSpPr>
          <p:cNvPr id="469" name="Shape 469"/>
          <p:cNvSpPr txBox="1"/>
          <p:nvPr/>
        </p:nvSpPr>
        <p:spPr>
          <a:xfrm>
            <a:off x="9080500" y="2406640"/>
            <a:ext cx="6721475" cy="4787999"/>
          </a:xfrm>
          <a:prstGeom prst="rect">
            <a:avLst/>
          </a:prstGeom>
          <a:noFill/>
          <a:ln>
            <a:noFill/>
          </a:ln>
        </p:spPr>
        <p:txBody>
          <a:bodyPr lIns="0" tIns="0" rIns="0" bIns="0" anchor="ctr" anchorCtr="0">
            <a:noAutofit/>
          </a:bodyPr>
          <a:lstStyle/>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str.replace</a:t>
            </a:r>
            <a:r>
              <a:rPr lang="en-US" sz="2800" u="none" strike="noStrike" cap="none" dirty="0">
                <a:solidFill>
                  <a:schemeClr val="lt1"/>
                </a:solidFill>
                <a:latin typeface="Courier" charset="0"/>
                <a:ea typeface="Courier" charset="0"/>
                <a:cs typeface="Courier" charset="0"/>
                <a:sym typeface="Cabin"/>
              </a:rPr>
              <a:t>(old, new[, count])</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str.lower</a:t>
            </a:r>
            <a:r>
              <a:rPr lang="en-US" sz="2800" u="none" strike="noStrike" cap="none" dirty="0">
                <a:solidFill>
                  <a:schemeClr val="lt1"/>
                </a:solidFill>
                <a:latin typeface="Courier" charset="0"/>
                <a:ea typeface="Courier" charset="0"/>
                <a:cs typeface="Courier" charset="0"/>
                <a:sym typeface="Cabin"/>
              </a:rPr>
              <a:t>()</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str.rstrip</a:t>
            </a:r>
            <a:r>
              <a:rPr lang="en-US" sz="2800" u="none" strike="noStrike" cap="none" dirty="0">
                <a:solidFill>
                  <a:schemeClr val="lt1"/>
                </a:solidFill>
                <a:latin typeface="Courier" charset="0"/>
                <a:ea typeface="Courier" charset="0"/>
                <a:cs typeface="Courier" charset="0"/>
                <a:sym typeface="Cabin"/>
              </a:rPr>
              <a:t>([chars])</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str.strip</a:t>
            </a:r>
            <a:r>
              <a:rPr lang="en-US" sz="2800" u="none" strike="noStrike" cap="none" dirty="0">
                <a:solidFill>
                  <a:schemeClr val="lt1"/>
                </a:solidFill>
                <a:latin typeface="Courier" charset="0"/>
                <a:ea typeface="Courier" charset="0"/>
                <a:cs typeface="Courier" charset="0"/>
                <a:sym typeface="Cabin"/>
              </a:rPr>
              <a:t>([chars])</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str.upper</a:t>
            </a:r>
            <a:r>
              <a:rPr lang="en-US" sz="2800" u="none" strike="noStrike" cap="none" dirty="0">
                <a:solidFill>
                  <a:schemeClr val="lt1"/>
                </a:solidFill>
                <a:latin typeface="Courier" charset="0"/>
                <a:ea typeface="Courier" charset="0"/>
                <a:cs typeface="Courier" charset="0"/>
                <a:sym typeface="Cabin"/>
              </a:rPr>
              <a:t>()</a:t>
            </a:r>
          </a:p>
        </p:txBody>
      </p:sp>
      <p:sp>
        <p:nvSpPr>
          <p:cNvPr id="470" name="Shape 470"/>
          <p:cNvSpPr txBox="1">
            <a:spLocks noGrp="1"/>
          </p:cNvSpPr>
          <p:nvPr>
            <p:ph type="title"/>
          </p:nvPr>
        </p:nvSpPr>
        <p:spPr>
          <a:xfrm>
            <a:off x="1155700" y="833718"/>
            <a:ext cx="12720895"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Βιβλιοθήκη </a:t>
            </a:r>
            <a:r>
              <a:rPr lang="en-US" sz="7600" u="none" strike="noStrike" cap="none" dirty="0">
                <a:solidFill>
                  <a:srgbClr val="FFD966"/>
                </a:solidFill>
                <a:latin typeface="Arial" charset="0"/>
                <a:ea typeface="Arial" charset="0"/>
                <a:cs typeface="Arial" charset="0"/>
                <a:sym typeface="Cabin"/>
              </a:rPr>
              <a:t>String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Shape 475"/>
          <p:cNvSpPr txBox="1">
            <a:spLocks noGrp="1"/>
          </p:cNvSpPr>
          <p:nvPr>
            <p:ph type="title"/>
          </p:nvPr>
        </p:nvSpPr>
        <p:spPr>
          <a:xfrm>
            <a:off x="835579" y="833718"/>
            <a:ext cx="8860221"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700" u="none" strike="noStrike" cap="none" dirty="0">
                <a:solidFill>
                  <a:srgbClr val="FFD966"/>
                </a:solidFill>
                <a:latin typeface="Arial" charset="0"/>
                <a:ea typeface="Arial" charset="0"/>
                <a:cs typeface="Arial" charset="0"/>
                <a:sym typeface="Cabin"/>
              </a:rPr>
              <a:t>Αναζήτηση ενός </a:t>
            </a:r>
            <a:r>
              <a:rPr lang="en-US" sz="6700" u="none" strike="noStrike" cap="none" dirty="0">
                <a:solidFill>
                  <a:srgbClr val="FFD966"/>
                </a:solidFill>
                <a:latin typeface="Arial" charset="0"/>
                <a:ea typeface="Arial" charset="0"/>
                <a:cs typeface="Arial" charset="0"/>
                <a:sym typeface="Cabin"/>
              </a:rPr>
              <a:t>String</a:t>
            </a:r>
          </a:p>
        </p:txBody>
      </p:sp>
      <p:sp>
        <p:nvSpPr>
          <p:cNvPr id="476" name="Shape 476"/>
          <p:cNvSpPr txBox="1">
            <a:spLocks noGrp="1"/>
          </p:cNvSpPr>
          <p:nvPr>
            <p:ph type="body" idx="1"/>
          </p:nvPr>
        </p:nvSpPr>
        <p:spPr>
          <a:xfrm>
            <a:off x="573300" y="2489199"/>
            <a:ext cx="8710400" cy="570239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Χρησιμοποιούμε τη συνάρτηση </a:t>
            </a:r>
            <a:r>
              <a:rPr lang="en-US" sz="3400" u="none" strike="noStrike" cap="none" dirty="0">
                <a:solidFill>
                  <a:srgbClr val="FF00FF"/>
                </a:solidFill>
                <a:latin typeface="Arial" charset="0"/>
                <a:ea typeface="Arial" charset="0"/>
                <a:cs typeface="Arial" charset="0"/>
                <a:sym typeface="Cabin"/>
              </a:rPr>
              <a:t>find()</a:t>
            </a:r>
            <a:r>
              <a:rPr lang="el-GR" sz="3400" u="none" strike="noStrike" cap="none" dirty="0">
                <a:solidFill>
                  <a:schemeClr val="lt1"/>
                </a:solidFill>
                <a:latin typeface="Arial" charset="0"/>
                <a:ea typeface="Arial" charset="0"/>
                <a:cs typeface="Arial" charset="0"/>
                <a:sym typeface="Cabin"/>
              </a:rPr>
              <a:t> για να αναζητήσουμε μια </a:t>
            </a:r>
            <a:r>
              <a:rPr lang="el-GR" sz="3400" u="none" strike="noStrike" cap="none" dirty="0" err="1">
                <a:solidFill>
                  <a:schemeClr val="lt1"/>
                </a:solidFill>
                <a:latin typeface="Arial" charset="0"/>
                <a:ea typeface="Arial" charset="0"/>
                <a:cs typeface="Arial" charset="0"/>
                <a:sym typeface="Cabin"/>
              </a:rPr>
              <a:t>υποσυμβολοσειρά</a:t>
            </a:r>
            <a:r>
              <a:rPr lang="el-GR" sz="3400" u="none" strike="noStrike" cap="none" dirty="0">
                <a:solidFill>
                  <a:schemeClr val="lt1"/>
                </a:solidFill>
                <a:latin typeface="Arial" charset="0"/>
                <a:ea typeface="Arial" charset="0"/>
                <a:cs typeface="Arial" charset="0"/>
                <a:sym typeface="Cabin"/>
              </a:rPr>
              <a:t> μέσα σε μια άλλη συμβολοσειρά</a:t>
            </a:r>
            <a:endParaRPr lang="en-US" sz="3400" u="none" strike="noStrike" cap="none" dirty="0">
              <a:solidFill>
                <a:schemeClr val="lt1"/>
              </a:solidFill>
              <a:latin typeface="Arial" charset="0"/>
              <a:ea typeface="Arial" charset="0"/>
              <a:cs typeface="Arial" charset="0"/>
              <a:sym typeface="Cabin"/>
            </a:endParaRPr>
          </a:p>
          <a:p>
            <a:pPr marL="749300" marR="0" lvl="0" indent="-358394" algn="l" rtl="0">
              <a:lnSpc>
                <a:spcPct val="100000"/>
              </a:lnSpc>
              <a:spcBef>
                <a:spcPts val="3500"/>
              </a:spcBef>
              <a:spcAft>
                <a:spcPts val="0"/>
              </a:spcAft>
              <a:buClr>
                <a:srgbClr val="FF00FF"/>
              </a:buClr>
              <a:buSzPct val="100000"/>
              <a:buFont typeface="Cabin"/>
              <a:buChar char="•"/>
            </a:pPr>
            <a:r>
              <a:rPr lang="en-US" sz="3400" u="none" strike="noStrike" cap="none" dirty="0">
                <a:solidFill>
                  <a:srgbClr val="FF00FF"/>
                </a:solidFill>
                <a:latin typeface="Arial" charset="0"/>
                <a:ea typeface="Arial" charset="0"/>
                <a:cs typeface="Arial" charset="0"/>
                <a:sym typeface="Cabin"/>
              </a:rPr>
              <a:t>find()</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βρίσκει την πρώτη εμφάνιση της </a:t>
            </a:r>
            <a:r>
              <a:rPr lang="el-GR" sz="3400" u="none" strike="noStrike" cap="none" dirty="0" err="1">
                <a:solidFill>
                  <a:schemeClr val="lt1"/>
                </a:solidFill>
                <a:latin typeface="Arial" charset="0"/>
                <a:ea typeface="Arial" charset="0"/>
                <a:cs typeface="Arial" charset="0"/>
                <a:sym typeface="Cabin"/>
              </a:rPr>
              <a:t>υποσυμβολοσειράς</a:t>
            </a:r>
            <a:endParaRPr lang="en-US" sz="3400" u="none" strike="noStrike" cap="none" dirty="0">
              <a:solidFill>
                <a:schemeClr val="lt1"/>
              </a:solidFill>
              <a:latin typeface="Arial" charset="0"/>
              <a:ea typeface="Arial" charset="0"/>
              <a:cs typeface="Arial" charset="0"/>
              <a:sym typeface="Cabin"/>
            </a:endParaRPr>
          </a:p>
          <a:p>
            <a:pPr marL="749300" marR="0" lvl="0" indent="-358394" algn="l" rtl="0">
              <a:lnSpc>
                <a:spcPct val="100000"/>
              </a:lnSpc>
              <a:spcBef>
                <a:spcPts val="350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Εάν η </a:t>
            </a:r>
            <a:r>
              <a:rPr lang="el-GR" sz="3400" u="none" strike="noStrike" cap="none" dirty="0" err="1">
                <a:solidFill>
                  <a:schemeClr val="lt1"/>
                </a:solidFill>
                <a:latin typeface="Arial" charset="0"/>
                <a:ea typeface="Arial" charset="0"/>
                <a:cs typeface="Arial" charset="0"/>
                <a:sym typeface="Cabin"/>
              </a:rPr>
              <a:t>υποσυμβολοσειρά</a:t>
            </a:r>
            <a:r>
              <a:rPr lang="el-GR" sz="3400" u="none" strike="noStrike" cap="none" dirty="0">
                <a:solidFill>
                  <a:schemeClr val="lt1"/>
                </a:solidFill>
                <a:latin typeface="Arial" charset="0"/>
                <a:ea typeface="Arial" charset="0"/>
                <a:cs typeface="Arial" charset="0"/>
                <a:sym typeface="Cabin"/>
              </a:rPr>
              <a:t> δεν βρεθεί</a:t>
            </a:r>
            <a:r>
              <a:rPr lang="en-US" sz="3400" u="none" strike="noStrike" cap="none" dirty="0">
                <a:solidFill>
                  <a:schemeClr val="lt1"/>
                </a:solidFill>
                <a:latin typeface="Arial" charset="0"/>
                <a:ea typeface="Arial" charset="0"/>
                <a:cs typeface="Arial" charset="0"/>
                <a:sym typeface="Cabin"/>
              </a:rPr>
              <a:t>,</a:t>
            </a:r>
            <a:r>
              <a:rPr lang="el-GR" sz="3400" u="none" strike="noStrike" cap="none" dirty="0">
                <a:solidFill>
                  <a:schemeClr val="lt1"/>
                </a:solidFill>
                <a:latin typeface="Arial" charset="0"/>
                <a:ea typeface="Arial" charset="0"/>
                <a:cs typeface="Arial" charset="0"/>
                <a:sym typeface="Cabin"/>
              </a:rPr>
              <a:t> η</a:t>
            </a:r>
            <a:r>
              <a:rPr lang="en-US" sz="3400" u="none" strike="noStrike" cap="none" dirty="0">
                <a:solidFill>
                  <a:schemeClr val="lt1"/>
                </a:solidFill>
                <a:latin typeface="Arial" charset="0"/>
                <a:ea typeface="Arial" charset="0"/>
                <a:cs typeface="Arial" charset="0"/>
                <a:sym typeface="Cabin"/>
              </a:rPr>
              <a:t> </a:t>
            </a:r>
            <a:r>
              <a:rPr lang="en-US" sz="3400" u="none" strike="noStrike" cap="none" dirty="0">
                <a:solidFill>
                  <a:srgbClr val="FF00FF"/>
                </a:solidFill>
                <a:latin typeface="Arial" charset="0"/>
                <a:ea typeface="Arial" charset="0"/>
                <a:cs typeface="Arial" charset="0"/>
                <a:sym typeface="Cabin"/>
              </a:rPr>
              <a:t>find()</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επιστέφει</a:t>
            </a:r>
            <a:r>
              <a:rPr lang="en-US" sz="3400" u="none" strike="noStrike" cap="none" dirty="0">
                <a:solidFill>
                  <a:schemeClr val="lt1"/>
                </a:solidFill>
                <a:latin typeface="Arial" charset="0"/>
                <a:ea typeface="Arial" charset="0"/>
                <a:cs typeface="Arial" charset="0"/>
                <a:sym typeface="Cabin"/>
              </a:rPr>
              <a:t> </a:t>
            </a:r>
            <a:r>
              <a:rPr lang="en-US" sz="3400" u="none" strike="noStrike" cap="none" dirty="0">
                <a:solidFill>
                  <a:srgbClr val="00FF00"/>
                </a:solidFill>
                <a:latin typeface="Arial" charset="0"/>
                <a:ea typeface="Arial" charset="0"/>
                <a:cs typeface="Arial" charset="0"/>
                <a:sym typeface="Cabin"/>
              </a:rPr>
              <a:t>-1</a:t>
            </a:r>
          </a:p>
          <a:p>
            <a:pPr marL="749300" marR="0" lvl="0" indent="-358394" algn="l" rtl="0">
              <a:lnSpc>
                <a:spcPct val="100000"/>
              </a:lnSpc>
              <a:spcBef>
                <a:spcPts val="3500"/>
              </a:spcBef>
              <a:spcAft>
                <a:spcPts val="0"/>
              </a:spcAft>
              <a:buClr>
                <a:srgbClr val="FFFF00"/>
              </a:buClr>
              <a:buSzPct val="100000"/>
              <a:buFont typeface="Cabin"/>
              <a:buChar char="•"/>
            </a:pPr>
            <a:r>
              <a:rPr lang="el-GR" sz="3400" u="none" strike="noStrike" cap="none" dirty="0">
                <a:solidFill>
                  <a:srgbClr val="FFFF00"/>
                </a:solidFill>
                <a:latin typeface="Arial" charset="0"/>
                <a:ea typeface="Arial" charset="0"/>
                <a:cs typeface="Arial" charset="0"/>
                <a:sym typeface="Cabin"/>
              </a:rPr>
              <a:t>Θυμηθείτε ότι η θέση συμβολοσειράς ξεκινά από το μηδέν</a:t>
            </a:r>
            <a:endParaRPr lang="en-US" sz="3400" u="none" strike="noStrike" cap="none" dirty="0">
              <a:solidFill>
                <a:srgbClr val="FFFF00"/>
              </a:solidFill>
              <a:latin typeface="Arial" charset="0"/>
              <a:ea typeface="Arial" charset="0"/>
              <a:cs typeface="Arial" charset="0"/>
              <a:sym typeface="Cabin"/>
            </a:endParaRPr>
          </a:p>
        </p:txBody>
      </p:sp>
      <p:sp>
        <p:nvSpPr>
          <p:cNvPr id="477" name="Shape 477"/>
          <p:cNvSpPr txBox="1"/>
          <p:nvPr/>
        </p:nvSpPr>
        <p:spPr>
          <a:xfrm>
            <a:off x="9427779" y="3986200"/>
            <a:ext cx="6496221"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l-GR" sz="3000" i="0" u="none" strike="noStrike" cap="none" dirty="0">
                <a:solidFill>
                  <a:srgbClr val="00FF00"/>
                </a:solidFill>
                <a:latin typeface="Courier"/>
                <a:ea typeface="Courier"/>
                <a:cs typeface="Courier"/>
                <a:sym typeface="Courier New"/>
              </a:rPr>
              <a:t>φρούτο</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'banana'</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l-GR" sz="3000" i="0" u="none" strike="noStrike" cap="none" dirty="0">
                <a:solidFill>
                  <a:srgbClr val="00FF00"/>
                </a:solidFill>
                <a:latin typeface="Courier"/>
                <a:ea typeface="Courier"/>
                <a:cs typeface="Courier"/>
                <a:sym typeface="Courier New"/>
              </a:rPr>
              <a:t>θέση</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φρούτο</a:t>
            </a:r>
            <a:r>
              <a:rPr lang="en-US" sz="3000" i="0" u="none" strike="noStrike" cap="none" dirty="0">
                <a:solidFill>
                  <a:srgbClr val="FF00FF"/>
                </a:solidFill>
                <a:latin typeface="Courier"/>
                <a:ea typeface="Courier"/>
                <a:cs typeface="Courier"/>
                <a:sym typeface="Courier New"/>
              </a:rPr>
              <a:t>.find</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na</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bg1"/>
                </a:solidFill>
                <a:latin typeface="Courier"/>
                <a:ea typeface="Courier"/>
                <a:cs typeface="Courier"/>
                <a:sym typeface="Courier New"/>
              </a:rPr>
              <a:t>(</a:t>
            </a:r>
            <a:r>
              <a:rPr lang="el-GR" sz="3000" i="0" u="none" strike="noStrike" cap="none" dirty="0">
                <a:solidFill>
                  <a:srgbClr val="00FF00"/>
                </a:solidFill>
                <a:latin typeface="Courier"/>
                <a:ea typeface="Courier"/>
                <a:cs typeface="Courier"/>
                <a:sym typeface="Courier New"/>
              </a:rPr>
              <a:t>θέση</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2</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aa</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φρούτο</a:t>
            </a:r>
            <a:r>
              <a:rPr lang="en-US" sz="3000" i="0" u="none" strike="noStrike" cap="none" dirty="0">
                <a:solidFill>
                  <a:srgbClr val="FF00FF"/>
                </a:solidFill>
                <a:latin typeface="Courier"/>
                <a:ea typeface="Courier"/>
                <a:cs typeface="Courier"/>
                <a:sym typeface="Courier New"/>
              </a:rPr>
              <a:t>.find</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'z'</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bg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aa</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-1</a:t>
            </a:r>
          </a:p>
        </p:txBody>
      </p:sp>
      <p:cxnSp>
        <p:nvCxnSpPr>
          <p:cNvPr id="478" name="Shape 478"/>
          <p:cNvCxnSpPr/>
          <p:nvPr/>
        </p:nvCxnSpPr>
        <p:spPr>
          <a:xfrm flipH="1" flipV="1">
            <a:off x="10302875" y="1084262"/>
            <a:ext cx="1295910" cy="826299"/>
          </a:xfrm>
          <a:prstGeom prst="straightConnector1">
            <a:avLst/>
          </a:prstGeom>
          <a:noFill/>
          <a:ln w="63500" cap="rnd" cmpd="sng">
            <a:solidFill>
              <a:srgbClr val="FFFF00"/>
            </a:solidFill>
            <a:prstDash val="solid"/>
            <a:miter/>
            <a:headEnd type="stealth" w="med" len="med"/>
            <a:tailEnd type="none" w="med" len="med"/>
          </a:ln>
        </p:spPr>
      </p:cxnSp>
      <p:sp>
        <p:nvSpPr>
          <p:cNvPr id="479" name="Shape 479"/>
          <p:cNvSpPr txBox="1"/>
          <p:nvPr/>
        </p:nvSpPr>
        <p:spPr>
          <a:xfrm>
            <a:off x="9766300" y="28575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0</a:t>
            </a:r>
          </a:p>
        </p:txBody>
      </p:sp>
      <p:sp>
        <p:nvSpPr>
          <p:cNvPr id="480" name="Shape 480"/>
          <p:cNvSpPr txBox="1"/>
          <p:nvPr/>
        </p:nvSpPr>
        <p:spPr>
          <a:xfrm>
            <a:off x="9766300" y="21209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b</a:t>
            </a:r>
          </a:p>
        </p:txBody>
      </p:sp>
      <p:sp>
        <p:nvSpPr>
          <p:cNvPr id="481" name="Shape 481"/>
          <p:cNvSpPr txBox="1"/>
          <p:nvPr/>
        </p:nvSpPr>
        <p:spPr>
          <a:xfrm>
            <a:off x="10515600" y="28575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a:t>
            </a:r>
          </a:p>
        </p:txBody>
      </p:sp>
      <p:sp>
        <p:nvSpPr>
          <p:cNvPr id="482" name="Shape 482"/>
          <p:cNvSpPr txBox="1"/>
          <p:nvPr/>
        </p:nvSpPr>
        <p:spPr>
          <a:xfrm>
            <a:off x="10515600" y="21209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483" name="Shape 483"/>
          <p:cNvSpPr txBox="1"/>
          <p:nvPr/>
        </p:nvSpPr>
        <p:spPr>
          <a:xfrm>
            <a:off x="11290300" y="28575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2</a:t>
            </a:r>
          </a:p>
        </p:txBody>
      </p:sp>
      <p:sp>
        <p:nvSpPr>
          <p:cNvPr id="484" name="Shape 484"/>
          <p:cNvSpPr txBox="1"/>
          <p:nvPr/>
        </p:nvSpPr>
        <p:spPr>
          <a:xfrm>
            <a:off x="11290300" y="21209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485" name="Shape 485"/>
          <p:cNvSpPr txBox="1"/>
          <p:nvPr/>
        </p:nvSpPr>
        <p:spPr>
          <a:xfrm>
            <a:off x="12039600" y="28575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3</a:t>
            </a:r>
          </a:p>
        </p:txBody>
      </p:sp>
      <p:sp>
        <p:nvSpPr>
          <p:cNvPr id="486" name="Shape 486"/>
          <p:cNvSpPr txBox="1"/>
          <p:nvPr/>
        </p:nvSpPr>
        <p:spPr>
          <a:xfrm>
            <a:off x="12039600" y="21209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487" name="Shape 487"/>
          <p:cNvSpPr txBox="1"/>
          <p:nvPr/>
        </p:nvSpPr>
        <p:spPr>
          <a:xfrm>
            <a:off x="12763500" y="28575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4</a:t>
            </a:r>
          </a:p>
        </p:txBody>
      </p:sp>
      <p:sp>
        <p:nvSpPr>
          <p:cNvPr id="488" name="Shape 488"/>
          <p:cNvSpPr txBox="1"/>
          <p:nvPr/>
        </p:nvSpPr>
        <p:spPr>
          <a:xfrm>
            <a:off x="12763500" y="21209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489" name="Shape 489"/>
          <p:cNvSpPr txBox="1"/>
          <p:nvPr/>
        </p:nvSpPr>
        <p:spPr>
          <a:xfrm>
            <a:off x="13512800" y="28575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5</a:t>
            </a:r>
          </a:p>
        </p:txBody>
      </p:sp>
      <p:sp>
        <p:nvSpPr>
          <p:cNvPr id="490" name="Shape 490"/>
          <p:cNvSpPr txBox="1"/>
          <p:nvPr/>
        </p:nvSpPr>
        <p:spPr>
          <a:xfrm>
            <a:off x="13512800" y="21209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000" u="none" strike="noStrike" cap="none" dirty="0">
                <a:solidFill>
                  <a:srgbClr val="FFD966"/>
                </a:solidFill>
                <a:latin typeface="Arial" charset="0"/>
                <a:ea typeface="Arial" charset="0"/>
                <a:cs typeface="Arial" charset="0"/>
                <a:sym typeface="Cabin"/>
              </a:rPr>
              <a:t>Μετατροπή όλων σε </a:t>
            </a:r>
            <a:r>
              <a:rPr lang="el-GR" sz="6000" u="none" strike="noStrike" cap="none" dirty="0">
                <a:solidFill>
                  <a:srgbClr val="00FFFF"/>
                </a:solidFill>
                <a:latin typeface="Arial" charset="0"/>
                <a:ea typeface="Arial" charset="0"/>
                <a:cs typeface="Arial" charset="0"/>
                <a:sym typeface="Cabin"/>
              </a:rPr>
              <a:t>ΚΕΦΑΛΑΙΑ</a:t>
            </a:r>
            <a:endParaRPr lang="en-US" sz="6000" u="none" strike="noStrike" cap="none" dirty="0">
              <a:solidFill>
                <a:srgbClr val="00FFFF"/>
              </a:solidFill>
              <a:latin typeface="Arial" charset="0"/>
              <a:ea typeface="Arial" charset="0"/>
              <a:cs typeface="Arial" charset="0"/>
              <a:sym typeface="Cabin"/>
            </a:endParaRPr>
          </a:p>
        </p:txBody>
      </p:sp>
      <p:sp>
        <p:nvSpPr>
          <p:cNvPr id="496" name="Shape 496"/>
          <p:cNvSpPr txBox="1">
            <a:spLocks noGrp="1"/>
          </p:cNvSpPr>
          <p:nvPr>
            <p:ph type="body" idx="1"/>
          </p:nvPr>
        </p:nvSpPr>
        <p:spPr>
          <a:xfrm>
            <a:off x="930167" y="2603500"/>
            <a:ext cx="7762054" cy="57023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Μπορείτε να δημιουργήσετε ένα αντίγραφο μιας συμβολοσειράς σε </a:t>
            </a:r>
            <a:r>
              <a:rPr lang="el-GR" dirty="0">
                <a:solidFill>
                  <a:srgbClr val="00FF00"/>
                </a:solidFill>
                <a:latin typeface="Arial" charset="0"/>
                <a:cs typeface="Arial" charset="0"/>
                <a:sym typeface="Cabin"/>
              </a:rPr>
              <a:t>πεζά</a:t>
            </a:r>
            <a:r>
              <a:rPr lang="el-GR" sz="3600" u="none" strike="noStrike" cap="none" dirty="0">
                <a:solidFill>
                  <a:schemeClr val="lt1"/>
                </a:solidFill>
                <a:latin typeface="Arial" charset="0"/>
                <a:ea typeface="Arial" charset="0"/>
                <a:cs typeface="Arial" charset="0"/>
                <a:sym typeface="Cabin"/>
              </a:rPr>
              <a:t> ή </a:t>
            </a:r>
            <a:r>
              <a:rPr lang="el-GR" dirty="0">
                <a:solidFill>
                  <a:srgbClr val="00FFFF"/>
                </a:solidFill>
                <a:latin typeface="Arial" charset="0"/>
                <a:cs typeface="Arial" charset="0"/>
                <a:sym typeface="Cabin"/>
              </a:rPr>
              <a:t>κεφαλαία</a:t>
            </a:r>
            <a:r>
              <a:rPr lang="el-GR" sz="3600" u="none" strike="noStrike" cap="none" dirty="0">
                <a:solidFill>
                  <a:schemeClr val="lt1"/>
                </a:solidFill>
                <a:latin typeface="Arial" charset="0"/>
                <a:ea typeface="Arial" charset="0"/>
                <a:cs typeface="Arial" charset="0"/>
                <a:sym typeface="Cabin"/>
              </a:rPr>
              <a:t> γράμματα</a:t>
            </a:r>
            <a:endParaRPr lang="en-US" sz="3600" u="none" strike="noStrike" cap="none" dirty="0">
              <a:solidFill>
                <a:srgbClr val="00FFFF"/>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Συχνά όταν ψάχνουμε για μια συμβολοσειρά χρησιμοποιώντας το </a:t>
            </a:r>
            <a:r>
              <a:rPr lang="en-US" sz="3600" u="none" strike="noStrike" cap="none" dirty="0">
                <a:solidFill>
                  <a:srgbClr val="FF00FF"/>
                </a:solidFill>
                <a:latin typeface="Arial" charset="0"/>
                <a:ea typeface="Arial" charset="0"/>
                <a:cs typeface="Arial" charset="0"/>
                <a:sym typeface="Cabin"/>
              </a:rPr>
              <a:t>find</a:t>
            </a:r>
            <a:r>
              <a:rPr lang="el-GR" sz="3600" u="none" strike="noStrike" cap="none" dirty="0">
                <a:solidFill>
                  <a:schemeClr val="lt1"/>
                </a:solidFill>
                <a:latin typeface="Arial" charset="0"/>
                <a:ea typeface="Arial" charset="0"/>
                <a:cs typeface="Arial" charset="0"/>
                <a:sym typeface="Cabin"/>
              </a:rPr>
              <a:t>() μετατρέπουμε πρώτα τη συμβολοσειρά σε πεζά για να μπορέσουμε να αναζητήσουμε μια συμβολοσειρά ανεξαρτήτως πεζών - κεφαλαίων</a:t>
            </a:r>
            <a:endParaRPr lang="en-US" sz="3600" u="none" strike="noStrike" cap="none" dirty="0">
              <a:solidFill>
                <a:schemeClr val="lt1"/>
              </a:solidFill>
              <a:latin typeface="Arial" charset="0"/>
              <a:ea typeface="Arial" charset="0"/>
              <a:cs typeface="Arial" charset="0"/>
              <a:sym typeface="Cabin"/>
            </a:endParaRPr>
          </a:p>
        </p:txBody>
      </p:sp>
      <p:sp>
        <p:nvSpPr>
          <p:cNvPr id="497" name="Shape 497"/>
          <p:cNvSpPr txBox="1"/>
          <p:nvPr/>
        </p:nvSpPr>
        <p:spPr>
          <a:xfrm>
            <a:off x="9317825" y="3232150"/>
            <a:ext cx="6689699"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greet</a:t>
            </a:r>
            <a:r>
              <a:rPr lang="en-US" sz="3600" i="0" u="none" strike="noStrike" cap="none" dirty="0">
                <a:solidFill>
                  <a:srgbClr val="FF7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 'Hello Bob'</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err="1">
                <a:solidFill>
                  <a:srgbClr val="00FF00"/>
                </a:solidFill>
                <a:latin typeface="Courier"/>
                <a:ea typeface="Courier"/>
                <a:cs typeface="Courier"/>
                <a:sym typeface="Courier New"/>
              </a:rPr>
              <a:t>nnn</a:t>
            </a:r>
            <a:r>
              <a:rPr lang="en-US" sz="3600" i="0" u="none" strike="noStrike" cap="none" dirty="0">
                <a:solidFill>
                  <a:srgbClr val="FF7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 </a:t>
            </a:r>
            <a:r>
              <a:rPr lang="en-US" sz="3600" i="0" u="none" strike="noStrike" cap="none" dirty="0" err="1">
                <a:solidFill>
                  <a:srgbClr val="00FF00"/>
                </a:solidFill>
                <a:latin typeface="Courier"/>
                <a:ea typeface="Courier"/>
                <a:cs typeface="Courier"/>
                <a:sym typeface="Courier New"/>
              </a:rPr>
              <a:t>greet</a:t>
            </a:r>
            <a:r>
              <a:rPr lang="en-US" sz="3600" i="0" u="none" strike="noStrike" cap="none" dirty="0" err="1">
                <a:solidFill>
                  <a:srgbClr val="FF00FF"/>
                </a:solidFill>
                <a:latin typeface="Courier"/>
                <a:ea typeface="Courier"/>
                <a:cs typeface="Courier"/>
                <a:sym typeface="Courier New"/>
              </a:rPr>
              <a:t>.upper</a:t>
            </a:r>
            <a:r>
              <a:rPr lang="en-US" sz="3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bg1"/>
                </a:solidFill>
                <a:latin typeface="Courier"/>
                <a:ea typeface="Courier"/>
                <a:cs typeface="Courier"/>
                <a:sym typeface="Courier New"/>
              </a:rPr>
              <a:t>(</a:t>
            </a:r>
            <a:r>
              <a:rPr lang="en-US" sz="3600" i="0" u="none" strike="noStrike" cap="none" dirty="0" err="1">
                <a:solidFill>
                  <a:srgbClr val="00FF00"/>
                </a:solidFill>
                <a:latin typeface="Courier"/>
                <a:ea typeface="Courier"/>
                <a:cs typeface="Courier"/>
                <a:sym typeface="Courier New"/>
              </a:rPr>
              <a:t>nnn</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HELLO BOB</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www</a:t>
            </a:r>
            <a:r>
              <a:rPr lang="en-US" sz="3600" i="0" u="none" strike="noStrike" cap="none" dirty="0">
                <a:solidFill>
                  <a:srgbClr val="FF7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 </a:t>
            </a:r>
            <a:r>
              <a:rPr lang="en-US" sz="3600" i="0" u="none" strike="noStrike" cap="none" dirty="0" err="1">
                <a:solidFill>
                  <a:srgbClr val="00FF00"/>
                </a:solidFill>
                <a:latin typeface="Courier"/>
                <a:ea typeface="Courier"/>
                <a:cs typeface="Courier"/>
                <a:sym typeface="Courier New"/>
              </a:rPr>
              <a:t>greet</a:t>
            </a:r>
            <a:r>
              <a:rPr lang="en-US" sz="3600" i="0" u="none" strike="noStrike" cap="none" dirty="0" err="1">
                <a:solidFill>
                  <a:srgbClr val="FF00FF"/>
                </a:solidFill>
                <a:latin typeface="Courier"/>
                <a:ea typeface="Courier"/>
                <a:cs typeface="Courier"/>
                <a:sym typeface="Courier New"/>
              </a:rPr>
              <a:t>.lower</a:t>
            </a:r>
            <a:r>
              <a:rPr lang="en-US" sz="36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bg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www</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hello bob</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Αναζήτηση και Αντικατάσταση</a:t>
            </a:r>
            <a:endParaRPr lang="en-US" sz="7600" u="none" strike="noStrike" cap="none" dirty="0">
              <a:solidFill>
                <a:srgbClr val="FFD966"/>
              </a:solidFill>
              <a:latin typeface="Arial" charset="0"/>
              <a:ea typeface="Arial" charset="0"/>
              <a:cs typeface="Arial" charset="0"/>
              <a:sym typeface="Cabin"/>
            </a:endParaRPr>
          </a:p>
        </p:txBody>
      </p:sp>
      <p:sp>
        <p:nvSpPr>
          <p:cNvPr id="503" name="Shape 503"/>
          <p:cNvSpPr txBox="1">
            <a:spLocks noGrp="1"/>
          </p:cNvSpPr>
          <p:nvPr>
            <p:ph type="body" idx="1"/>
          </p:nvPr>
        </p:nvSpPr>
        <p:spPr>
          <a:xfrm>
            <a:off x="31529" y="2603500"/>
            <a:ext cx="7239876" cy="57023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Η συνάρτηση </a:t>
            </a:r>
            <a:r>
              <a:rPr lang="en-US" sz="3600" u="none" strike="noStrike" cap="none" dirty="0">
                <a:solidFill>
                  <a:srgbClr val="FF00FF"/>
                </a:solidFill>
                <a:latin typeface="Arial" charset="0"/>
                <a:ea typeface="Arial" charset="0"/>
                <a:cs typeface="Arial" charset="0"/>
                <a:sym typeface="Cabin"/>
              </a:rPr>
              <a:t>replace()</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είναι σαν μια λειτουργία "αναζήτησης και αντικατάστασης" σε έναν επεξεργαστή κειμένου</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Αντικαθιστά </a:t>
            </a:r>
            <a:r>
              <a:rPr lang="el-GR" dirty="0">
                <a:solidFill>
                  <a:srgbClr val="FF7F00"/>
                </a:solidFill>
                <a:latin typeface="Arial" charset="0"/>
                <a:cs typeface="Arial" charset="0"/>
                <a:sym typeface="Cabin"/>
              </a:rPr>
              <a:t>όλες τις εμφανίσεις</a:t>
            </a:r>
            <a:r>
              <a:rPr lang="el-GR" sz="3600" u="none" strike="noStrike" cap="none" dirty="0">
                <a:solidFill>
                  <a:schemeClr val="lt1"/>
                </a:solidFill>
                <a:latin typeface="Arial" charset="0"/>
                <a:ea typeface="Arial" charset="0"/>
                <a:cs typeface="Arial" charset="0"/>
                <a:sym typeface="Cabin"/>
              </a:rPr>
              <a:t> της </a:t>
            </a:r>
            <a:r>
              <a:rPr lang="el-GR" dirty="0">
                <a:solidFill>
                  <a:srgbClr val="00FF00"/>
                </a:solidFill>
                <a:latin typeface="Arial" charset="0"/>
                <a:cs typeface="Arial" charset="0"/>
                <a:sym typeface="Cabin"/>
              </a:rPr>
              <a:t>αναζητούμενης συμβολοσειράς </a:t>
            </a:r>
            <a:r>
              <a:rPr lang="el-GR" sz="3600" u="none" strike="noStrike" cap="none" dirty="0">
                <a:solidFill>
                  <a:schemeClr val="lt1"/>
                </a:solidFill>
                <a:latin typeface="Arial" charset="0"/>
                <a:ea typeface="Arial" charset="0"/>
                <a:cs typeface="Arial" charset="0"/>
                <a:sym typeface="Cabin"/>
              </a:rPr>
              <a:t>με τη </a:t>
            </a:r>
            <a:r>
              <a:rPr lang="el-GR" dirty="0">
                <a:solidFill>
                  <a:srgbClr val="00FFFF"/>
                </a:solidFill>
                <a:latin typeface="Arial" charset="0"/>
                <a:cs typeface="Arial" charset="0"/>
                <a:sym typeface="Cabin"/>
              </a:rPr>
              <a:t>συμβολοσειρά αντικατάστασης</a:t>
            </a:r>
            <a:endParaRPr lang="en-US" sz="3600" u="none" strike="noStrike" cap="none" dirty="0">
              <a:solidFill>
                <a:srgbClr val="00FFFF"/>
              </a:solidFill>
              <a:latin typeface="Arial" charset="0"/>
              <a:ea typeface="Arial" charset="0"/>
              <a:cs typeface="Arial" charset="0"/>
              <a:sym typeface="Cabin"/>
            </a:endParaRPr>
          </a:p>
        </p:txBody>
      </p:sp>
      <p:sp>
        <p:nvSpPr>
          <p:cNvPr id="504" name="Shape 504"/>
          <p:cNvSpPr txBox="1"/>
          <p:nvPr/>
        </p:nvSpPr>
        <p:spPr>
          <a:xfrm>
            <a:off x="7507895" y="3516300"/>
            <a:ext cx="8699062"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7F00"/>
                </a:solidFill>
                <a:latin typeface="Courier"/>
                <a:ea typeface="Courier"/>
                <a:cs typeface="Courier"/>
                <a:sym typeface="Courier New"/>
              </a:rPr>
              <a:t>greet = 'Hello </a:t>
            </a:r>
            <a:r>
              <a:rPr lang="en-US" sz="3000" i="0" u="none" strike="noStrike" cap="none" dirty="0">
                <a:solidFill>
                  <a:srgbClr val="00FF00"/>
                </a:solidFill>
                <a:latin typeface="Courier"/>
                <a:ea typeface="Courier"/>
                <a:cs typeface="Courier"/>
                <a:sym typeface="Courier New"/>
              </a:rPr>
              <a:t>Bob</a:t>
            </a: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FF7F00"/>
                </a:solidFill>
                <a:latin typeface="Courier"/>
                <a:ea typeface="Courier"/>
                <a:cs typeface="Courier"/>
                <a:sym typeface="Courier New"/>
              </a:rPr>
              <a:t>nstr</a:t>
            </a:r>
            <a:r>
              <a:rPr lang="en-US" sz="3000" i="0" u="none" strike="noStrike" cap="none" dirty="0">
                <a:solidFill>
                  <a:srgbClr val="FF7F00"/>
                </a:solidFill>
                <a:latin typeface="Courier"/>
                <a:ea typeface="Courier"/>
                <a:cs typeface="Courier"/>
                <a:sym typeface="Courier New"/>
              </a:rPr>
              <a:t> = </a:t>
            </a:r>
            <a:r>
              <a:rPr lang="en-US" sz="3000" i="0" u="none" strike="noStrike" cap="none" dirty="0" err="1">
                <a:solidFill>
                  <a:srgbClr val="FF7F00"/>
                </a:solidFill>
                <a:latin typeface="Courier"/>
                <a:ea typeface="Courier"/>
                <a:cs typeface="Courier"/>
                <a:sym typeface="Courier New"/>
              </a:rPr>
              <a:t>greet.</a:t>
            </a:r>
            <a:r>
              <a:rPr lang="en-US" sz="3000" i="0" u="none" strike="noStrike" cap="none" dirty="0" err="1">
                <a:solidFill>
                  <a:srgbClr val="FF00FF"/>
                </a:solidFill>
                <a:latin typeface="Courier"/>
                <a:ea typeface="Courier"/>
                <a:cs typeface="Courier"/>
                <a:sym typeface="Courier New"/>
              </a:rPr>
              <a:t>replace</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Bob'</a:t>
            </a:r>
            <a:r>
              <a:rPr lang="en-US" sz="3000" i="0" u="none" strike="noStrike" cap="none" dirty="0" err="1">
                <a:solidFill>
                  <a:srgbClr val="FF7F00"/>
                </a:solidFill>
                <a:latin typeface="Courier"/>
                <a:ea typeface="Courier"/>
                <a:cs typeface="Courier"/>
                <a:sym typeface="Courier New"/>
              </a:rPr>
              <a:t>,</a:t>
            </a:r>
            <a:r>
              <a:rPr lang="en-US" sz="3000" i="0" u="none" strike="noStrike" cap="none" dirty="0" err="1">
                <a:solidFill>
                  <a:srgbClr val="00FFFF"/>
                </a:solidFill>
                <a:latin typeface="Courier"/>
                <a:ea typeface="Courier"/>
                <a:cs typeface="Courier"/>
                <a:sym typeface="Courier New"/>
              </a:rPr>
              <a:t>'Jane</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bg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nstr</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Hello </a:t>
            </a:r>
            <a:r>
              <a:rPr lang="en-US" sz="3000" i="0" u="none" strike="noStrike" cap="none" dirty="0">
                <a:solidFill>
                  <a:srgbClr val="00FFFF"/>
                </a:solidFill>
                <a:latin typeface="Courier"/>
                <a:ea typeface="Courier"/>
                <a:cs typeface="Courier"/>
                <a:sym typeface="Courier New"/>
              </a:rPr>
              <a:t>Jane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FF7F00"/>
                </a:solidFill>
                <a:latin typeface="Courier"/>
                <a:ea typeface="Courier"/>
                <a:cs typeface="Courier"/>
                <a:sym typeface="Courier New"/>
              </a:rPr>
              <a:t>nstr</a:t>
            </a:r>
            <a:r>
              <a:rPr lang="en-US" sz="3000" i="0" u="none" strike="noStrike" cap="none" dirty="0">
                <a:solidFill>
                  <a:srgbClr val="FF7F00"/>
                </a:solidFill>
                <a:latin typeface="Courier"/>
                <a:ea typeface="Courier"/>
                <a:cs typeface="Courier"/>
                <a:sym typeface="Courier New"/>
              </a:rPr>
              <a:t> = </a:t>
            </a:r>
            <a:r>
              <a:rPr lang="en-US" sz="3000" i="0" u="none" strike="noStrike" cap="none" dirty="0" err="1">
                <a:solidFill>
                  <a:srgbClr val="FF7F00"/>
                </a:solidFill>
                <a:latin typeface="Courier"/>
                <a:ea typeface="Courier"/>
                <a:cs typeface="Courier"/>
                <a:sym typeface="Courier New"/>
              </a:rPr>
              <a:t>greet.</a:t>
            </a:r>
            <a:r>
              <a:rPr lang="en-US" sz="3000" i="0" u="none" strike="noStrike" cap="none" dirty="0" err="1">
                <a:solidFill>
                  <a:srgbClr val="FF00FF"/>
                </a:solidFill>
                <a:latin typeface="Courier"/>
                <a:ea typeface="Courier"/>
                <a:cs typeface="Courier"/>
                <a:sym typeface="Courier New"/>
              </a:rPr>
              <a:t>replace</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o'</a:t>
            </a:r>
            <a:r>
              <a:rPr lang="en-US" sz="3000" i="0" u="none" strike="noStrike" cap="none" dirty="0" err="1">
                <a:solidFill>
                  <a:srgbClr val="FF7F00"/>
                </a:solidFill>
                <a:latin typeface="Courier"/>
                <a:ea typeface="Courier"/>
                <a:cs typeface="Courier"/>
                <a:sym typeface="Courier New"/>
              </a:rPr>
              <a:t>,</a:t>
            </a:r>
            <a:r>
              <a:rPr lang="en-US" sz="3000" i="0" u="none" strike="noStrike" cap="none" dirty="0" err="1">
                <a:solidFill>
                  <a:srgbClr val="00FFFF"/>
                </a:solidFill>
                <a:latin typeface="Courier"/>
                <a:ea typeface="Courier"/>
                <a:cs typeface="Courier"/>
                <a:sym typeface="Courier New"/>
              </a:rPr>
              <a:t>'X</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nstr</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err="1">
                <a:solidFill>
                  <a:schemeClr val="lt1"/>
                </a:solidFill>
                <a:latin typeface="Courier"/>
                <a:ea typeface="Courier"/>
                <a:cs typeface="Courier"/>
                <a:sym typeface="Courier New"/>
              </a:rPr>
              <a:t>Hell</a:t>
            </a:r>
            <a:r>
              <a:rPr lang="en-US" sz="3000" i="0" u="none" strike="noStrike" cap="none" dirty="0" err="1">
                <a:solidFill>
                  <a:srgbClr val="00FFFF"/>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chemeClr val="lt1"/>
                </a:solidFill>
                <a:latin typeface="Courier"/>
                <a:ea typeface="Courier"/>
                <a:cs typeface="Courier"/>
                <a:sym typeface="Courier New"/>
              </a:rPr>
              <a:t>B</a:t>
            </a:r>
            <a:r>
              <a:rPr lang="en-US" sz="3000" i="0" u="none" strike="noStrike" cap="none" dirty="0" err="1">
                <a:solidFill>
                  <a:srgbClr val="00FFFF"/>
                </a:solidFill>
                <a:latin typeface="Courier"/>
                <a:ea typeface="Courier"/>
                <a:cs typeface="Courier"/>
                <a:sym typeface="Courier New"/>
              </a:rPr>
              <a:t>X</a:t>
            </a:r>
            <a:r>
              <a:rPr lang="en-US" sz="3000" i="0" u="none" strike="noStrike" cap="none" dirty="0" err="1">
                <a:solidFill>
                  <a:schemeClr val="lt1"/>
                </a:solidFill>
                <a:latin typeface="Courier"/>
                <a:ea typeface="Courier"/>
                <a:cs typeface="Courier"/>
                <a:sym typeface="Courier New"/>
              </a:rPr>
              <a:t>b</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Shape 509"/>
          <p:cNvSpPr txBox="1">
            <a:spLocks noGrp="1"/>
          </p:cNvSpPr>
          <p:nvPr>
            <p:ph type="title"/>
          </p:nvPr>
        </p:nvSpPr>
        <p:spPr>
          <a:xfrm>
            <a:off x="1028043" y="833718"/>
            <a:ext cx="14199914"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Απαλοιφή</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Λευκών-Χαρακτήρων</a:t>
            </a:r>
            <a:endParaRPr lang="en-US" sz="7600" u="none" strike="noStrike" cap="none" dirty="0">
              <a:solidFill>
                <a:srgbClr val="FFD966"/>
              </a:solidFill>
              <a:latin typeface="Arial" charset="0"/>
              <a:ea typeface="Arial" charset="0"/>
              <a:cs typeface="Arial" charset="0"/>
              <a:sym typeface="Cabin"/>
            </a:endParaRPr>
          </a:p>
        </p:txBody>
      </p:sp>
      <p:sp>
        <p:nvSpPr>
          <p:cNvPr id="510" name="Shape 510"/>
          <p:cNvSpPr txBox="1">
            <a:spLocks noGrp="1"/>
          </p:cNvSpPr>
          <p:nvPr>
            <p:ph type="body" idx="1"/>
          </p:nvPr>
        </p:nvSpPr>
        <p:spPr>
          <a:xfrm>
            <a:off x="385139" y="2729624"/>
            <a:ext cx="8002116" cy="57023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Μερικές φορές θέλουμε </a:t>
            </a:r>
            <a:r>
              <a:rPr lang="el-GR" dirty="0">
                <a:solidFill>
                  <a:schemeClr val="lt1"/>
                </a:solidFill>
                <a:latin typeface="Arial" charset="0"/>
                <a:ea typeface="Arial" charset="0"/>
                <a:cs typeface="Arial" charset="0"/>
                <a:sym typeface="Cabin"/>
              </a:rPr>
              <a:t>σε </a:t>
            </a:r>
            <a:r>
              <a:rPr lang="el-GR" sz="3600" u="none" strike="noStrike" cap="none" dirty="0">
                <a:solidFill>
                  <a:schemeClr val="lt1"/>
                </a:solidFill>
                <a:latin typeface="Arial" charset="0"/>
                <a:ea typeface="Arial" charset="0"/>
                <a:cs typeface="Arial" charset="0"/>
                <a:sym typeface="Cabin"/>
              </a:rPr>
              <a:t>μια συμβολοσειρά να αφαιρέσουμε τους κενούς χαρακτήρες στην αρχή ή/και στο τέλος</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rgbClr val="FF00FF"/>
              </a:buClr>
              <a:buSzPct val="171000"/>
              <a:buFont typeface="Cabin"/>
              <a:buChar char="•"/>
            </a:pPr>
            <a:r>
              <a:rPr lang="en-US" sz="3600" u="none" strike="noStrike" cap="none" dirty="0" err="1">
                <a:solidFill>
                  <a:srgbClr val="FF00FF"/>
                </a:solidFill>
                <a:latin typeface="Arial" charset="0"/>
                <a:ea typeface="Arial" charset="0"/>
                <a:cs typeface="Arial" charset="0"/>
                <a:sym typeface="Cabin"/>
              </a:rPr>
              <a:t>lstrip</a:t>
            </a:r>
            <a:r>
              <a:rPr lang="en-US" sz="3600" u="none" strike="noStrike" cap="none" dirty="0">
                <a:solidFill>
                  <a:srgbClr val="FF00FF"/>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και</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err="1">
                <a:solidFill>
                  <a:srgbClr val="FF00FF"/>
                </a:solidFill>
                <a:latin typeface="Arial" charset="0"/>
                <a:ea typeface="Arial" charset="0"/>
                <a:cs typeface="Arial" charset="0"/>
                <a:sym typeface="Cabin"/>
              </a:rPr>
              <a:t>rstrip</a:t>
            </a:r>
            <a:r>
              <a:rPr lang="en-US" sz="3600" u="none" strike="noStrike" cap="none" dirty="0">
                <a:solidFill>
                  <a:srgbClr val="FF00FF"/>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αφαιρούν τους κενούς χαρακτήρες στα αριστερά ή δεξιά</a:t>
            </a:r>
            <a:r>
              <a:rPr lang="el-GR" sz="3600" dirty="0">
                <a:solidFill>
                  <a:schemeClr val="lt1"/>
                </a:solidFill>
                <a:latin typeface="Arial" charset="0"/>
                <a:ea typeface="Arial" charset="0"/>
                <a:cs typeface="Arial" charset="0"/>
                <a:sym typeface="Cabin"/>
              </a:rPr>
              <a:t> αντίστοιχα</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rgbClr val="FF00FF"/>
              </a:buClr>
              <a:buSzPct val="171000"/>
              <a:buFont typeface="Cabin"/>
              <a:buChar char="•"/>
            </a:pPr>
            <a:r>
              <a:rPr lang="en-US" sz="3600" u="none" strike="noStrike" cap="none" dirty="0">
                <a:solidFill>
                  <a:srgbClr val="FF00FF"/>
                </a:solidFill>
                <a:latin typeface="Arial" charset="0"/>
                <a:ea typeface="Arial" charset="0"/>
                <a:cs typeface="Arial" charset="0"/>
                <a:sym typeface="Cabin"/>
              </a:rPr>
              <a:t>strip() </a:t>
            </a:r>
            <a:r>
              <a:rPr lang="el-GR" sz="3600" u="none" strike="noStrike" cap="none" dirty="0">
                <a:solidFill>
                  <a:schemeClr val="lt1"/>
                </a:solidFill>
                <a:latin typeface="Arial" charset="0"/>
                <a:ea typeface="Arial" charset="0"/>
                <a:cs typeface="Arial" charset="0"/>
                <a:sym typeface="Cabin"/>
              </a:rPr>
              <a:t>αφαιρεί τους κενούς χαρακτήρες από την αρχή και το τέλος</a:t>
            </a:r>
            <a:endParaRPr lang="en-US" sz="3600" u="none" strike="noStrike" cap="none" dirty="0">
              <a:solidFill>
                <a:schemeClr val="lt1"/>
              </a:solidFill>
              <a:latin typeface="Arial" charset="0"/>
              <a:ea typeface="Arial" charset="0"/>
              <a:cs typeface="Arial" charset="0"/>
              <a:sym typeface="Cabin"/>
            </a:endParaRPr>
          </a:p>
        </p:txBody>
      </p:sp>
      <p:sp>
        <p:nvSpPr>
          <p:cNvPr id="511" name="Shape 511"/>
          <p:cNvSpPr txBox="1"/>
          <p:nvPr/>
        </p:nvSpPr>
        <p:spPr>
          <a:xfrm>
            <a:off x="8818275" y="3244850"/>
            <a:ext cx="68634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greet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   Hello Bob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greet</a:t>
            </a:r>
            <a:r>
              <a:rPr lang="en-US" sz="3000" i="0" u="none" strike="noStrike" cap="none" dirty="0" err="1">
                <a:solidFill>
                  <a:srgbClr val="FF00FF"/>
                </a:solidFill>
                <a:latin typeface="Courier"/>
                <a:ea typeface="Courier"/>
                <a:cs typeface="Courier"/>
                <a:sym typeface="Courier New"/>
              </a:rPr>
              <a:t>.lstrip</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'Hello Bob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greet</a:t>
            </a:r>
            <a:r>
              <a:rPr lang="en-US" sz="3000" i="0" u="none" strike="noStrike" cap="none" dirty="0" err="1">
                <a:solidFill>
                  <a:srgbClr val="FF00FF"/>
                </a:solidFill>
                <a:latin typeface="Courier"/>
                <a:ea typeface="Courier"/>
                <a:cs typeface="Courier"/>
                <a:sym typeface="Courier New"/>
              </a:rPr>
              <a:t>.rstrip</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Hello Bob'</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greet</a:t>
            </a:r>
            <a:r>
              <a:rPr lang="en-US" sz="3000" i="0" u="none" strike="noStrike" cap="none" dirty="0" err="1">
                <a:solidFill>
                  <a:srgbClr val="FF00FF"/>
                </a:solidFill>
                <a:latin typeface="Courier"/>
                <a:ea typeface="Courier"/>
                <a:cs typeface="Courier"/>
                <a:sym typeface="Courier New"/>
              </a:rPr>
              <a:t>.strip</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'Hello Bob'</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Shape 516"/>
          <p:cNvSpPr txBox="1"/>
          <p:nvPr/>
        </p:nvSpPr>
        <p:spPr>
          <a:xfrm>
            <a:off x="1411262" y="2946377"/>
            <a:ext cx="13010700"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l-GR" sz="3600" i="0" u="none" strike="noStrike" cap="none" dirty="0">
                <a:solidFill>
                  <a:srgbClr val="00FF00"/>
                </a:solidFill>
                <a:latin typeface="Courier"/>
                <a:ea typeface="Courier"/>
                <a:cs typeface="Courier"/>
                <a:sym typeface="Courier New"/>
              </a:rPr>
              <a:t>γραμμή</a:t>
            </a:r>
            <a:r>
              <a:rPr lang="en-US" sz="3600" i="0" u="none" strike="noStrike" cap="none" dirty="0">
                <a:solidFill>
                  <a:schemeClr val="lt1"/>
                </a:solidFill>
                <a:latin typeface="Courier"/>
                <a:ea typeface="Courier"/>
                <a:cs typeface="Courier"/>
                <a:sym typeface="Courier New"/>
              </a:rPr>
              <a:t> = </a:t>
            </a:r>
            <a:r>
              <a:rPr lang="en-US" sz="3600" dirty="0">
                <a:solidFill>
                  <a:srgbClr val="FF7F00"/>
                </a:solidFill>
                <a:latin typeface="Courier"/>
                <a:ea typeface="Courier"/>
                <a:cs typeface="Courier"/>
                <a:sym typeface="Courier New"/>
              </a:rPr>
              <a:t>'</a:t>
            </a:r>
            <a:r>
              <a:rPr lang="el-GR" sz="3600" i="0" u="none" strike="noStrike" cap="none" dirty="0">
                <a:solidFill>
                  <a:srgbClr val="FF7F00"/>
                </a:solidFill>
                <a:latin typeface="Courier"/>
                <a:ea typeface="Courier"/>
                <a:cs typeface="Courier"/>
                <a:sym typeface="Courier New"/>
              </a:rPr>
              <a:t>Καλή σας μέρα</a:t>
            </a:r>
            <a:r>
              <a:rPr lang="en-US" sz="3600"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l-GR" sz="3600" i="0" u="none" strike="noStrike" cap="none" dirty="0">
                <a:solidFill>
                  <a:srgbClr val="00FF00"/>
                </a:solidFill>
                <a:latin typeface="Courier"/>
                <a:ea typeface="Courier"/>
                <a:cs typeface="Courier"/>
                <a:sym typeface="Courier New"/>
              </a:rPr>
              <a:t>γραμμή</a:t>
            </a:r>
            <a:r>
              <a:rPr lang="en-US" sz="3600" i="0" u="none" strike="noStrike" cap="none" dirty="0">
                <a:solidFill>
                  <a:srgbClr val="FF00FF"/>
                </a:solidFill>
                <a:latin typeface="Courier"/>
                <a:ea typeface="Courier"/>
                <a:cs typeface="Courier"/>
                <a:sym typeface="Courier New"/>
              </a:rPr>
              <a:t>.</a:t>
            </a:r>
            <a:r>
              <a:rPr lang="en-US" sz="3600" i="0" u="none" strike="noStrike" cap="none" dirty="0" err="1">
                <a:solidFill>
                  <a:srgbClr val="FF00FF"/>
                </a:solidFill>
                <a:latin typeface="Courier"/>
                <a:ea typeface="Courier"/>
                <a:cs typeface="Courier"/>
                <a:sym typeface="Courier New"/>
              </a:rPr>
              <a:t>startswith</a:t>
            </a:r>
            <a:r>
              <a:rPr lang="en-US" sz="3600" i="0" u="none" strike="noStrike" cap="none" dirty="0">
                <a:solidFill>
                  <a:schemeClr val="lt1"/>
                </a:solidFill>
                <a:latin typeface="Courier"/>
                <a:ea typeface="Courier"/>
                <a:cs typeface="Courier"/>
                <a:sym typeface="Courier New"/>
              </a:rPr>
              <a:t>(</a:t>
            </a:r>
            <a:r>
              <a:rPr lang="en-US" sz="3600" dirty="0">
                <a:solidFill>
                  <a:srgbClr val="FF7F00"/>
                </a:solidFill>
                <a:latin typeface="Courier"/>
                <a:ea typeface="Courier"/>
                <a:cs typeface="Courier"/>
                <a:sym typeface="Courier New"/>
              </a:rPr>
              <a:t>'</a:t>
            </a:r>
            <a:r>
              <a:rPr lang="el-GR" sz="3600" i="0" u="none" strike="noStrike" cap="none" dirty="0">
                <a:solidFill>
                  <a:srgbClr val="FF7F00"/>
                </a:solidFill>
                <a:latin typeface="Courier"/>
                <a:ea typeface="Courier"/>
                <a:cs typeface="Courier"/>
                <a:sym typeface="Courier New"/>
              </a:rPr>
              <a:t>Καλή</a:t>
            </a:r>
            <a:r>
              <a:rPr lang="en-US" sz="3600" i="0" u="none" strike="noStrike" cap="none" dirty="0">
                <a:solidFill>
                  <a:srgbClr val="FF7F00"/>
                </a:solidFill>
                <a:latin typeface="Courier"/>
                <a:ea typeface="Courier"/>
                <a:cs typeface="Courier"/>
                <a:sym typeface="Courier New"/>
              </a:rPr>
              <a:t>'</a:t>
            </a:r>
            <a:r>
              <a:rPr lang="en-US" sz="3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True</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l-GR" sz="3600" i="0" u="none" strike="noStrike" cap="none" dirty="0">
                <a:solidFill>
                  <a:srgbClr val="00FF00"/>
                </a:solidFill>
                <a:latin typeface="Courier"/>
                <a:ea typeface="Courier"/>
                <a:cs typeface="Courier"/>
                <a:sym typeface="Courier New"/>
              </a:rPr>
              <a:t>γραμμή</a:t>
            </a:r>
            <a:r>
              <a:rPr lang="en-US" sz="3600" i="0" u="none" strike="noStrike" cap="none" dirty="0">
                <a:solidFill>
                  <a:srgbClr val="FF00FF"/>
                </a:solidFill>
                <a:latin typeface="Courier"/>
                <a:ea typeface="Courier"/>
                <a:cs typeface="Courier"/>
                <a:sym typeface="Courier New"/>
              </a:rPr>
              <a:t>.</a:t>
            </a:r>
            <a:r>
              <a:rPr lang="en-US" sz="3600" i="0" u="none" strike="noStrike" cap="none" dirty="0" err="1">
                <a:solidFill>
                  <a:srgbClr val="FF00FF"/>
                </a:solidFill>
                <a:latin typeface="Courier"/>
                <a:ea typeface="Courier"/>
                <a:cs typeface="Courier"/>
                <a:sym typeface="Courier New"/>
              </a:rPr>
              <a:t>startswith</a:t>
            </a:r>
            <a:r>
              <a:rPr lang="en-US" sz="3600" i="0" u="none" strike="noStrike" cap="none" dirty="0">
                <a:solidFill>
                  <a:schemeClr val="lt1"/>
                </a:solidFill>
                <a:latin typeface="Courier"/>
                <a:ea typeface="Courier"/>
                <a:cs typeface="Courier"/>
                <a:sym typeface="Courier New"/>
              </a:rPr>
              <a:t>(</a:t>
            </a:r>
            <a:r>
              <a:rPr lang="en-US" sz="3600" dirty="0">
                <a:solidFill>
                  <a:srgbClr val="FF7F00"/>
                </a:solidFill>
                <a:latin typeface="Courier"/>
                <a:ea typeface="Courier"/>
                <a:cs typeface="Courier"/>
                <a:sym typeface="Courier New"/>
              </a:rPr>
              <a:t>'</a:t>
            </a:r>
            <a:r>
              <a:rPr lang="el-GR" sz="3600" i="0" u="none" strike="noStrike" cap="none" dirty="0">
                <a:solidFill>
                  <a:srgbClr val="FF7F00"/>
                </a:solidFill>
                <a:latin typeface="Courier"/>
                <a:ea typeface="Courier"/>
                <a:cs typeface="Courier"/>
                <a:sym typeface="Courier New"/>
              </a:rPr>
              <a:t>ρ</a:t>
            </a:r>
            <a:r>
              <a:rPr lang="en-US" sz="3600" i="0" u="none" strike="noStrike" cap="none" dirty="0">
                <a:solidFill>
                  <a:srgbClr val="FF7F00"/>
                </a:solidFill>
                <a:latin typeface="Courier"/>
                <a:ea typeface="Courier"/>
                <a:cs typeface="Courier"/>
                <a:sym typeface="Courier New"/>
              </a:rPr>
              <a:t>'</a:t>
            </a:r>
            <a:r>
              <a:rPr lang="en-US" sz="3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False</a:t>
            </a:r>
          </a:p>
        </p:txBody>
      </p:sp>
      <p:sp>
        <p:nvSpPr>
          <p:cNvPr id="517" name="Shape 517"/>
          <p:cNvSpPr txBox="1"/>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Προθέματα</a:t>
            </a:r>
            <a:endParaRPr lang="en-US" sz="76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1155700" y="833718"/>
            <a:ext cx="6416675"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6700" u="none" strike="noStrike" cap="none" dirty="0">
                <a:solidFill>
                  <a:srgbClr val="FFD966"/>
                </a:solidFill>
                <a:latin typeface="Arial" charset="0"/>
                <a:ea typeface="Arial" charset="0"/>
                <a:cs typeface="Arial" charset="0"/>
                <a:sym typeface="Cabin"/>
              </a:rPr>
              <a:t>Ανάγνωση και Μετατροπή</a:t>
            </a:r>
            <a:endParaRPr lang="en-US" sz="6700" u="none" strike="noStrike" cap="none" dirty="0">
              <a:solidFill>
                <a:srgbClr val="FFD966"/>
              </a:solidFill>
              <a:latin typeface="Arial" charset="0"/>
              <a:ea typeface="Arial" charset="0"/>
              <a:cs typeface="Arial" charset="0"/>
              <a:sym typeface="Cabin"/>
            </a:endParaRPr>
          </a:p>
        </p:txBody>
      </p:sp>
      <p:sp>
        <p:nvSpPr>
          <p:cNvPr id="221" name="Shape 221"/>
          <p:cNvSpPr txBox="1">
            <a:spLocks noGrp="1"/>
          </p:cNvSpPr>
          <p:nvPr>
            <p:ph type="body" idx="1"/>
          </p:nvPr>
        </p:nvSpPr>
        <p:spPr>
          <a:xfrm>
            <a:off x="934979" y="2603500"/>
            <a:ext cx="6972300" cy="5702399"/>
          </a:xfrm>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chemeClr val="lt1"/>
              </a:buClr>
              <a:buSzPct val="100000"/>
              <a:buFont typeface="Cabin"/>
              <a:buChar char="•"/>
            </a:pPr>
            <a:r>
              <a:rPr lang="el-GR" sz="3000" u="none" strike="noStrike" cap="none" dirty="0">
                <a:solidFill>
                  <a:schemeClr val="lt1"/>
                </a:solidFill>
                <a:latin typeface="Arial" charset="0"/>
                <a:ea typeface="Arial" charset="0"/>
                <a:cs typeface="Arial" charset="0"/>
                <a:sym typeface="Cabin"/>
              </a:rPr>
              <a:t>Προτιμούμε να διαβάζουμε δεδομένα χρησιμοποιώντας </a:t>
            </a:r>
            <a:r>
              <a:rPr lang="el-GR" sz="3000" dirty="0">
                <a:solidFill>
                  <a:srgbClr val="FF7F00"/>
                </a:solidFill>
                <a:latin typeface="Arial" charset="0"/>
                <a:cs typeface="Arial" charset="0"/>
                <a:sym typeface="Cabin"/>
              </a:rPr>
              <a:t>συμβολοσειρές</a:t>
            </a:r>
            <a:r>
              <a:rPr lang="el-GR" sz="3000" u="none" strike="noStrike" cap="none" dirty="0">
                <a:solidFill>
                  <a:schemeClr val="lt1"/>
                </a:solidFill>
                <a:latin typeface="Arial" charset="0"/>
                <a:ea typeface="Arial" charset="0"/>
                <a:cs typeface="Arial" charset="0"/>
                <a:sym typeface="Cabin"/>
              </a:rPr>
              <a:t> και στη συνέχεια να αναλύουμε και να μετατρέπουμε τα δεδομένα όπου χρειάζεται</a:t>
            </a:r>
            <a:endParaRPr lang="en-US" sz="3000" u="none" strike="noStrike" cap="none" dirty="0">
              <a:solidFill>
                <a:schemeClr val="lt1"/>
              </a:solidFill>
              <a:latin typeface="Arial" charset="0"/>
              <a:ea typeface="Arial" charset="0"/>
              <a:cs typeface="Arial" charset="0"/>
              <a:sym typeface="Cabin"/>
            </a:endParaRPr>
          </a:p>
          <a:p>
            <a:pPr marL="749300" marR="0" lvl="0" indent="-332994" algn="l" rtl="0">
              <a:lnSpc>
                <a:spcPct val="100000"/>
              </a:lnSpc>
              <a:spcBef>
                <a:spcPts val="3500"/>
              </a:spcBef>
              <a:spcAft>
                <a:spcPts val="0"/>
              </a:spcAft>
              <a:buClr>
                <a:schemeClr val="lt1"/>
              </a:buClr>
              <a:buSzPct val="100000"/>
              <a:buFont typeface="Cabin"/>
              <a:buChar char="•"/>
            </a:pPr>
            <a:r>
              <a:rPr lang="el-GR" sz="3000" u="none" strike="noStrike" cap="none" dirty="0">
                <a:solidFill>
                  <a:schemeClr val="lt1"/>
                </a:solidFill>
                <a:latin typeface="Arial" charset="0"/>
                <a:ea typeface="Arial" charset="0"/>
                <a:cs typeface="Arial" charset="0"/>
                <a:sym typeface="Cabin"/>
              </a:rPr>
              <a:t>Αυτό μας επιτρέπει περισσότερο έλεγχο σε περιπτώσεις σφαλμάτων και/ή κακή εισαγωγή χρηστών</a:t>
            </a:r>
            <a:endParaRPr lang="en-US" sz="3000" u="none" strike="noStrike" cap="none" dirty="0">
              <a:solidFill>
                <a:schemeClr val="lt1"/>
              </a:solidFill>
              <a:latin typeface="Arial" charset="0"/>
              <a:ea typeface="Arial" charset="0"/>
              <a:cs typeface="Arial" charset="0"/>
              <a:sym typeface="Cabin"/>
            </a:endParaRPr>
          </a:p>
          <a:p>
            <a:pPr marL="749300" marR="0" lvl="0" indent="-332994" algn="l" rtl="0">
              <a:lnSpc>
                <a:spcPct val="100000"/>
              </a:lnSpc>
              <a:spcBef>
                <a:spcPts val="3500"/>
              </a:spcBef>
              <a:spcAft>
                <a:spcPts val="0"/>
              </a:spcAft>
              <a:buClr>
                <a:schemeClr val="lt1"/>
              </a:buClr>
              <a:buSzPct val="100000"/>
              <a:buFont typeface="Cabin"/>
              <a:buChar char="•"/>
            </a:pPr>
            <a:r>
              <a:rPr lang="el-GR" sz="3000" u="none" strike="noStrike" cap="none" dirty="0">
                <a:solidFill>
                  <a:schemeClr val="lt1"/>
                </a:solidFill>
                <a:latin typeface="Arial" charset="0"/>
                <a:ea typeface="Arial" charset="0"/>
                <a:cs typeface="Arial" charset="0"/>
                <a:sym typeface="Cabin"/>
              </a:rPr>
              <a:t>Οι αριθμοί εισαγωγής πρέπει να </a:t>
            </a:r>
            <a:r>
              <a:rPr lang="el-GR" sz="3000" dirty="0">
                <a:solidFill>
                  <a:srgbClr val="FF00FF"/>
                </a:solidFill>
                <a:latin typeface="Arial" charset="0"/>
                <a:cs typeface="Arial" charset="0"/>
                <a:sym typeface="Cabin"/>
              </a:rPr>
              <a:t>μετατραπούν</a:t>
            </a:r>
            <a:r>
              <a:rPr lang="el-GR" sz="3000" u="none" strike="noStrike" cap="none" dirty="0">
                <a:solidFill>
                  <a:schemeClr val="lt1"/>
                </a:solidFill>
                <a:latin typeface="Arial" charset="0"/>
                <a:ea typeface="Arial" charset="0"/>
                <a:cs typeface="Arial" charset="0"/>
                <a:sym typeface="Cabin"/>
              </a:rPr>
              <a:t> από συμβολοσειρές</a:t>
            </a:r>
            <a:endParaRPr lang="en-US" sz="3000" u="none" strike="noStrike" cap="none" dirty="0">
              <a:solidFill>
                <a:schemeClr val="lt1"/>
              </a:solidFill>
              <a:latin typeface="Arial" charset="0"/>
              <a:ea typeface="Arial" charset="0"/>
              <a:cs typeface="Arial" charset="0"/>
              <a:sym typeface="Cabin"/>
            </a:endParaRPr>
          </a:p>
        </p:txBody>
      </p:sp>
      <p:sp>
        <p:nvSpPr>
          <p:cNvPr id="222" name="Shape 222"/>
          <p:cNvSpPr txBox="1"/>
          <p:nvPr/>
        </p:nvSpPr>
        <p:spPr>
          <a:xfrm>
            <a:off x="8342311" y="869950"/>
            <a:ext cx="7099200" cy="7391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l-GR" sz="3000" i="0" u="none" strike="noStrike" cap="none" dirty="0">
                <a:solidFill>
                  <a:srgbClr val="00FF00"/>
                </a:solidFill>
                <a:latin typeface="Courier"/>
                <a:ea typeface="Courier"/>
                <a:cs typeface="Courier"/>
                <a:sym typeface="Courier New"/>
              </a:rPr>
              <a:t>όνομα</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input</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Εισάγετε</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l-GR" sz="3000" i="0" u="none" strike="noStrike" cap="none" dirty="0">
                <a:solidFill>
                  <a:schemeClr val="lt1"/>
                </a:solidFill>
                <a:latin typeface="Courier"/>
                <a:ea typeface="Courier"/>
                <a:cs typeface="Courier"/>
                <a:sym typeface="Courier New"/>
              </a:rPr>
              <a:t>Εισάγετε</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Chuck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όνομα</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Chuck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apple</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input</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Εισάγετε</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Enter:</a:t>
            </a:r>
            <a:r>
              <a:rPr lang="en-US" sz="3000" i="0" u="none" strike="noStrike" cap="none" dirty="0">
                <a:solidFill>
                  <a:srgbClr val="00FF00"/>
                </a:solidFill>
                <a:latin typeface="Courier"/>
                <a:ea typeface="Courier"/>
                <a:cs typeface="Courier"/>
                <a:sym typeface="Courier New"/>
              </a:rPr>
              <a:t>100</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 </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apple</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10</a:t>
            </a:r>
          </a:p>
          <a:p>
            <a:pPr marL="0" marR="0" lvl="0" indent="0" algn="l" rtl="0">
              <a:lnSpc>
                <a:spcPct val="100000"/>
              </a:lnSpc>
              <a:spcBef>
                <a:spcPts val="0"/>
              </a:spcBef>
              <a:spcAft>
                <a:spcPts val="0"/>
              </a:spcAft>
              <a:buClr>
                <a:srgbClr val="FF0000"/>
              </a:buClr>
              <a:buSzPct val="25000"/>
              <a:buFont typeface="Cabin"/>
              <a:buNone/>
            </a:pPr>
            <a:r>
              <a:rPr lang="en-US" sz="3000" i="0" u="none" strike="noStrike" cap="none" dirty="0" err="1">
                <a:solidFill>
                  <a:srgbClr val="E06666"/>
                </a:solidFill>
                <a:latin typeface="Courier"/>
                <a:ea typeface="Courier"/>
                <a:cs typeface="Courier"/>
                <a:sym typeface="Courier New"/>
              </a:rPr>
              <a:t>Traceback</a:t>
            </a:r>
            <a:r>
              <a:rPr lang="en-US" sz="3000" i="0" u="none" strike="noStrike" cap="none" dirty="0">
                <a:solidFill>
                  <a:srgbClr val="E06666"/>
                </a:solidFill>
                <a:latin typeface="Courier"/>
                <a:ea typeface="Courier"/>
                <a:cs typeface="Courier"/>
                <a:sym typeface="Courier New"/>
              </a:rPr>
              <a:t> (most recent call last):  File "&lt;</a:t>
            </a:r>
            <a:r>
              <a:rPr lang="en-US" sz="3000" i="0" u="none" strike="noStrike" cap="none" dirty="0" err="1">
                <a:solidFill>
                  <a:srgbClr val="E06666"/>
                </a:solidFill>
                <a:latin typeface="Courier"/>
                <a:ea typeface="Courier"/>
                <a:cs typeface="Courier"/>
                <a:sym typeface="Courier New"/>
              </a:rPr>
              <a:t>stdin</a:t>
            </a:r>
            <a:r>
              <a:rPr lang="en-US" sz="3000" i="0" u="none" strike="noStrike" cap="none" dirty="0">
                <a:solidFill>
                  <a:srgbClr val="E06666"/>
                </a:solidFill>
                <a:latin typeface="Courier"/>
                <a:ea typeface="Courier"/>
                <a:cs typeface="Courier"/>
                <a:sym typeface="Courier New"/>
              </a:rPr>
              <a:t>&gt;", line 1, in &lt;module&gt;</a:t>
            </a:r>
          </a:p>
          <a:p>
            <a:pPr marL="0" marR="0" lvl="0" indent="0" algn="l" rtl="0">
              <a:lnSpc>
                <a:spcPct val="100000"/>
              </a:lnSpc>
              <a:spcBef>
                <a:spcPts val="0"/>
              </a:spcBef>
              <a:spcAft>
                <a:spcPts val="0"/>
              </a:spcAft>
              <a:buClr>
                <a:srgbClr val="FF0000"/>
              </a:buClr>
              <a:buSzPct val="25000"/>
              <a:buFont typeface="Cabin"/>
              <a:buNone/>
            </a:pPr>
            <a:r>
              <a:rPr lang="en-US" sz="3000" i="0" u="none" strike="noStrike" cap="none" dirty="0" err="1">
                <a:solidFill>
                  <a:srgbClr val="E06666"/>
                </a:solidFill>
                <a:latin typeface="Courier"/>
                <a:ea typeface="Courier"/>
                <a:cs typeface="Courier"/>
                <a:sym typeface="Courier New"/>
              </a:rPr>
              <a:t>TypeError</a:t>
            </a:r>
            <a:r>
              <a:rPr lang="en-US" sz="3000" i="0" u="none" strike="noStrike" cap="none" dirty="0">
                <a:solidFill>
                  <a:srgbClr val="E06666"/>
                </a:solidFill>
                <a:latin typeface="Courier"/>
                <a:ea typeface="Courier"/>
                <a:cs typeface="Courier"/>
                <a:sym typeface="Courier New"/>
              </a:rPr>
              <a:t>: unsupported operand type(s) for -: '</a:t>
            </a:r>
            <a:r>
              <a:rPr lang="en-US" sz="3000" i="0" u="none" strike="noStrike" cap="none" dirty="0" err="1">
                <a:solidFill>
                  <a:srgbClr val="E06666"/>
                </a:solidFill>
                <a:latin typeface="Courier"/>
                <a:ea typeface="Courier"/>
                <a:cs typeface="Courier"/>
                <a:sym typeface="Courier New"/>
              </a:rPr>
              <a:t>str</a:t>
            </a:r>
            <a:r>
              <a:rPr lang="en-US" sz="3000" i="0" u="none" strike="noStrike" cap="none" dirty="0">
                <a:solidFill>
                  <a:srgbClr val="E06666"/>
                </a:solidFill>
                <a:latin typeface="Courier"/>
                <a:ea typeface="Courier"/>
                <a:cs typeface="Courier"/>
                <a:sym typeface="Courier New"/>
              </a:rPr>
              <a:t>' and '</a:t>
            </a:r>
            <a:r>
              <a:rPr lang="en-US" sz="3000" i="0" u="none" strike="noStrike" cap="none" dirty="0" err="1">
                <a:solidFill>
                  <a:srgbClr val="E06666"/>
                </a:solidFill>
                <a:latin typeface="Courier"/>
                <a:ea typeface="Courier"/>
                <a:cs typeface="Courier"/>
                <a:sym typeface="Courier New"/>
              </a:rPr>
              <a:t>int</a:t>
            </a:r>
            <a:r>
              <a:rPr lang="en-US" sz="3000" i="0" u="none" strike="noStrike" cap="none" dirty="0">
                <a:solidFill>
                  <a:srgbClr val="E06666"/>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err="1">
                <a:solidFill>
                  <a:srgbClr val="FF00FF"/>
                </a:solidFill>
                <a:latin typeface="Courier"/>
                <a:ea typeface="Courier"/>
                <a:cs typeface="Courier"/>
                <a:sym typeface="Courier New"/>
              </a:rPr>
              <a:t>int</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apple</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10</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90</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p:nvPr/>
        </p:nvSpPr>
        <p:spPr>
          <a:xfrm>
            <a:off x="832600" y="3383450"/>
            <a:ext cx="15316200" cy="5540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00FF00"/>
                </a:solidFill>
                <a:latin typeface="Courier"/>
                <a:ea typeface="Courier"/>
                <a:cs typeface="Courier"/>
                <a:sym typeface="Courier New"/>
              </a:rPr>
              <a:t>data</a:t>
            </a:r>
            <a:r>
              <a:rPr lang="en-US" sz="2800" i="0" u="none" strike="noStrike" cap="none" dirty="0">
                <a:solidFill>
                  <a:schemeClr val="lt1"/>
                </a:solidFill>
                <a:latin typeface="Courier"/>
                <a:ea typeface="Courier"/>
                <a:cs typeface="Courier"/>
                <a:sym typeface="Courier New"/>
              </a:rPr>
              <a:t> = </a:t>
            </a:r>
            <a:r>
              <a:rPr lang="en-US" sz="2800" i="0" u="none" strike="noStrike" cap="none" dirty="0">
                <a:solidFill>
                  <a:srgbClr val="FF7F00"/>
                </a:solidFill>
                <a:latin typeface="Courier"/>
                <a:ea typeface="Courier"/>
                <a:cs typeface="Courier"/>
                <a:sym typeface="Courier New"/>
              </a:rPr>
              <a:t>'From </a:t>
            </a:r>
            <a:r>
              <a:rPr lang="en-US" sz="2800" i="0" u="none" strike="noStrike" cap="none" dirty="0" err="1">
                <a:solidFill>
                  <a:srgbClr val="FF7F00"/>
                </a:solidFill>
                <a:latin typeface="Courier"/>
                <a:ea typeface="Courier"/>
                <a:cs typeface="Courier"/>
                <a:sym typeface="Courier New"/>
              </a:rPr>
              <a:t>stephen.marquard@uct.ac.za</a:t>
            </a:r>
            <a:r>
              <a:rPr lang="en-US" sz="2800" i="0" u="none" strike="noStrike" cap="none" dirty="0">
                <a:solidFill>
                  <a:srgbClr val="FF7F00"/>
                </a:solidFill>
                <a:latin typeface="Courier"/>
                <a:ea typeface="Courier"/>
                <a:cs typeface="Courier"/>
                <a:sym typeface="Courier New"/>
              </a:rPr>
              <a:t> Sat Jan  5 09:14:16 2008</a:t>
            </a:r>
            <a:r>
              <a:rPr lang="en-US" sz="2800"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atpos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00FF00"/>
                </a:solidFill>
                <a:latin typeface="Courier"/>
                <a:ea typeface="Courier"/>
                <a:cs typeface="Courier"/>
                <a:sym typeface="Courier New"/>
              </a:rPr>
              <a:t>data</a:t>
            </a:r>
            <a:r>
              <a:rPr lang="en-US" sz="2800" i="0" u="none" strike="noStrike" cap="none" dirty="0" err="1">
                <a:solidFill>
                  <a:srgbClr val="FF00FF"/>
                </a:solidFill>
                <a:latin typeface="Courier"/>
                <a:ea typeface="Courier"/>
                <a:cs typeface="Courier"/>
                <a:sym typeface="Courier New"/>
              </a:rPr>
              <a:t>.find</a:t>
            </a:r>
            <a:r>
              <a:rPr lang="en-US" sz="2800" i="0" u="none" strike="noStrike" cap="none" dirty="0">
                <a:solidFill>
                  <a:schemeClr val="lt1"/>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00FF00"/>
                </a:solidFill>
                <a:latin typeface="Courier"/>
                <a:ea typeface="Courier"/>
                <a:cs typeface="Courier"/>
                <a:sym typeface="Courier New"/>
              </a:rPr>
              <a:t>atpos</a:t>
            </a:r>
            <a:r>
              <a:rPr lang="en-US" sz="28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21</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sppos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00FF00"/>
                </a:solidFill>
                <a:latin typeface="Courier"/>
                <a:ea typeface="Courier"/>
                <a:cs typeface="Courier"/>
                <a:sym typeface="Courier New"/>
              </a:rPr>
              <a:t>data</a:t>
            </a:r>
            <a:r>
              <a:rPr lang="en-US" sz="2800" i="0" u="none" strike="noStrike" cap="none" dirty="0" err="1">
                <a:solidFill>
                  <a:srgbClr val="FF00FF"/>
                </a:solidFill>
                <a:latin typeface="Courier"/>
                <a:ea typeface="Courier"/>
                <a:cs typeface="Courier"/>
                <a:sym typeface="Courier New"/>
              </a:rPr>
              <a:t>.find</a:t>
            </a:r>
            <a:r>
              <a:rPr lang="en-US" sz="2800" i="0" u="none" strike="noStrike" cap="none" dirty="0">
                <a:solidFill>
                  <a:schemeClr val="lt1"/>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 '</a:t>
            </a:r>
            <a:r>
              <a:rPr lang="en-US" sz="2800" i="0" u="none" strike="noStrike" cap="none" dirty="0">
                <a:solidFill>
                  <a:schemeClr val="lt1"/>
                </a:solidFill>
                <a:latin typeface="Courier"/>
                <a:ea typeface="Courier"/>
                <a:cs typeface="Courier"/>
                <a:sym typeface="Courier New"/>
              </a:rPr>
              <a:t>,</a:t>
            </a:r>
            <a:r>
              <a:rPr lang="en-US" sz="2800" i="0" u="none" strike="noStrike" cap="none" dirty="0" err="1">
                <a:solidFill>
                  <a:srgbClr val="00FF00"/>
                </a:solidFill>
                <a:latin typeface="Courier"/>
                <a:ea typeface="Courier"/>
                <a:cs typeface="Courier"/>
                <a:sym typeface="Courier New"/>
              </a:rPr>
              <a:t>atpos</a:t>
            </a:r>
            <a:r>
              <a:rPr lang="en-US" sz="2800" i="0" u="none" strike="noStrike" cap="none" dirty="0">
                <a:solidFill>
                  <a:schemeClr val="lt1"/>
                </a:solidFill>
                <a:latin typeface="Courier"/>
                <a:ea typeface="Courier"/>
                <a:cs typeface="Courier"/>
                <a:sym typeface="Courier New"/>
              </a:rPr>
              <a:t>)</a:t>
            </a:r>
          </a:p>
          <a:p>
            <a:pPr>
              <a:buClr>
                <a:schemeClr val="lt1"/>
              </a:buClr>
              <a:buSzPct val="25000"/>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00FF00"/>
                </a:solidFill>
                <a:latin typeface="Courier"/>
                <a:ea typeface="Courier"/>
                <a:cs typeface="Courier"/>
                <a:sym typeface="Courier New"/>
              </a:rPr>
              <a:t>sppos</a:t>
            </a:r>
            <a:r>
              <a:rPr lang="en-US" sz="2800" dirty="0">
                <a:solidFill>
                  <a:srgbClr val="FFFF00"/>
                </a:solidFill>
                <a:latin typeface="Courier"/>
                <a:ea typeface="Courier"/>
                <a:cs typeface="Courier"/>
                <a:sym typeface="Courier New"/>
              </a:rPr>
              <a:t>)</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31</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00FF00"/>
                </a:solidFill>
                <a:latin typeface="Courier"/>
                <a:ea typeface="Courier"/>
                <a:cs typeface="Courier"/>
                <a:sym typeface="Courier New"/>
              </a:rPr>
              <a:t>host</a:t>
            </a:r>
            <a:r>
              <a:rPr lang="en-US" sz="2800" i="0" u="none" strike="noStrike" cap="none" dirty="0">
                <a:solidFill>
                  <a:schemeClr val="lt1"/>
                </a:solidFill>
                <a:latin typeface="Courier"/>
                <a:ea typeface="Courier"/>
                <a:cs typeface="Courier"/>
                <a:sym typeface="Courier New"/>
              </a:rPr>
              <a:t> = </a:t>
            </a:r>
            <a:r>
              <a:rPr lang="en-US" sz="2800" i="0" u="none" strike="noStrike" cap="none" dirty="0">
                <a:solidFill>
                  <a:srgbClr val="00FF00"/>
                </a:solidFill>
                <a:latin typeface="Courier"/>
                <a:ea typeface="Courier"/>
                <a:cs typeface="Courier"/>
                <a:sym typeface="Courier New"/>
              </a:rPr>
              <a:t>data</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rgbClr val="00FF00"/>
                </a:solidFill>
                <a:latin typeface="Courier"/>
                <a:ea typeface="Courier"/>
                <a:cs typeface="Courier"/>
                <a:sym typeface="Courier New"/>
              </a:rPr>
              <a:t>atpos</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1</a:t>
            </a:r>
            <a:r>
              <a:rPr lang="en-US" sz="2800" i="0" u="none" strike="noStrike" cap="none" dirty="0">
                <a:solidFill>
                  <a:srgbClr val="00FFFF"/>
                </a:solidFill>
                <a:latin typeface="Courier"/>
                <a:ea typeface="Courier"/>
                <a:cs typeface="Courier"/>
                <a:sym typeface="Courier New"/>
              </a:rPr>
              <a:t> : </a:t>
            </a:r>
            <a:r>
              <a:rPr lang="en-US" sz="2800" i="0" u="none" strike="noStrike" cap="none" dirty="0" err="1">
                <a:solidFill>
                  <a:srgbClr val="00FF00"/>
                </a:solidFill>
                <a:latin typeface="Courier"/>
                <a:ea typeface="Courier"/>
                <a:cs typeface="Courier"/>
                <a:sym typeface="Courier New"/>
              </a:rPr>
              <a:t>sppos</a:t>
            </a:r>
            <a:r>
              <a:rPr lang="en-US" sz="2800" i="0" u="none" strike="noStrike" cap="none" dirty="0">
                <a:solidFill>
                  <a:srgbClr val="00FFFF"/>
                </a:solidFill>
                <a:latin typeface="Courier"/>
                <a:ea typeface="Courier"/>
                <a:cs typeface="Courier"/>
                <a:sym typeface="Courier New"/>
              </a:rPr>
              <a:t>]</a:t>
            </a:r>
          </a:p>
          <a:p>
            <a:pPr>
              <a:buClr>
                <a:schemeClr val="lt1"/>
              </a:buClr>
              <a:buSzPct val="25000"/>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a:solidFill>
                  <a:srgbClr val="00FF00"/>
                </a:solidFill>
                <a:latin typeface="Courier"/>
                <a:ea typeface="Courier"/>
                <a:cs typeface="Courier"/>
                <a:sym typeface="Courier New"/>
              </a:rPr>
              <a:t>host</a:t>
            </a:r>
            <a:r>
              <a:rPr lang="en-US" sz="2800" dirty="0">
                <a:solidFill>
                  <a:srgbClr val="FFFF00"/>
                </a:solidFill>
                <a:latin typeface="Courier"/>
                <a:ea typeface="Courier"/>
                <a:cs typeface="Courier"/>
                <a:sym typeface="Courier New"/>
              </a:rPr>
              <a:t>)</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err="1">
                <a:solidFill>
                  <a:schemeClr val="lt1"/>
                </a:solidFill>
                <a:latin typeface="Courier"/>
                <a:ea typeface="Courier"/>
                <a:cs typeface="Courier"/>
                <a:sym typeface="Courier New"/>
              </a:rPr>
              <a:t>uct.ac.za</a:t>
            </a:r>
            <a:endParaRPr lang="en-US" sz="2800" i="0" u="none" strike="noStrike" cap="none" dirty="0">
              <a:solidFill>
                <a:schemeClr val="lt1"/>
              </a:solidFill>
              <a:latin typeface="Courier"/>
              <a:ea typeface="Courier"/>
              <a:cs typeface="Courier"/>
              <a:sym typeface="Courier New"/>
            </a:endParaRPr>
          </a:p>
        </p:txBody>
      </p:sp>
      <p:sp>
        <p:nvSpPr>
          <p:cNvPr id="523" name="Shape 523"/>
          <p:cNvSpPr txBox="1"/>
          <p:nvPr/>
        </p:nvSpPr>
        <p:spPr>
          <a:xfrm>
            <a:off x="1016000" y="2749550"/>
            <a:ext cx="146498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From </a:t>
            </a:r>
            <a:r>
              <a:rPr lang="en-US" sz="3000" i="0" u="none" strike="noStrike" cap="none" dirty="0" err="1">
                <a:solidFill>
                  <a:schemeClr val="lt1"/>
                </a:solidFill>
                <a:latin typeface="Courier"/>
                <a:ea typeface="Courier"/>
                <a:cs typeface="Courier"/>
                <a:sym typeface="Courier New"/>
              </a:rPr>
              <a:t>stephen.marquard</a:t>
            </a:r>
            <a:r>
              <a:rPr lang="en-US" sz="3000" i="0" u="none" strike="noStrike" cap="none" dirty="0" err="1">
                <a:solidFill>
                  <a:srgbClr val="FFFF00"/>
                </a:solidFill>
                <a:latin typeface="Courier"/>
                <a:ea typeface="Courier"/>
                <a:cs typeface="Courier"/>
                <a:sym typeface="Courier New"/>
              </a:rPr>
              <a:t>@</a:t>
            </a:r>
            <a:r>
              <a:rPr lang="en-US" sz="3000" i="0" u="none" strike="noStrike" cap="none" dirty="0" err="1">
                <a:solidFill>
                  <a:schemeClr val="lt1"/>
                </a:solidFill>
                <a:latin typeface="Courier"/>
                <a:ea typeface="Courier"/>
                <a:cs typeface="Courier"/>
                <a:sym typeface="Courier New"/>
              </a:rPr>
              <a:t>uct.ac.za</a:t>
            </a:r>
            <a:r>
              <a:rPr lang="en-US" sz="3000" i="0" u="none" strike="noStrike" cap="none" dirty="0">
                <a:solidFill>
                  <a:schemeClr val="lt1"/>
                </a:solidFill>
                <a:latin typeface="Courier"/>
                <a:ea typeface="Courier"/>
                <a:cs typeface="Courier"/>
                <a:sym typeface="Courier New"/>
              </a:rPr>
              <a:t> Sat Jan  5 09:14:16 2008</a:t>
            </a:r>
          </a:p>
        </p:txBody>
      </p:sp>
      <p:sp>
        <p:nvSpPr>
          <p:cNvPr id="524" name="Shape 524"/>
          <p:cNvSpPr txBox="1"/>
          <p:nvPr/>
        </p:nvSpPr>
        <p:spPr>
          <a:xfrm>
            <a:off x="5599987" y="1764575"/>
            <a:ext cx="5373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21</a:t>
            </a:r>
          </a:p>
        </p:txBody>
      </p:sp>
      <p:sp>
        <p:nvSpPr>
          <p:cNvPr id="525" name="Shape 525"/>
          <p:cNvSpPr txBox="1"/>
          <p:nvPr/>
        </p:nvSpPr>
        <p:spPr>
          <a:xfrm>
            <a:off x="7917521" y="1816100"/>
            <a:ext cx="5373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31</a:t>
            </a:r>
          </a:p>
        </p:txBody>
      </p:sp>
      <p:cxnSp>
        <p:nvCxnSpPr>
          <p:cNvPr id="526" name="Shape 526"/>
          <p:cNvCxnSpPr/>
          <p:nvPr/>
        </p:nvCxnSpPr>
        <p:spPr>
          <a:xfrm rot="10800000">
            <a:off x="5859764" y="2395399"/>
            <a:ext cx="17700" cy="373199"/>
          </a:xfrm>
          <a:prstGeom prst="straightConnector1">
            <a:avLst/>
          </a:prstGeom>
          <a:noFill/>
          <a:ln w="50800" cap="rnd" cmpd="sng">
            <a:solidFill>
              <a:srgbClr val="00FF00"/>
            </a:solidFill>
            <a:prstDash val="solid"/>
            <a:miter/>
            <a:headEnd type="stealth" w="med" len="med"/>
            <a:tailEnd type="none" w="med" len="med"/>
          </a:ln>
        </p:spPr>
      </p:cxnSp>
      <p:cxnSp>
        <p:nvCxnSpPr>
          <p:cNvPr id="527" name="Shape 527"/>
          <p:cNvCxnSpPr/>
          <p:nvPr/>
        </p:nvCxnSpPr>
        <p:spPr>
          <a:xfrm rot="10800000">
            <a:off x="8180110" y="2476361"/>
            <a:ext cx="16499" cy="373199"/>
          </a:xfrm>
          <a:prstGeom prst="straightConnector1">
            <a:avLst/>
          </a:prstGeom>
          <a:noFill/>
          <a:ln w="50800" cap="rnd" cmpd="sng">
            <a:solidFill>
              <a:srgbClr val="00FF00"/>
            </a:solidFill>
            <a:prstDash val="solid"/>
            <a:miter/>
            <a:headEnd type="stealth" w="med" len="med"/>
            <a:tailEnd type="none" w="med" len="med"/>
          </a:ln>
        </p:spPr>
      </p:cxnSp>
      <p:cxnSp>
        <p:nvCxnSpPr>
          <p:cNvPr id="528" name="Shape 528"/>
          <p:cNvCxnSpPr/>
          <p:nvPr/>
        </p:nvCxnSpPr>
        <p:spPr>
          <a:xfrm rot="10800000" flipH="1">
            <a:off x="6116450" y="3362449"/>
            <a:ext cx="1877699" cy="17700"/>
          </a:xfrm>
          <a:prstGeom prst="straightConnector1">
            <a:avLst/>
          </a:prstGeom>
          <a:noFill/>
          <a:ln w="76200" cap="rnd" cmpd="sng">
            <a:solidFill>
              <a:srgbClr val="FF00FF"/>
            </a:solidFill>
            <a:prstDash val="solid"/>
            <a:miter/>
            <a:headEnd type="none" w="med" len="med"/>
            <a:tailEnd type="none" w="med" len="med"/>
          </a:ln>
        </p:spPr>
      </p:cxnSp>
      <p:sp>
        <p:nvSpPr>
          <p:cNvPr id="529" name="Shape 529"/>
          <p:cNvSpPr txBox="1"/>
          <p:nvPr/>
        </p:nvSpPr>
        <p:spPr>
          <a:xfrm>
            <a:off x="10159724" y="776149"/>
            <a:ext cx="5506176" cy="140025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000" u="none" strike="noStrike" cap="none" dirty="0">
                <a:solidFill>
                  <a:srgbClr val="FFD966"/>
                </a:solidFill>
                <a:latin typeface="Arial" charset="0"/>
                <a:ea typeface="Arial" charset="0"/>
                <a:cs typeface="Arial" charset="0"/>
                <a:sym typeface="Cabin"/>
              </a:rPr>
              <a:t>Ανάλυση και </a:t>
            </a:r>
            <a:r>
              <a:rPr lang="en-US" sz="6000" u="none" strike="noStrike" cap="none" dirty="0">
                <a:solidFill>
                  <a:srgbClr val="FFD966"/>
                </a:solidFill>
                <a:latin typeface="Arial" charset="0"/>
                <a:ea typeface="Arial" charset="0"/>
                <a:cs typeface="Arial" charset="0"/>
                <a:sym typeface="Cabin"/>
              </a:rPr>
              <a:t>E</a:t>
            </a:r>
            <a:r>
              <a:rPr lang="el-GR" sz="6000" u="none" strike="noStrike" cap="none" dirty="0" err="1">
                <a:solidFill>
                  <a:srgbClr val="FFD966"/>
                </a:solidFill>
                <a:latin typeface="Arial" charset="0"/>
                <a:ea typeface="Arial" charset="0"/>
                <a:cs typeface="Arial" charset="0"/>
                <a:sym typeface="Cabin"/>
              </a:rPr>
              <a:t>ξαγωγή</a:t>
            </a:r>
            <a:endParaRPr lang="en-US" sz="6000" u="none" strike="noStrike" cap="none" dirty="0">
              <a:solidFill>
                <a:srgbClr val="FFD966"/>
              </a:solidFill>
              <a:latin typeface="Arial" charset="0"/>
              <a:ea typeface="Arial" charset="0"/>
              <a:cs typeface="Arial" charset="0"/>
              <a:sym typeface="Cabin"/>
            </a:endParaRPr>
          </a:p>
        </p:txBody>
      </p:sp>
      <p:pic>
        <p:nvPicPr>
          <p:cNvPr id="530" name="Shape 530"/>
          <p:cNvPicPr preferRelativeResize="0"/>
          <p:nvPr/>
        </p:nvPicPr>
        <p:blipFill rotWithShape="1">
          <a:blip r:embed="rId3">
            <a:alphaModFix/>
          </a:blip>
          <a:srcRect/>
          <a:stretch/>
        </p:blipFill>
        <p:spPr>
          <a:xfrm>
            <a:off x="11102186" y="5241450"/>
            <a:ext cx="2186099" cy="23240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5700" y="833718"/>
            <a:ext cx="13360712" cy="1706182"/>
          </a:xfrm>
        </p:spPr>
        <p:txBody>
          <a:bodyPr/>
          <a:lstStyle/>
          <a:p>
            <a:r>
              <a:rPr lang="el-GR" sz="7200" dirty="0">
                <a:solidFill>
                  <a:srgbClr val="FFD966"/>
                </a:solidFill>
              </a:rPr>
              <a:t>Δύο Είδη Συμβολοσειρών</a:t>
            </a:r>
            <a:endParaRPr lang="en-US" sz="7200" dirty="0">
              <a:solidFill>
                <a:srgbClr val="FFD966"/>
              </a:solidFill>
            </a:endParaRPr>
          </a:p>
        </p:txBody>
      </p:sp>
      <p:sp>
        <p:nvSpPr>
          <p:cNvPr id="5" name="TextBox 4"/>
          <p:cNvSpPr txBox="1"/>
          <p:nvPr/>
        </p:nvSpPr>
        <p:spPr>
          <a:xfrm>
            <a:off x="8719694" y="2723853"/>
            <a:ext cx="6284186" cy="4031873"/>
          </a:xfrm>
          <a:prstGeom prst="rect">
            <a:avLst/>
          </a:prstGeom>
          <a:noFill/>
        </p:spPr>
        <p:txBody>
          <a:bodyPr wrap="square" rtlCol="0">
            <a:spAutoFit/>
          </a:bodyPr>
          <a:lstStyle/>
          <a:p>
            <a:r>
              <a:rPr lang="en-US" sz="3200" dirty="0">
                <a:solidFill>
                  <a:srgbClr val="FF40FF"/>
                </a:solidFill>
                <a:latin typeface="Courier" charset="0"/>
                <a:ea typeface="Courier" charset="0"/>
                <a:cs typeface="Courier" charset="0"/>
              </a:rPr>
              <a:t>Python 3.5.1</a:t>
            </a:r>
          </a:p>
          <a:p>
            <a:r>
              <a:rPr lang="en-US" sz="3200" dirty="0">
                <a:solidFill>
                  <a:schemeClr val="bg1"/>
                </a:solidFill>
                <a:latin typeface="Courier" charset="0"/>
                <a:ea typeface="Courier" charset="0"/>
                <a:cs typeface="Courier" charset="0"/>
              </a:rPr>
              <a:t>&gt;&gt;&gt; x = '이광춘'</a:t>
            </a:r>
          </a:p>
          <a:p>
            <a:r>
              <a:rPr lang="en-US" sz="3200" dirty="0">
                <a:solidFill>
                  <a:schemeClr val="bg1"/>
                </a:solidFill>
                <a:latin typeface="Courier" charset="0"/>
                <a:ea typeface="Courier" charset="0"/>
                <a:cs typeface="Courier" charset="0"/>
              </a:rPr>
              <a:t>&gt;&gt;&gt; type(x)</a:t>
            </a:r>
          </a:p>
          <a:p>
            <a:r>
              <a:rPr lang="en-US" sz="3200" dirty="0">
                <a:solidFill>
                  <a:schemeClr val="bg1"/>
                </a:solidFill>
                <a:latin typeface="Courier" charset="0"/>
                <a:ea typeface="Courier" charset="0"/>
                <a:cs typeface="Courier" charset="0"/>
              </a:rPr>
              <a:t>&lt;class '</a:t>
            </a:r>
            <a:r>
              <a:rPr lang="en-US" sz="3200" dirty="0" err="1">
                <a:solidFill>
                  <a:schemeClr val="bg1"/>
                </a:solidFill>
                <a:latin typeface="Courier" charset="0"/>
                <a:ea typeface="Courier" charset="0"/>
                <a:cs typeface="Courier" charset="0"/>
              </a:rPr>
              <a:t>str</a:t>
            </a:r>
            <a:r>
              <a:rPr lang="en-US" sz="3200" dirty="0">
                <a:solidFill>
                  <a:schemeClr val="bg1"/>
                </a:solidFill>
                <a:latin typeface="Courier" charset="0"/>
                <a:ea typeface="Courier" charset="0"/>
                <a:cs typeface="Courier" charset="0"/>
              </a:rPr>
              <a:t>'&gt;</a:t>
            </a:r>
          </a:p>
          <a:p>
            <a:r>
              <a:rPr lang="en-US" sz="3200" dirty="0">
                <a:solidFill>
                  <a:schemeClr val="bg1"/>
                </a:solidFill>
                <a:latin typeface="Courier" charset="0"/>
                <a:ea typeface="Courier" charset="0"/>
                <a:cs typeface="Courier" charset="0"/>
              </a:rPr>
              <a:t>&gt;&gt;&gt; x = </a:t>
            </a:r>
            <a:r>
              <a:rPr lang="en-US" sz="3200" dirty="0" err="1">
                <a:solidFill>
                  <a:schemeClr val="bg1"/>
                </a:solidFill>
                <a:latin typeface="Courier" charset="0"/>
                <a:ea typeface="Courier" charset="0"/>
                <a:cs typeface="Courier" charset="0"/>
              </a:rPr>
              <a:t>u'이광춘</a:t>
            </a:r>
            <a:r>
              <a:rPr lang="en-US" sz="3200" dirty="0">
                <a:solidFill>
                  <a:schemeClr val="bg1"/>
                </a:solidFill>
                <a:latin typeface="Courier" charset="0"/>
                <a:ea typeface="Courier" charset="0"/>
                <a:cs typeface="Courier" charset="0"/>
              </a:rPr>
              <a:t>'</a:t>
            </a:r>
          </a:p>
          <a:p>
            <a:r>
              <a:rPr lang="en-US" sz="3200" dirty="0">
                <a:solidFill>
                  <a:schemeClr val="bg1"/>
                </a:solidFill>
                <a:latin typeface="Courier" charset="0"/>
                <a:ea typeface="Courier" charset="0"/>
                <a:cs typeface="Courier" charset="0"/>
              </a:rPr>
              <a:t>&gt;&gt;&gt; type(x)</a:t>
            </a:r>
          </a:p>
          <a:p>
            <a:r>
              <a:rPr lang="en-US" sz="3200" dirty="0">
                <a:solidFill>
                  <a:srgbClr val="00FA00"/>
                </a:solidFill>
                <a:latin typeface="Courier" charset="0"/>
                <a:ea typeface="Courier" charset="0"/>
                <a:cs typeface="Courier" charset="0"/>
              </a:rPr>
              <a:t>&lt;class '</a:t>
            </a:r>
            <a:r>
              <a:rPr lang="en-US" sz="3200" dirty="0" err="1">
                <a:solidFill>
                  <a:srgbClr val="00FA00"/>
                </a:solidFill>
                <a:latin typeface="Courier" charset="0"/>
                <a:ea typeface="Courier" charset="0"/>
                <a:cs typeface="Courier" charset="0"/>
              </a:rPr>
              <a:t>str</a:t>
            </a:r>
            <a:r>
              <a:rPr lang="en-US" sz="3200" dirty="0">
                <a:solidFill>
                  <a:srgbClr val="00FA00"/>
                </a:solidFill>
                <a:latin typeface="Courier" charset="0"/>
                <a:ea typeface="Courier" charset="0"/>
                <a:cs typeface="Courier" charset="0"/>
              </a:rPr>
              <a:t>'&gt;</a:t>
            </a:r>
          </a:p>
          <a:p>
            <a:r>
              <a:rPr lang="en-US" sz="3200" dirty="0">
                <a:solidFill>
                  <a:schemeClr val="bg1"/>
                </a:solidFill>
                <a:latin typeface="Courier" charset="0"/>
                <a:ea typeface="Courier" charset="0"/>
                <a:cs typeface="Courier" charset="0"/>
              </a:rPr>
              <a:t>&gt;&gt;&gt; </a:t>
            </a:r>
          </a:p>
        </p:txBody>
      </p:sp>
      <p:sp>
        <p:nvSpPr>
          <p:cNvPr id="6" name="TextBox 5"/>
          <p:cNvSpPr txBox="1"/>
          <p:nvPr/>
        </p:nvSpPr>
        <p:spPr>
          <a:xfrm>
            <a:off x="1727137" y="2723853"/>
            <a:ext cx="6360160" cy="4031873"/>
          </a:xfrm>
          <a:prstGeom prst="rect">
            <a:avLst/>
          </a:prstGeom>
          <a:noFill/>
        </p:spPr>
        <p:txBody>
          <a:bodyPr wrap="square" rtlCol="0">
            <a:spAutoFit/>
          </a:bodyPr>
          <a:lstStyle/>
          <a:p>
            <a:r>
              <a:rPr lang="en-US" sz="3200" dirty="0">
                <a:solidFill>
                  <a:srgbClr val="FF40FF"/>
                </a:solidFill>
                <a:latin typeface="Courier" charset="0"/>
                <a:ea typeface="Courier" charset="0"/>
                <a:cs typeface="Courier" charset="0"/>
              </a:rPr>
              <a:t>Python 2.7.10 </a:t>
            </a:r>
          </a:p>
          <a:p>
            <a:r>
              <a:rPr lang="en-US" sz="3200" dirty="0">
                <a:solidFill>
                  <a:schemeClr val="bg1"/>
                </a:solidFill>
                <a:latin typeface="Courier" charset="0"/>
                <a:ea typeface="Courier" charset="0"/>
                <a:cs typeface="Courier" charset="0"/>
              </a:rPr>
              <a:t>&gt;&gt;&gt; x = '이광춘'</a:t>
            </a:r>
          </a:p>
          <a:p>
            <a:r>
              <a:rPr lang="en-US" sz="3200" dirty="0">
                <a:solidFill>
                  <a:schemeClr val="bg1"/>
                </a:solidFill>
                <a:latin typeface="Courier" charset="0"/>
                <a:ea typeface="Courier" charset="0"/>
                <a:cs typeface="Courier" charset="0"/>
              </a:rPr>
              <a:t>&gt;&gt;&gt; type(x)</a:t>
            </a:r>
          </a:p>
          <a:p>
            <a:r>
              <a:rPr lang="en-US" sz="3200" dirty="0">
                <a:solidFill>
                  <a:schemeClr val="bg1"/>
                </a:solidFill>
                <a:latin typeface="Courier" charset="0"/>
                <a:ea typeface="Courier" charset="0"/>
                <a:cs typeface="Courier" charset="0"/>
              </a:rPr>
              <a:t>&lt;type '</a:t>
            </a:r>
            <a:r>
              <a:rPr lang="en-US" sz="3200" dirty="0" err="1">
                <a:solidFill>
                  <a:schemeClr val="bg1"/>
                </a:solidFill>
                <a:latin typeface="Courier" charset="0"/>
                <a:ea typeface="Courier" charset="0"/>
                <a:cs typeface="Courier" charset="0"/>
              </a:rPr>
              <a:t>str</a:t>
            </a:r>
            <a:r>
              <a:rPr lang="en-US" sz="3200" dirty="0">
                <a:solidFill>
                  <a:schemeClr val="bg1"/>
                </a:solidFill>
                <a:latin typeface="Courier" charset="0"/>
                <a:ea typeface="Courier" charset="0"/>
                <a:cs typeface="Courier" charset="0"/>
              </a:rPr>
              <a:t>'&gt;</a:t>
            </a:r>
          </a:p>
          <a:p>
            <a:r>
              <a:rPr lang="en-US" sz="3200" dirty="0">
                <a:solidFill>
                  <a:schemeClr val="bg1"/>
                </a:solidFill>
                <a:latin typeface="Courier" charset="0"/>
                <a:ea typeface="Courier" charset="0"/>
                <a:cs typeface="Courier" charset="0"/>
              </a:rPr>
              <a:t>&gt;&gt;&gt; x = </a:t>
            </a:r>
            <a:r>
              <a:rPr lang="en-US" sz="3200" dirty="0" err="1">
                <a:solidFill>
                  <a:schemeClr val="bg1"/>
                </a:solidFill>
                <a:latin typeface="Courier" charset="0"/>
                <a:ea typeface="Courier" charset="0"/>
                <a:cs typeface="Courier" charset="0"/>
              </a:rPr>
              <a:t>u'이광춘</a:t>
            </a:r>
            <a:r>
              <a:rPr lang="en-US" sz="3200" dirty="0">
                <a:solidFill>
                  <a:schemeClr val="bg1"/>
                </a:solidFill>
                <a:latin typeface="Courier" charset="0"/>
                <a:ea typeface="Courier" charset="0"/>
                <a:cs typeface="Courier" charset="0"/>
              </a:rPr>
              <a:t>'</a:t>
            </a:r>
          </a:p>
          <a:p>
            <a:r>
              <a:rPr lang="en-US" sz="3200" dirty="0">
                <a:solidFill>
                  <a:schemeClr val="bg1"/>
                </a:solidFill>
                <a:latin typeface="Courier" charset="0"/>
                <a:ea typeface="Courier" charset="0"/>
                <a:cs typeface="Courier" charset="0"/>
              </a:rPr>
              <a:t>&gt;&gt;&gt; type(x)</a:t>
            </a:r>
          </a:p>
          <a:p>
            <a:r>
              <a:rPr lang="en-US" sz="3200" dirty="0">
                <a:solidFill>
                  <a:srgbClr val="00FA00"/>
                </a:solidFill>
                <a:latin typeface="Courier" charset="0"/>
                <a:ea typeface="Courier" charset="0"/>
                <a:cs typeface="Courier" charset="0"/>
              </a:rPr>
              <a:t>&lt;type '</a:t>
            </a:r>
            <a:r>
              <a:rPr lang="en-US" sz="3200" dirty="0" err="1">
                <a:solidFill>
                  <a:srgbClr val="00FA00"/>
                </a:solidFill>
                <a:latin typeface="Courier" charset="0"/>
                <a:ea typeface="Courier" charset="0"/>
                <a:cs typeface="Courier" charset="0"/>
              </a:rPr>
              <a:t>unicode</a:t>
            </a:r>
            <a:r>
              <a:rPr lang="en-US" sz="3200" dirty="0">
                <a:solidFill>
                  <a:srgbClr val="00FA00"/>
                </a:solidFill>
                <a:latin typeface="Courier" charset="0"/>
                <a:ea typeface="Courier" charset="0"/>
                <a:cs typeface="Courier" charset="0"/>
              </a:rPr>
              <a:t>'&gt;</a:t>
            </a:r>
          </a:p>
          <a:p>
            <a:r>
              <a:rPr lang="en-US" sz="3200" dirty="0">
                <a:solidFill>
                  <a:schemeClr val="bg1"/>
                </a:solidFill>
                <a:latin typeface="Courier" charset="0"/>
                <a:ea typeface="Courier" charset="0"/>
                <a:cs typeface="Courier" charset="0"/>
              </a:rPr>
              <a:t>&gt;&gt;&gt; </a:t>
            </a:r>
          </a:p>
        </p:txBody>
      </p:sp>
      <p:sp>
        <p:nvSpPr>
          <p:cNvPr id="7" name="TextBox 6"/>
          <p:cNvSpPr txBox="1"/>
          <p:nvPr/>
        </p:nvSpPr>
        <p:spPr>
          <a:xfrm>
            <a:off x="1727137" y="7699529"/>
            <a:ext cx="10925504" cy="646331"/>
          </a:xfrm>
          <a:prstGeom prst="rect">
            <a:avLst/>
          </a:prstGeom>
          <a:noFill/>
        </p:spPr>
        <p:txBody>
          <a:bodyPr wrap="square" rtlCol="0">
            <a:spAutoFit/>
          </a:bodyPr>
          <a:lstStyle/>
          <a:p>
            <a:r>
              <a:rPr lang="el-GR" sz="3600" dirty="0">
                <a:solidFill>
                  <a:srgbClr val="00FA00"/>
                </a:solidFill>
              </a:rPr>
              <a:t>Στην</a:t>
            </a:r>
            <a:r>
              <a:rPr lang="en-US" sz="3600" dirty="0">
                <a:solidFill>
                  <a:srgbClr val="00FA00"/>
                </a:solidFill>
              </a:rPr>
              <a:t> Python 3, </a:t>
            </a:r>
            <a:r>
              <a:rPr lang="el-GR" sz="3600" dirty="0">
                <a:solidFill>
                  <a:srgbClr val="00FA00"/>
                </a:solidFill>
              </a:rPr>
              <a:t>όλες οι συμβολοσειρές είναι </a:t>
            </a:r>
            <a:r>
              <a:rPr lang="en-US" sz="3600" dirty="0">
                <a:solidFill>
                  <a:srgbClr val="00FA00"/>
                </a:solidFill>
              </a:rPr>
              <a:t>Unicode</a:t>
            </a:r>
          </a:p>
        </p:txBody>
      </p:sp>
    </p:spTree>
    <p:extLst>
      <p:ext uri="{BB962C8B-B14F-4D97-AF65-F5344CB8AC3E}">
        <p14:creationId xmlns:p14="http://schemas.microsoft.com/office/powerpoint/2010/main" val="157962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Shape 535"/>
          <p:cNvSpPr txBox="1">
            <a:spLocks noGrp="1"/>
          </p:cNvSpPr>
          <p:nvPr>
            <p:ph type="title"/>
          </p:nvPr>
        </p:nvSpPr>
        <p:spPr>
          <a:xfrm>
            <a:off x="1155700" y="833718"/>
            <a:ext cx="13151715"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Σύνοψη</a:t>
            </a:r>
            <a:endParaRPr lang="en-US" sz="7600" u="none" strike="noStrike" cap="none" dirty="0">
              <a:solidFill>
                <a:srgbClr val="FFD966"/>
              </a:solidFill>
              <a:latin typeface="Arial" charset="0"/>
              <a:ea typeface="Arial" charset="0"/>
              <a:cs typeface="Arial" charset="0"/>
              <a:sym typeface="Cabin"/>
            </a:endParaRPr>
          </a:p>
        </p:txBody>
      </p:sp>
      <p:sp>
        <p:nvSpPr>
          <p:cNvPr id="536" name="Shape 536"/>
          <p:cNvSpPr txBox="1">
            <a:spLocks noGrp="1"/>
          </p:cNvSpPr>
          <p:nvPr>
            <p:ph type="body" idx="1"/>
          </p:nvPr>
        </p:nvSpPr>
        <p:spPr>
          <a:xfrm>
            <a:off x="553541" y="2539900"/>
            <a:ext cx="13932000" cy="5702399"/>
          </a:xfrm>
          <a:prstGeom prst="rect">
            <a:avLst/>
          </a:prstGeom>
          <a:noFill/>
          <a:ln>
            <a:noFill/>
          </a:ln>
        </p:spPr>
        <p:txBody>
          <a:bodyPr lIns="38100" tIns="38100" rIns="38100" bIns="38100" anchor="t" anchorCtr="0">
            <a:noAutofit/>
          </a:bodyPr>
          <a:lstStyle/>
          <a:p>
            <a:pPr marL="685800" marR="0" lvl="0" indent="-329311" algn="l" rtl="0">
              <a:lnSpc>
                <a:spcPct val="115000"/>
              </a:lnSpc>
              <a:spcBef>
                <a:spcPts val="0"/>
              </a:spcBef>
              <a:spcAft>
                <a:spcPts val="100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Τύπος Συμβολοσειράς</a:t>
            </a:r>
            <a:endParaRPr lang="en-US" sz="3600" u="none" strike="noStrike" cap="none" dirty="0">
              <a:solidFill>
                <a:schemeClr val="lt1"/>
              </a:solidFill>
              <a:latin typeface="Arial" charset="0"/>
              <a:ea typeface="Arial" charset="0"/>
              <a:cs typeface="Arial" charset="0"/>
              <a:sym typeface="Cabin"/>
            </a:endParaRPr>
          </a:p>
          <a:p>
            <a:pPr marL="685800" marR="0" lvl="0" indent="-329311" algn="l" rtl="0">
              <a:lnSpc>
                <a:spcPct val="115000"/>
              </a:lnSpc>
              <a:spcBef>
                <a:spcPts val="1000"/>
              </a:spcBef>
              <a:spcAft>
                <a:spcPts val="100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Ανάγνωση</a:t>
            </a:r>
            <a:r>
              <a:rPr lang="en-US" sz="3600" u="none" strike="noStrike" cap="none" dirty="0">
                <a:solidFill>
                  <a:schemeClr val="lt1"/>
                </a:solidFill>
                <a:latin typeface="Arial" charset="0"/>
                <a:ea typeface="Arial" charset="0"/>
                <a:cs typeface="Arial" charset="0"/>
                <a:sym typeface="Cabin"/>
              </a:rPr>
              <a:t>/</a:t>
            </a:r>
            <a:r>
              <a:rPr lang="el-GR" sz="3600" u="none" strike="noStrike" cap="none" dirty="0">
                <a:solidFill>
                  <a:schemeClr val="lt1"/>
                </a:solidFill>
                <a:latin typeface="Arial" charset="0"/>
                <a:ea typeface="Arial" charset="0"/>
                <a:cs typeface="Arial" charset="0"/>
                <a:sym typeface="Cabin"/>
              </a:rPr>
              <a:t>Μετατροπή</a:t>
            </a:r>
            <a:endParaRPr lang="en-US" sz="3600" u="none" strike="noStrike" cap="none" dirty="0">
              <a:solidFill>
                <a:schemeClr val="lt1"/>
              </a:solidFill>
              <a:latin typeface="Arial" charset="0"/>
              <a:ea typeface="Arial" charset="0"/>
              <a:cs typeface="Arial" charset="0"/>
              <a:sym typeface="Cabin"/>
            </a:endParaRPr>
          </a:p>
          <a:p>
            <a:pPr marL="685800" marR="0" lvl="0" indent="-329311" algn="l" rtl="0">
              <a:lnSpc>
                <a:spcPct val="115000"/>
              </a:lnSpc>
              <a:spcBef>
                <a:spcPts val="0"/>
              </a:spcBef>
              <a:spcAft>
                <a:spcPts val="100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Δείκτης συμβολοσειράς </a:t>
            </a:r>
            <a:r>
              <a:rPr lang="en-US" sz="3600" u="none" strike="noStrike" cap="none" dirty="0">
                <a:solidFill>
                  <a:srgbClr val="00FFFF"/>
                </a:solidFill>
                <a:latin typeface="Arial" charset="0"/>
                <a:ea typeface="Arial" charset="0"/>
                <a:cs typeface="Arial" charset="0"/>
                <a:sym typeface="Cabin"/>
              </a:rPr>
              <a:t>[]</a:t>
            </a:r>
          </a:p>
          <a:p>
            <a:pPr marL="685800" marR="0" lvl="0" indent="-329311" algn="l" rtl="0">
              <a:lnSpc>
                <a:spcPct val="115000"/>
              </a:lnSpc>
              <a:spcBef>
                <a:spcPts val="0"/>
              </a:spcBef>
              <a:spcAft>
                <a:spcPts val="100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Τεμαχισμός συμβολοσειράς </a:t>
            </a:r>
            <a:r>
              <a:rPr lang="en-US" sz="3600" u="none" strike="noStrike" cap="none" dirty="0">
                <a:solidFill>
                  <a:srgbClr val="00FFFF"/>
                </a:solidFill>
                <a:latin typeface="Arial" charset="0"/>
                <a:ea typeface="Arial" charset="0"/>
                <a:cs typeface="Arial" charset="0"/>
                <a:sym typeface="Cabin"/>
              </a:rPr>
              <a:t>[</a:t>
            </a:r>
            <a:r>
              <a:rPr lang="en-US" sz="3600" u="none" strike="noStrike" cap="none" dirty="0">
                <a:solidFill>
                  <a:srgbClr val="FF7F00"/>
                </a:solidFill>
                <a:latin typeface="Arial" charset="0"/>
                <a:ea typeface="Arial" charset="0"/>
                <a:cs typeface="Arial" charset="0"/>
                <a:sym typeface="Cabin"/>
              </a:rPr>
              <a:t>2</a:t>
            </a:r>
            <a:r>
              <a:rPr lang="en-US" sz="3600" u="none" strike="noStrike" cap="none" dirty="0">
                <a:solidFill>
                  <a:srgbClr val="00FFFF"/>
                </a:solidFill>
                <a:latin typeface="Arial" charset="0"/>
                <a:ea typeface="Arial" charset="0"/>
                <a:cs typeface="Arial" charset="0"/>
                <a:sym typeface="Cabin"/>
              </a:rPr>
              <a:t>:4]</a:t>
            </a:r>
          </a:p>
          <a:p>
            <a:pPr marL="685800" marR="0" lvl="0" indent="-329311" algn="l" rtl="0">
              <a:lnSpc>
                <a:spcPct val="115000"/>
              </a:lnSpc>
              <a:spcBef>
                <a:spcPts val="0"/>
              </a:spcBef>
              <a:spcAft>
                <a:spcPts val="100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Επαναλήψεις σε συμβολοσειρές</a:t>
            </a:r>
            <a:r>
              <a:rPr lang="en-US" sz="3600" dirty="0">
                <a:solidFill>
                  <a:schemeClr val="lt1"/>
                </a:solidFill>
                <a:latin typeface="Arial" charset="0"/>
                <a:ea typeface="Arial" charset="0"/>
                <a:cs typeface="Arial" charset="0"/>
                <a:sym typeface="Cabin"/>
              </a:rPr>
              <a:t> </a:t>
            </a:r>
            <a:br>
              <a:rPr lang="en-US" sz="3600" dirty="0">
                <a:solidFill>
                  <a:schemeClr val="lt1"/>
                </a:solidFill>
                <a:latin typeface="Arial" charset="0"/>
                <a:ea typeface="Arial" charset="0"/>
                <a:cs typeface="Arial" charset="0"/>
                <a:sym typeface="Cabin"/>
              </a:rPr>
            </a:br>
            <a:r>
              <a:rPr lang="el-GR" sz="3600" dirty="0">
                <a:solidFill>
                  <a:schemeClr val="lt1"/>
                </a:solidFill>
                <a:latin typeface="Arial" charset="0"/>
                <a:ea typeface="Arial" charset="0"/>
                <a:cs typeface="Arial" charset="0"/>
                <a:sym typeface="Cabin"/>
              </a:rPr>
              <a:t>με </a:t>
            </a:r>
            <a:r>
              <a:rPr lang="en-US" sz="3600" dirty="0">
                <a:solidFill>
                  <a:srgbClr val="FFFF00"/>
                </a:solidFill>
                <a:latin typeface="Arial" charset="0"/>
                <a:ea typeface="Arial" charset="0"/>
                <a:cs typeface="Arial" charset="0"/>
                <a:sym typeface="Cabin"/>
              </a:rPr>
              <a:t>for</a:t>
            </a:r>
            <a:r>
              <a:rPr lang="en-US" sz="3600" dirty="0">
                <a:solidFill>
                  <a:schemeClr val="lt1"/>
                </a:solidFill>
                <a:latin typeface="Arial" charset="0"/>
                <a:ea typeface="Arial" charset="0"/>
                <a:cs typeface="Arial" charset="0"/>
                <a:sym typeface="Cabin"/>
              </a:rPr>
              <a:t> </a:t>
            </a:r>
            <a:r>
              <a:rPr lang="el-GR" sz="3600" dirty="0">
                <a:solidFill>
                  <a:schemeClr val="lt1"/>
                </a:solidFill>
                <a:latin typeface="Arial" charset="0"/>
                <a:ea typeface="Arial" charset="0"/>
                <a:cs typeface="Arial" charset="0"/>
                <a:sym typeface="Cabin"/>
              </a:rPr>
              <a:t>και</a:t>
            </a:r>
            <a:r>
              <a:rPr lang="en-US" sz="3600" dirty="0">
                <a:solidFill>
                  <a:schemeClr val="lt1"/>
                </a:solidFill>
                <a:latin typeface="Arial" charset="0"/>
                <a:ea typeface="Arial" charset="0"/>
                <a:cs typeface="Arial" charset="0"/>
                <a:sym typeface="Cabin"/>
              </a:rPr>
              <a:t> </a:t>
            </a:r>
            <a:r>
              <a:rPr lang="en-US" sz="3600" dirty="0">
                <a:solidFill>
                  <a:srgbClr val="FFFF00"/>
                </a:solidFill>
                <a:latin typeface="Arial" charset="0"/>
                <a:ea typeface="Arial" charset="0"/>
                <a:cs typeface="Arial" charset="0"/>
                <a:sym typeface="Cabin"/>
              </a:rPr>
              <a:t>while</a:t>
            </a:r>
          </a:p>
          <a:p>
            <a:pPr marL="685800" marR="0" lvl="0" indent="-329311" algn="l" rtl="0">
              <a:lnSpc>
                <a:spcPct val="115000"/>
              </a:lnSpc>
              <a:spcBef>
                <a:spcPts val="0"/>
              </a:spcBef>
              <a:spcAft>
                <a:spcPts val="100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Συνένωση</a:t>
            </a:r>
            <a:r>
              <a:rPr lang="en-US" sz="3600" dirty="0">
                <a:solidFill>
                  <a:schemeClr val="lt1"/>
                </a:solidFill>
                <a:latin typeface="Arial" charset="0"/>
                <a:ea typeface="Arial" charset="0"/>
                <a:cs typeface="Arial" charset="0"/>
                <a:sym typeface="Cabin"/>
              </a:rPr>
              <a:t> </a:t>
            </a:r>
            <a:r>
              <a:rPr lang="el-GR" sz="3600" dirty="0">
                <a:solidFill>
                  <a:schemeClr val="lt1"/>
                </a:solidFill>
                <a:latin typeface="Arial" charset="0"/>
                <a:ea typeface="Arial" charset="0"/>
                <a:cs typeface="Arial" charset="0"/>
                <a:sym typeface="Cabin"/>
              </a:rPr>
              <a:t>συμβολοσειρών με</a:t>
            </a:r>
            <a:r>
              <a:rPr lang="en-US" sz="3600" dirty="0">
                <a:solidFill>
                  <a:schemeClr val="lt1"/>
                </a:solidFill>
                <a:latin typeface="Arial" charset="0"/>
                <a:ea typeface="Arial" charset="0"/>
                <a:cs typeface="Arial" charset="0"/>
                <a:sym typeface="Cabin"/>
              </a:rPr>
              <a:t>  </a:t>
            </a:r>
            <a:r>
              <a:rPr lang="en-US" sz="3600" dirty="0">
                <a:solidFill>
                  <a:srgbClr val="00FFFF"/>
                </a:solidFill>
                <a:latin typeface="Arial" charset="0"/>
                <a:ea typeface="Arial" charset="0"/>
                <a:cs typeface="Arial" charset="0"/>
                <a:sym typeface="Cabin"/>
              </a:rPr>
              <a:t>+</a:t>
            </a:r>
          </a:p>
        </p:txBody>
      </p:sp>
      <p:sp>
        <p:nvSpPr>
          <p:cNvPr id="537" name="Shape 537"/>
          <p:cNvSpPr txBox="1">
            <a:spLocks noGrp="1"/>
          </p:cNvSpPr>
          <p:nvPr>
            <p:ph type="body" idx="4294967295"/>
          </p:nvPr>
        </p:nvSpPr>
        <p:spPr>
          <a:xfrm>
            <a:off x="8513379" y="2555666"/>
            <a:ext cx="7220607" cy="5627688"/>
          </a:xfrm>
          <a:prstGeom prst="rect">
            <a:avLst/>
          </a:prstGeom>
          <a:noFill/>
          <a:ln>
            <a:noFill/>
          </a:ln>
        </p:spPr>
        <p:txBody>
          <a:bodyPr lIns="38100" tIns="38100" rIns="38100" bIns="38100" anchor="t" anchorCtr="0">
            <a:noAutofit/>
          </a:bodyPr>
          <a:lstStyle/>
          <a:p>
            <a:pPr marL="685800" marR="0" lvl="0" indent="-329311" algn="l" rtl="0">
              <a:lnSpc>
                <a:spcPct val="115000"/>
              </a:lnSpc>
              <a:spcBef>
                <a:spcPts val="0"/>
              </a:spcBef>
              <a:spcAft>
                <a:spcPts val="100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Λειτουργίες συμβολοσειράς</a:t>
            </a:r>
            <a:r>
              <a:rPr lang="en-US" sz="3600" u="none" strike="noStrike" cap="none" dirty="0">
                <a:solidFill>
                  <a:schemeClr val="lt1"/>
                </a:solidFill>
                <a:latin typeface="Arial" charset="0"/>
                <a:ea typeface="Arial" charset="0"/>
                <a:cs typeface="Arial" charset="0"/>
                <a:sym typeface="Cabin"/>
              </a:rPr>
              <a:t> </a:t>
            </a:r>
          </a:p>
          <a:p>
            <a:pPr marL="685800" marR="0" lvl="0" indent="-329311" algn="l" rtl="0">
              <a:lnSpc>
                <a:spcPct val="115000"/>
              </a:lnSpc>
              <a:spcBef>
                <a:spcPts val="0"/>
              </a:spcBef>
              <a:spcAft>
                <a:spcPts val="100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Βιβλιοθήκη </a:t>
            </a:r>
            <a:r>
              <a:rPr lang="en-US" sz="3600" dirty="0">
                <a:solidFill>
                  <a:schemeClr val="lt1"/>
                </a:solidFill>
                <a:latin typeface="Arial" charset="0"/>
                <a:ea typeface="Arial" charset="0"/>
                <a:cs typeface="Arial" charset="0"/>
                <a:sym typeface="Cabin"/>
              </a:rPr>
              <a:t>String</a:t>
            </a:r>
          </a:p>
          <a:p>
            <a:pPr marL="685800" marR="0" lvl="0" indent="-329311" algn="l" rtl="0">
              <a:lnSpc>
                <a:spcPct val="115000"/>
              </a:lnSpc>
              <a:spcBef>
                <a:spcPts val="0"/>
              </a:spcBef>
              <a:spcAft>
                <a:spcPts val="100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Σύγκριση συμβολοσειρών</a:t>
            </a:r>
            <a:endParaRPr lang="en-US" sz="3600" dirty="0">
              <a:solidFill>
                <a:schemeClr val="lt1"/>
              </a:solidFill>
              <a:latin typeface="Arial" charset="0"/>
              <a:ea typeface="Arial" charset="0"/>
              <a:cs typeface="Arial" charset="0"/>
              <a:sym typeface="Cabin"/>
            </a:endParaRPr>
          </a:p>
          <a:p>
            <a:pPr marL="685800" marR="0" lvl="0" indent="-329311" algn="l" rtl="0">
              <a:lnSpc>
                <a:spcPct val="115000"/>
              </a:lnSpc>
              <a:spcBef>
                <a:spcPts val="0"/>
              </a:spcBef>
              <a:spcAft>
                <a:spcPts val="100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Αναζήτηση σε συμβολοσειρά</a:t>
            </a:r>
            <a:endParaRPr lang="en-US" sz="3600" dirty="0">
              <a:solidFill>
                <a:schemeClr val="lt1"/>
              </a:solidFill>
              <a:latin typeface="Arial" charset="0"/>
              <a:ea typeface="Arial" charset="0"/>
              <a:cs typeface="Arial" charset="0"/>
              <a:sym typeface="Cabin"/>
            </a:endParaRPr>
          </a:p>
          <a:p>
            <a:pPr marL="685800" marR="0" lvl="0" indent="-329311" algn="l" rtl="0">
              <a:lnSpc>
                <a:spcPct val="115000"/>
              </a:lnSpc>
              <a:spcBef>
                <a:spcPts val="0"/>
              </a:spcBef>
              <a:spcAft>
                <a:spcPts val="100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Αντικατάσταση κειμένου</a:t>
            </a:r>
            <a:endParaRPr lang="en-US" sz="3600" dirty="0">
              <a:solidFill>
                <a:schemeClr val="lt1"/>
              </a:solidFill>
              <a:latin typeface="Arial" charset="0"/>
              <a:ea typeface="Arial" charset="0"/>
              <a:cs typeface="Arial" charset="0"/>
              <a:sym typeface="Cabin"/>
            </a:endParaRPr>
          </a:p>
          <a:p>
            <a:pPr marL="685800" marR="0" lvl="0" indent="-329311" algn="l" rtl="0">
              <a:lnSpc>
                <a:spcPct val="115000"/>
              </a:lnSpc>
              <a:spcBef>
                <a:spcPts val="0"/>
              </a:spcBef>
              <a:spcAft>
                <a:spcPts val="100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Απαλοιφή λευκών-χαρακτήρων</a:t>
            </a:r>
            <a:endParaRPr lang="en-US" sz="3600" dirty="0">
              <a:solidFill>
                <a:schemeClr val="lt1"/>
              </a:solidFill>
              <a:latin typeface="Arial" charset="0"/>
              <a:ea typeface="Arial" charset="0"/>
              <a:cs typeface="Arial" charset="0"/>
              <a:sym typeface="Cabi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l-GR" sz="3600" dirty="0">
                <a:solidFill>
                  <a:srgbClr val="FFFF00"/>
                </a:solidFill>
              </a:rPr>
              <a:t>Ευχαριστίες / Συνεισφορές</a:t>
            </a:r>
            <a:endParaRPr lang="en-US" sz="3600" dirty="0">
              <a:solidFill>
                <a:srgbClr val="FFFF00"/>
              </a:solidFill>
            </a:endParaRP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Αυτές οι διαφάνειες είναι Πνευματική ιδιοκτησία 2010</a:t>
            </a:r>
            <a:r>
              <a:rPr lang="en-US" sz="1800" dirty="0">
                <a:solidFill>
                  <a:srgbClr val="FFFFFF"/>
                </a:solidFill>
              </a:rPr>
              <a:t>-  Charles R. Severance (</a:t>
            </a:r>
            <a:r>
              <a:rPr lang="en-US" sz="1800" u="sng" dirty="0">
                <a:solidFill>
                  <a:srgbClr val="FFFF00"/>
                </a:solidFill>
                <a:hlinkClick r:id="rId3"/>
              </a:rPr>
              <a:t>www.dr-chuck.com</a:t>
            </a:r>
            <a:r>
              <a:rPr lang="en-US" sz="1800" dirty="0">
                <a:solidFill>
                  <a:srgbClr val="FFFFFF"/>
                </a:solidFill>
              </a:rPr>
              <a:t>) </a:t>
            </a:r>
            <a:r>
              <a:rPr lang="el-GR" sz="1800" dirty="0">
                <a:solidFill>
                  <a:srgbClr val="FFFFFF"/>
                </a:solidFill>
              </a:rPr>
              <a:t>του</a:t>
            </a:r>
            <a:r>
              <a:rPr lang="en-US" sz="1800" dirty="0">
                <a:solidFill>
                  <a:srgbClr val="FFFFFF"/>
                </a:solidFill>
              </a:rPr>
              <a:t> University of Michigan School of Information </a:t>
            </a:r>
            <a:r>
              <a:rPr lang="el-GR" sz="1800" dirty="0">
                <a:solidFill>
                  <a:srgbClr val="FFFFFF"/>
                </a:solidFill>
              </a:rPr>
              <a:t>και είναι διαθέσιμες υπό την άδεια</a:t>
            </a:r>
            <a:r>
              <a:rPr lang="en-US" sz="1800" dirty="0">
                <a:solidFill>
                  <a:srgbClr val="FFFFFF"/>
                </a:solidFill>
              </a:rPr>
              <a:t> Creative Commons Attribution 4.0. </a:t>
            </a:r>
            <a:r>
              <a:rPr lang="el-GR" sz="1800" dirty="0">
                <a:solidFill>
                  <a:srgbClr val="FFFFFF"/>
                </a:solidFill>
              </a:rPr>
              <a:t>Παρακαλώ να διατηρήσετε αυτήν την τελευταία διαφάνεια σε όλα τα αντίγραφα του εγγράφου για να συμμορφωθείτε με τις απαιτήσεις απόδοσης της άδειας. Εάν κάνετε κάποια αλλαγή, μη διστάσετε να προσθέσετε το όνομα και τον οργανισμό σας στη λίστα των συντελεστών αυτής της σελίδας καθώς αναδημοσιεύετε το υλικό</a:t>
            </a:r>
            <a:r>
              <a:rPr lang="en-US" sz="1800" dirty="0">
                <a:solidFill>
                  <a:srgbClr val="FFFFFF"/>
                </a:solidFill>
              </a:rPr>
              <a:t>.</a:t>
            </a:r>
          </a:p>
          <a:p>
            <a:pPr lvl="0" rtl="0">
              <a:spcBef>
                <a:spcPts val="0"/>
              </a:spcBef>
              <a:buNone/>
            </a:pPr>
            <a:endParaRPr sz="1800" dirty="0">
              <a:solidFill>
                <a:srgbClr val="FFFFFF"/>
              </a:solidFill>
            </a:endParaRPr>
          </a:p>
          <a:p>
            <a:pPr lvl="0" rtl="0">
              <a:spcBef>
                <a:spcPts val="0"/>
              </a:spcBef>
              <a:buNone/>
            </a:pPr>
            <a:r>
              <a:rPr lang="el-GR" sz="1800" dirty="0">
                <a:solidFill>
                  <a:srgbClr val="FFFFFF"/>
                </a:solidFill>
              </a:rPr>
              <a:t>Αρχική ανάπτυξη </a:t>
            </a:r>
            <a:r>
              <a:rPr lang="en-US" sz="1800" dirty="0">
                <a:solidFill>
                  <a:srgbClr val="FFFFFF"/>
                </a:solidFill>
              </a:rPr>
              <a:t>: Charles Severance, University of Michigan School of Information</a:t>
            </a:r>
            <a:endParaRPr lang="el-GR" sz="1800" dirty="0">
              <a:solidFill>
                <a:srgbClr val="FFFFFF"/>
              </a:solidFill>
            </a:endParaRPr>
          </a:p>
          <a:p>
            <a:pPr lvl="0" rtl="0">
              <a:spcBef>
                <a:spcPts val="0"/>
              </a:spcBef>
              <a:buNone/>
            </a:pPr>
            <a:endParaRPr lang="el-GR" sz="1800" dirty="0">
              <a:solidFill>
                <a:srgbClr val="FFFFFF"/>
              </a:solidFill>
            </a:endParaRPr>
          </a:p>
          <a:p>
            <a:pPr lvl="0" rtl="0">
              <a:spcBef>
                <a:spcPts val="0"/>
              </a:spcBef>
              <a:buNone/>
            </a:pPr>
            <a:r>
              <a:rPr lang="el-GR" sz="1800" dirty="0">
                <a:solidFill>
                  <a:srgbClr val="FFFFFF"/>
                </a:solidFill>
              </a:rPr>
              <a:t>Απόδοση στα Ελληνικά: </a:t>
            </a:r>
            <a:r>
              <a:rPr lang="el-GR" sz="1800" dirty="0" err="1">
                <a:solidFill>
                  <a:srgbClr val="FFFFFF"/>
                </a:solidFill>
              </a:rPr>
              <a:t>Κιουρτίδου</a:t>
            </a:r>
            <a:r>
              <a:rPr lang="el-GR" sz="1800" dirty="0">
                <a:solidFill>
                  <a:srgbClr val="FFFFFF"/>
                </a:solidFill>
              </a:rPr>
              <a:t> Δ. Κωνσταντία</a:t>
            </a:r>
            <a:endParaRPr lang="en-US" sz="1800" dirty="0">
              <a:solidFill>
                <a:srgbClr val="FFFFFF"/>
              </a:solidFill>
            </a:endParaRPr>
          </a:p>
          <a:p>
            <a:pPr lvl="0" rtl="0">
              <a:spcBef>
                <a:spcPts val="0"/>
              </a:spcBef>
              <a:buNone/>
            </a:pPr>
            <a:endParaRPr sz="1800" dirty="0">
              <a:solidFill>
                <a:srgbClr val="FFFFFF"/>
              </a:solidFill>
            </a:endParaRPr>
          </a:p>
          <a:p>
            <a:pPr marL="261938" lvl="0" indent="-261938" rtl="0">
              <a:spcBef>
                <a:spcPts val="0"/>
              </a:spcBef>
              <a:buClr>
                <a:schemeClr val="dk2"/>
              </a:buClr>
              <a:buSzPct val="61111"/>
              <a:buFont typeface="Arial"/>
              <a:buNone/>
            </a:pPr>
            <a:r>
              <a:rPr lang="en-US" sz="1800" dirty="0">
                <a:solidFill>
                  <a:schemeClr val="lt1"/>
                </a:solidFill>
              </a:rPr>
              <a:t>… </a:t>
            </a:r>
            <a:r>
              <a:rPr lang="el-GR" sz="1800" dirty="0">
                <a:solidFill>
                  <a:schemeClr val="lt1"/>
                </a:solidFill>
              </a:rPr>
              <a:t>Εισαγάγετε νέους Μεταφραστές και άτομα που έχουν συνεισφέρει εδώ</a:t>
            </a:r>
            <a:endParaRPr lang="en-US" sz="1800" dirty="0">
              <a:solidFill>
                <a:schemeClr val="lt1"/>
              </a:solidFill>
            </a:endParaRP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Συνέχεια</a:t>
            </a:r>
            <a:r>
              <a:rPr lang="is-IS" sz="1800" dirty="0">
                <a:solidFill>
                  <a:srgbClr val="FFFFFF"/>
                </a:solidFill>
              </a:rPr>
              <a:t>…</a:t>
            </a:r>
            <a:endParaRPr lang="en-US" sz="1800" dirty="0">
              <a:solidFill>
                <a:srgbClr val="FFFFFF"/>
              </a:solidFill>
            </a:endParaRPr>
          </a:p>
        </p:txBody>
      </p:sp>
      <p:pic>
        <p:nvPicPr>
          <p:cNvPr id="6" name="Shape 536">
            <a:extLst>
              <a:ext uri="{FF2B5EF4-FFF2-40B4-BE49-F238E27FC236}">
                <a16:creationId xmlns:a16="http://schemas.microsoft.com/office/drawing/2014/main" id="{BE10AF01-D437-453D-BE38-BD03821DC145}"/>
              </a:ext>
            </a:extLst>
          </p:cNvPr>
          <p:cNvPicPr preferRelativeResize="0"/>
          <p:nvPr/>
        </p:nvPicPr>
        <p:blipFill rotWithShape="1">
          <a:blip r:embed="rId5">
            <a:alphaModFix/>
          </a:blip>
          <a:srcRect/>
          <a:stretch/>
        </p:blipFill>
        <p:spPr>
          <a:xfrm>
            <a:off x="643300" y="789709"/>
            <a:ext cx="1024800" cy="1024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3028950" y="833718"/>
            <a:ext cx="12058750"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Ψάχνοντας μέσα σε </a:t>
            </a:r>
            <a:r>
              <a:rPr lang="en-US" sz="7600" u="none" strike="noStrike" cap="none" dirty="0">
                <a:solidFill>
                  <a:srgbClr val="FFD966"/>
                </a:solidFill>
                <a:latin typeface="Arial" charset="0"/>
                <a:ea typeface="Arial" charset="0"/>
                <a:cs typeface="Arial" charset="0"/>
                <a:sym typeface="Cabin"/>
              </a:rPr>
              <a:t>String</a:t>
            </a:r>
          </a:p>
        </p:txBody>
      </p:sp>
      <p:sp>
        <p:nvSpPr>
          <p:cNvPr id="228" name="Shape 228"/>
          <p:cNvSpPr txBox="1">
            <a:spLocks noGrp="1"/>
          </p:cNvSpPr>
          <p:nvPr>
            <p:ph type="body" idx="1"/>
          </p:nvPr>
        </p:nvSpPr>
        <p:spPr>
          <a:xfrm>
            <a:off x="1155700" y="2603500"/>
            <a:ext cx="8802688" cy="57023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Μπορούμε να πάρουμε οποιοδήποτε χαρακτήρα σε μια συμβολοσειρά χρησιμοποιώντας ένα δείκτη που καθορίζεται μέσα σε </a:t>
            </a:r>
            <a:r>
              <a:rPr lang="el-GR" dirty="0">
                <a:solidFill>
                  <a:srgbClr val="00FFFF"/>
                </a:solidFill>
                <a:latin typeface="Arial" charset="0"/>
                <a:cs typeface="Arial" charset="0"/>
                <a:sym typeface="Cabin"/>
              </a:rPr>
              <a:t>αγκύλες</a:t>
            </a:r>
            <a:endParaRPr lang="en-US" sz="3600" u="none" strike="noStrike" cap="none" dirty="0">
              <a:solidFill>
                <a:srgbClr val="00FFFF"/>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Η τιμή του δείκτη πρέπει να είναι ένας ακ</a:t>
            </a:r>
            <a:r>
              <a:rPr lang="el-GR" dirty="0">
                <a:solidFill>
                  <a:schemeClr val="lt1"/>
                </a:solidFill>
                <a:latin typeface="Arial" charset="0"/>
                <a:ea typeface="Arial" charset="0"/>
                <a:cs typeface="Arial" charset="0"/>
                <a:sym typeface="Cabin"/>
              </a:rPr>
              <a:t>έραιος και ξεκινά από 0</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Η τιμή του δείκτη μπορεί να είναι μια έκφραση που θα υπολογιστεί</a:t>
            </a:r>
            <a:endParaRPr lang="en-US" sz="3600" u="none" strike="noStrike" cap="none" dirty="0">
              <a:solidFill>
                <a:schemeClr val="lt1"/>
              </a:solidFill>
              <a:latin typeface="Arial" charset="0"/>
              <a:ea typeface="Arial" charset="0"/>
              <a:cs typeface="Arial" charset="0"/>
              <a:sym typeface="Cabin"/>
            </a:endParaRPr>
          </a:p>
        </p:txBody>
      </p:sp>
      <p:sp>
        <p:nvSpPr>
          <p:cNvPr id="229" name="Shape 229"/>
          <p:cNvSpPr txBox="1"/>
          <p:nvPr/>
        </p:nvSpPr>
        <p:spPr>
          <a:xfrm>
            <a:off x="10566401" y="4517526"/>
            <a:ext cx="5180420" cy="378837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l-GR" sz="3000" i="0" u="none" strike="noStrike" cap="none" dirty="0">
                <a:solidFill>
                  <a:srgbClr val="00FF00"/>
                </a:solidFill>
                <a:latin typeface="Courier"/>
                <a:ea typeface="Courier"/>
                <a:cs typeface="Courier"/>
                <a:sym typeface="Courier New"/>
              </a:rPr>
              <a:t>φρούτο</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'banana'</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l-GR" sz="3000" i="0" u="none" strike="noStrike" cap="none" dirty="0">
                <a:solidFill>
                  <a:srgbClr val="00FF00"/>
                </a:solidFill>
                <a:latin typeface="Courier"/>
                <a:ea typeface="Courier"/>
                <a:cs typeface="Courier"/>
                <a:sym typeface="Courier New"/>
              </a:rPr>
              <a:t>γράμμα</a:t>
            </a:r>
            <a:r>
              <a:rPr lang="en-US" sz="3000" i="0" u="none" strike="noStrike" cap="none" dirty="0">
                <a:solidFill>
                  <a:schemeClr val="lt1"/>
                </a:solidFill>
                <a:latin typeface="Courier"/>
                <a:ea typeface="Courier"/>
                <a:cs typeface="Courier"/>
                <a:sym typeface="Courier New"/>
              </a:rPr>
              <a:t> = </a:t>
            </a:r>
            <a:r>
              <a:rPr lang="el-GR" sz="3000" i="0" u="none" strike="noStrike" cap="none" dirty="0">
                <a:solidFill>
                  <a:srgbClr val="00FF00"/>
                </a:solidFill>
                <a:latin typeface="Courier"/>
                <a:ea typeface="Courier"/>
                <a:cs typeface="Courier"/>
                <a:sym typeface="Courier New"/>
              </a:rPr>
              <a:t>φρούτο</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1</a:t>
            </a:r>
            <a:r>
              <a:rPr lang="en-US" sz="30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l-GR" sz="3000" i="0" u="none" strike="noStrike" cap="none" dirty="0">
                <a:solidFill>
                  <a:srgbClr val="00FF00"/>
                </a:solidFill>
                <a:latin typeface="Courier"/>
                <a:ea typeface="Courier"/>
                <a:cs typeface="Courier"/>
                <a:sym typeface="Courier New"/>
              </a:rPr>
              <a:t>γράμμα</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w</a:t>
            </a:r>
            <a:r>
              <a:rPr lang="en-US" sz="3000" i="0" u="none" strike="noStrike" cap="none" dirty="0">
                <a:solidFill>
                  <a:schemeClr val="lt1"/>
                </a:solidFill>
                <a:latin typeface="Courier"/>
                <a:ea typeface="Courier"/>
                <a:cs typeface="Courier"/>
                <a:sym typeface="Courier New"/>
              </a:rPr>
              <a:t> = </a:t>
            </a:r>
            <a:r>
              <a:rPr lang="el-GR" sz="3000" i="0" u="none" strike="noStrike" cap="none" dirty="0">
                <a:solidFill>
                  <a:srgbClr val="00FF00"/>
                </a:solidFill>
                <a:latin typeface="Courier"/>
                <a:ea typeface="Courier"/>
                <a:cs typeface="Courier"/>
                <a:sym typeface="Courier New"/>
              </a:rPr>
              <a:t>φρούτο</a:t>
            </a:r>
            <a:r>
              <a:rPr lang="en-US" sz="3000" i="0" u="none" strike="noStrike" cap="none" dirty="0">
                <a:solidFill>
                  <a:srgbClr val="00FFFF"/>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x</a:t>
            </a:r>
            <a:r>
              <a:rPr lang="en-US" sz="3000" i="0" u="none" strike="noStrike" cap="none" dirty="0">
                <a:solidFill>
                  <a:srgbClr val="00FFFF"/>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1</a:t>
            </a:r>
            <a:r>
              <a:rPr lang="en-US" sz="30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w</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n</a:t>
            </a:r>
          </a:p>
        </p:txBody>
      </p:sp>
      <p:pic>
        <p:nvPicPr>
          <p:cNvPr id="230" name="Shape 230"/>
          <p:cNvPicPr preferRelativeResize="0"/>
          <p:nvPr/>
        </p:nvPicPr>
        <p:blipFill rotWithShape="1">
          <a:blip r:embed="rId3">
            <a:alphaModFix/>
          </a:blip>
          <a:srcRect/>
          <a:stretch/>
        </p:blipFill>
        <p:spPr>
          <a:xfrm>
            <a:off x="654050" y="908000"/>
            <a:ext cx="2489200" cy="1663317"/>
          </a:xfrm>
          <a:prstGeom prst="rect">
            <a:avLst/>
          </a:prstGeom>
          <a:noFill/>
          <a:ln>
            <a:noFill/>
          </a:ln>
        </p:spPr>
      </p:pic>
      <p:sp>
        <p:nvSpPr>
          <p:cNvPr id="231" name="Shape 231"/>
          <p:cNvSpPr txBox="1"/>
          <p:nvPr/>
        </p:nvSpPr>
        <p:spPr>
          <a:xfrm>
            <a:off x="10566400"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0</a:t>
            </a:r>
          </a:p>
        </p:txBody>
      </p:sp>
      <p:sp>
        <p:nvSpPr>
          <p:cNvPr id="232" name="Shape 232"/>
          <p:cNvSpPr txBox="1"/>
          <p:nvPr/>
        </p:nvSpPr>
        <p:spPr>
          <a:xfrm>
            <a:off x="10566400"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b</a:t>
            </a:r>
          </a:p>
        </p:txBody>
      </p:sp>
      <p:sp>
        <p:nvSpPr>
          <p:cNvPr id="233" name="Shape 233"/>
          <p:cNvSpPr txBox="1"/>
          <p:nvPr/>
        </p:nvSpPr>
        <p:spPr>
          <a:xfrm>
            <a:off x="11315700"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a:t>
            </a:r>
          </a:p>
        </p:txBody>
      </p:sp>
      <p:sp>
        <p:nvSpPr>
          <p:cNvPr id="234" name="Shape 234"/>
          <p:cNvSpPr txBox="1"/>
          <p:nvPr/>
        </p:nvSpPr>
        <p:spPr>
          <a:xfrm>
            <a:off x="11315700"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235" name="Shape 235"/>
          <p:cNvSpPr txBox="1"/>
          <p:nvPr/>
        </p:nvSpPr>
        <p:spPr>
          <a:xfrm>
            <a:off x="12090400"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2</a:t>
            </a:r>
          </a:p>
        </p:txBody>
      </p:sp>
      <p:sp>
        <p:nvSpPr>
          <p:cNvPr id="236" name="Shape 236"/>
          <p:cNvSpPr txBox="1"/>
          <p:nvPr/>
        </p:nvSpPr>
        <p:spPr>
          <a:xfrm>
            <a:off x="12090400"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237" name="Shape 237"/>
          <p:cNvSpPr txBox="1"/>
          <p:nvPr/>
        </p:nvSpPr>
        <p:spPr>
          <a:xfrm>
            <a:off x="12839700"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3</a:t>
            </a:r>
          </a:p>
        </p:txBody>
      </p:sp>
      <p:sp>
        <p:nvSpPr>
          <p:cNvPr id="238" name="Shape 238"/>
          <p:cNvSpPr txBox="1"/>
          <p:nvPr/>
        </p:nvSpPr>
        <p:spPr>
          <a:xfrm>
            <a:off x="12839700"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239" name="Shape 239"/>
          <p:cNvSpPr txBox="1"/>
          <p:nvPr/>
        </p:nvSpPr>
        <p:spPr>
          <a:xfrm>
            <a:off x="13563600"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4</a:t>
            </a:r>
          </a:p>
        </p:txBody>
      </p:sp>
      <p:sp>
        <p:nvSpPr>
          <p:cNvPr id="240" name="Shape 240"/>
          <p:cNvSpPr txBox="1"/>
          <p:nvPr/>
        </p:nvSpPr>
        <p:spPr>
          <a:xfrm>
            <a:off x="13563600"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241" name="Shape 241"/>
          <p:cNvSpPr txBox="1"/>
          <p:nvPr/>
        </p:nvSpPr>
        <p:spPr>
          <a:xfrm>
            <a:off x="14312900"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5</a:t>
            </a:r>
          </a:p>
        </p:txBody>
      </p:sp>
      <p:sp>
        <p:nvSpPr>
          <p:cNvPr id="242" name="Shape 242"/>
          <p:cNvSpPr txBox="1"/>
          <p:nvPr/>
        </p:nvSpPr>
        <p:spPr>
          <a:xfrm>
            <a:off x="14312900"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66FF"/>
              </a:buClr>
              <a:buSzPct val="25000"/>
              <a:buFont typeface="Cabin"/>
              <a:buNone/>
            </a:pPr>
            <a:r>
              <a:rPr lang="en-US" sz="7600" u="none" strike="noStrike" cap="none" dirty="0">
                <a:solidFill>
                  <a:srgbClr val="FFD966"/>
                </a:solidFill>
                <a:latin typeface="Arial" charset="0"/>
                <a:ea typeface="Arial" charset="0"/>
                <a:cs typeface="Arial" charset="0"/>
                <a:sym typeface="Cabin"/>
              </a:rPr>
              <a:t>A Character Too Far</a:t>
            </a:r>
          </a:p>
        </p:txBody>
      </p:sp>
      <p:sp>
        <p:nvSpPr>
          <p:cNvPr id="248" name="Shape 248"/>
          <p:cNvSpPr txBox="1">
            <a:spLocks noGrp="1"/>
          </p:cNvSpPr>
          <p:nvPr>
            <p:ph type="body" idx="1"/>
          </p:nvPr>
        </p:nvSpPr>
        <p:spPr>
          <a:xfrm>
            <a:off x="1155700" y="2603500"/>
            <a:ext cx="6245225" cy="5188301"/>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Θα προκύψει </a:t>
            </a:r>
            <a:r>
              <a:rPr lang="el-GR" sz="3600" u="none" strike="noStrike" cap="none" dirty="0">
                <a:solidFill>
                  <a:srgbClr val="E06666"/>
                </a:solidFill>
                <a:latin typeface="Arial" charset="0"/>
                <a:ea typeface="Arial" charset="0"/>
                <a:cs typeface="Arial" charset="0"/>
                <a:sym typeface="Cabin"/>
              </a:rPr>
              <a:t>λάθος στην</a:t>
            </a:r>
            <a:r>
              <a:rPr lang="en-US" sz="3600" u="none" strike="noStrike" cap="none" dirty="0">
                <a:solidFill>
                  <a:srgbClr val="E06666"/>
                </a:solidFill>
                <a:latin typeface="Arial" charset="0"/>
                <a:ea typeface="Arial" charset="0"/>
                <a:cs typeface="Arial" charset="0"/>
                <a:sym typeface="Cabin"/>
              </a:rPr>
              <a:t> python </a:t>
            </a:r>
            <a:r>
              <a:rPr lang="el-GR" sz="3600" u="none" strike="noStrike" cap="none" dirty="0">
                <a:solidFill>
                  <a:schemeClr val="lt1"/>
                </a:solidFill>
                <a:latin typeface="Arial" charset="0"/>
                <a:ea typeface="Arial" charset="0"/>
                <a:cs typeface="Arial" charset="0"/>
                <a:sym typeface="Cabin"/>
              </a:rPr>
              <a:t>εάν προσπαθήσετε να χρησιμοποιήσετε τιμή δείκτη μεγαλύτερη από το μήκος της συμβολοσειράς μειωμένο κατά ένα</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Προσοχή λοιπόν κατά την κατασκευή τιμών δεικτών και τμημάτων</a:t>
            </a:r>
            <a:endParaRPr lang="en-US" sz="3600" u="none" strike="noStrike" cap="none" dirty="0">
              <a:solidFill>
                <a:schemeClr val="lt1"/>
              </a:solidFill>
              <a:latin typeface="Arial" charset="0"/>
              <a:ea typeface="Arial" charset="0"/>
              <a:cs typeface="Arial" charset="0"/>
              <a:sym typeface="Cabin"/>
            </a:endParaRPr>
          </a:p>
        </p:txBody>
      </p:sp>
      <p:sp>
        <p:nvSpPr>
          <p:cNvPr id="249" name="Shape 249"/>
          <p:cNvSpPr txBox="1"/>
          <p:nvPr/>
        </p:nvSpPr>
        <p:spPr>
          <a:xfrm>
            <a:off x="8759825" y="3239110"/>
            <a:ext cx="6845400"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zot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err="1">
                <a:solidFill>
                  <a:srgbClr val="FF7F00"/>
                </a:solidFill>
                <a:latin typeface="Courier"/>
                <a:ea typeface="Courier"/>
                <a:cs typeface="Courier"/>
                <a:sym typeface="Courier New"/>
              </a:rPr>
              <a:t>abc</a:t>
            </a: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zot</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5</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66FF"/>
              </a:buClr>
              <a:buSzPct val="25000"/>
              <a:buFont typeface="Cabin"/>
              <a:buNone/>
            </a:pPr>
            <a:r>
              <a:rPr lang="en-US" sz="3000" i="0" u="none" strike="noStrike" cap="none" dirty="0" err="1">
                <a:solidFill>
                  <a:srgbClr val="E06666"/>
                </a:solidFill>
                <a:latin typeface="Courier"/>
                <a:ea typeface="Courier"/>
                <a:cs typeface="Courier"/>
                <a:sym typeface="Courier New"/>
              </a:rPr>
              <a:t>Traceback</a:t>
            </a:r>
            <a:r>
              <a:rPr lang="en-US" sz="3000" i="0" u="none" strike="noStrike" cap="none" dirty="0">
                <a:solidFill>
                  <a:srgbClr val="E06666"/>
                </a:solidFill>
                <a:latin typeface="Courier"/>
                <a:ea typeface="Courier"/>
                <a:cs typeface="Courier"/>
                <a:sym typeface="Courier New"/>
              </a:rPr>
              <a:t> (most recent call last):  File "&lt;</a:t>
            </a:r>
            <a:r>
              <a:rPr lang="en-US" sz="3000" i="0" u="none" strike="noStrike" cap="none" dirty="0" err="1">
                <a:solidFill>
                  <a:srgbClr val="E06666"/>
                </a:solidFill>
                <a:latin typeface="Courier"/>
                <a:ea typeface="Courier"/>
                <a:cs typeface="Courier"/>
                <a:sym typeface="Courier New"/>
              </a:rPr>
              <a:t>stdin</a:t>
            </a:r>
            <a:r>
              <a:rPr lang="en-US" sz="3000" i="0" u="none" strike="noStrike" cap="none" dirty="0">
                <a:solidFill>
                  <a:srgbClr val="E06666"/>
                </a:solidFill>
                <a:latin typeface="Courier"/>
                <a:ea typeface="Courier"/>
                <a:cs typeface="Courier"/>
                <a:sym typeface="Courier New"/>
              </a:rPr>
              <a:t>&gt;", line 1, in &lt;module&gt;</a:t>
            </a:r>
          </a:p>
          <a:p>
            <a:pPr marL="0" marR="0" lvl="0" indent="0" algn="l" rtl="0">
              <a:lnSpc>
                <a:spcPct val="100000"/>
              </a:lnSpc>
              <a:spcBef>
                <a:spcPts val="0"/>
              </a:spcBef>
              <a:spcAft>
                <a:spcPts val="0"/>
              </a:spcAft>
              <a:buClr>
                <a:srgbClr val="FF66FF"/>
              </a:buClr>
              <a:buSzPct val="25000"/>
              <a:buFont typeface="Cabin"/>
              <a:buNone/>
            </a:pPr>
            <a:r>
              <a:rPr lang="en-US" sz="3000" i="0" u="none" strike="noStrike" cap="none" dirty="0" err="1">
                <a:solidFill>
                  <a:srgbClr val="E06666"/>
                </a:solidFill>
                <a:latin typeface="Courier"/>
                <a:ea typeface="Courier"/>
                <a:cs typeface="Courier"/>
                <a:sym typeface="Courier New"/>
              </a:rPr>
              <a:t>IndexError</a:t>
            </a:r>
            <a:r>
              <a:rPr lang="en-US" sz="3000" i="0" u="none" strike="noStrike" cap="none" dirty="0">
                <a:solidFill>
                  <a:srgbClr val="E06666"/>
                </a:solidFill>
                <a:latin typeface="Courier"/>
                <a:ea typeface="Courier"/>
                <a:cs typeface="Courier"/>
                <a:sym typeface="Courier New"/>
              </a:rPr>
              <a:t>: string index out of range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Οι Συμβολοσειρές έχουν </a:t>
            </a:r>
            <a:br>
              <a:rPr lang="el-GR" sz="7600" u="none" strike="noStrike" cap="none" dirty="0">
                <a:solidFill>
                  <a:srgbClr val="FFD966"/>
                </a:solidFill>
                <a:latin typeface="Arial" charset="0"/>
                <a:ea typeface="Arial" charset="0"/>
                <a:cs typeface="Arial" charset="0"/>
                <a:sym typeface="Cabin"/>
              </a:rPr>
            </a:br>
            <a:r>
              <a:rPr lang="el-GR" sz="7600" u="none" strike="noStrike" cap="none" dirty="0">
                <a:solidFill>
                  <a:srgbClr val="FFD966"/>
                </a:solidFill>
                <a:latin typeface="Arial" charset="0"/>
                <a:ea typeface="Arial" charset="0"/>
                <a:cs typeface="Arial" charset="0"/>
                <a:sym typeface="Cabin"/>
              </a:rPr>
              <a:t>Μήκος (</a:t>
            </a:r>
            <a:r>
              <a:rPr lang="en-US" sz="7600" u="none" strike="noStrike" cap="none" dirty="0">
                <a:solidFill>
                  <a:srgbClr val="FFD966"/>
                </a:solidFill>
                <a:latin typeface="Arial" charset="0"/>
                <a:ea typeface="Arial" charset="0"/>
                <a:cs typeface="Arial" charset="0"/>
                <a:sym typeface="Cabin"/>
              </a:rPr>
              <a:t>Length</a:t>
            </a:r>
            <a:r>
              <a:rPr lang="el-GR" sz="7600" u="none" strike="noStrike" cap="none" dirty="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
        <p:nvSpPr>
          <p:cNvPr id="255" name="Shape 255"/>
          <p:cNvSpPr txBox="1">
            <a:spLocks noGrp="1"/>
          </p:cNvSpPr>
          <p:nvPr>
            <p:ph type="body" idx="1"/>
          </p:nvPr>
        </p:nvSpPr>
        <p:spPr>
          <a:xfrm>
            <a:off x="1155700" y="2603501"/>
            <a:ext cx="7386041" cy="4608474"/>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l-GR" sz="4000" dirty="0">
                <a:solidFill>
                  <a:schemeClr val="lt1"/>
                </a:solidFill>
                <a:latin typeface="Arial" charset="0"/>
                <a:ea typeface="Arial" charset="0"/>
                <a:cs typeface="Arial" charset="0"/>
                <a:sym typeface="Cabin"/>
              </a:rPr>
              <a:t>Η ενσωματωμένη συνάρτηση</a:t>
            </a:r>
            <a:r>
              <a:rPr lang="en-US" sz="4000" u="none" strike="noStrike" cap="none" dirty="0">
                <a:solidFill>
                  <a:schemeClr val="lt1"/>
                </a:solidFill>
                <a:latin typeface="Arial" charset="0"/>
                <a:ea typeface="Arial" charset="0"/>
                <a:cs typeface="Arial" charset="0"/>
                <a:sym typeface="Cabin"/>
              </a:rPr>
              <a:t> </a:t>
            </a:r>
            <a:r>
              <a:rPr lang="en-US" sz="4000" u="none" strike="noStrike" cap="none" dirty="0" err="1">
                <a:solidFill>
                  <a:srgbClr val="FF00FF"/>
                </a:solidFill>
                <a:latin typeface="Arial" charset="0"/>
                <a:ea typeface="Arial" charset="0"/>
                <a:cs typeface="Arial" charset="0"/>
                <a:sym typeface="Cabin"/>
              </a:rPr>
              <a:t>len</a:t>
            </a:r>
            <a:r>
              <a:rPr lang="en-US" sz="4000" u="none" strike="noStrike" cap="none" dirty="0">
                <a:solidFill>
                  <a:schemeClr val="lt1"/>
                </a:solidFill>
                <a:latin typeface="Arial" charset="0"/>
                <a:ea typeface="Arial" charset="0"/>
                <a:cs typeface="Arial" charset="0"/>
                <a:sym typeface="Cabin"/>
              </a:rPr>
              <a:t> </a:t>
            </a:r>
            <a:r>
              <a:rPr lang="el-GR" sz="4000" u="none" strike="noStrike" cap="none" dirty="0">
                <a:solidFill>
                  <a:schemeClr val="lt1"/>
                </a:solidFill>
                <a:latin typeface="Arial" charset="0"/>
                <a:ea typeface="Arial" charset="0"/>
                <a:cs typeface="Arial" charset="0"/>
                <a:sym typeface="Cabin"/>
              </a:rPr>
              <a:t>επιστέφει το μήκος μιας συμβολοσειράς</a:t>
            </a:r>
            <a:endParaRPr lang="en-US" sz="4000" u="none" strike="noStrike" cap="none" dirty="0">
              <a:solidFill>
                <a:schemeClr val="lt1"/>
              </a:solidFill>
              <a:latin typeface="Arial" charset="0"/>
              <a:ea typeface="Arial" charset="0"/>
              <a:cs typeface="Arial" charset="0"/>
              <a:sym typeface="Cabin"/>
            </a:endParaRPr>
          </a:p>
        </p:txBody>
      </p:sp>
      <p:sp>
        <p:nvSpPr>
          <p:cNvPr id="256" name="Shape 256"/>
          <p:cNvSpPr txBox="1"/>
          <p:nvPr/>
        </p:nvSpPr>
        <p:spPr>
          <a:xfrm>
            <a:off x="9616624" y="5551475"/>
            <a:ext cx="6308099" cy="1660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l-GR" sz="3600" i="0" u="none" strike="noStrike" cap="none" dirty="0">
                <a:solidFill>
                  <a:srgbClr val="00FF00"/>
                </a:solidFill>
                <a:latin typeface="Courier"/>
                <a:ea typeface="Courier"/>
                <a:cs typeface="Courier"/>
                <a:sym typeface="Courier New"/>
              </a:rPr>
              <a:t>φρούτο</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FF7F00"/>
                </a:solidFill>
                <a:latin typeface="Courier"/>
                <a:ea typeface="Courier"/>
                <a:cs typeface="Courier"/>
                <a:sym typeface="Courier New"/>
              </a:rPr>
              <a:t>'banana'</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err="1">
                <a:solidFill>
                  <a:srgbClr val="FF00FF"/>
                </a:solidFill>
                <a:latin typeface="Courier"/>
                <a:ea typeface="Courier"/>
                <a:cs typeface="Courier"/>
                <a:sym typeface="Courier New"/>
              </a:rPr>
              <a:t>len</a:t>
            </a:r>
            <a:r>
              <a:rPr lang="en-US" sz="3600" i="0" u="none" strike="noStrike" cap="none" dirty="0">
                <a:solidFill>
                  <a:schemeClr val="lt1"/>
                </a:solidFill>
                <a:latin typeface="Courier"/>
                <a:ea typeface="Courier"/>
                <a:cs typeface="Courier"/>
                <a:sym typeface="Courier New"/>
              </a:rPr>
              <a:t>(</a:t>
            </a:r>
            <a:r>
              <a:rPr lang="el-GR" sz="3600" i="0" u="none" strike="noStrike" cap="none" dirty="0">
                <a:solidFill>
                  <a:srgbClr val="00FF00"/>
                </a:solidFill>
                <a:latin typeface="Courier"/>
                <a:ea typeface="Courier"/>
                <a:cs typeface="Courier"/>
                <a:sym typeface="Courier New"/>
              </a:rPr>
              <a:t>φρούτο</a:t>
            </a:r>
            <a:r>
              <a:rPr lang="en-US" sz="3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6</a:t>
            </a:r>
          </a:p>
        </p:txBody>
      </p:sp>
      <p:sp>
        <p:nvSpPr>
          <p:cNvPr id="257" name="Shape 257"/>
          <p:cNvSpPr txBox="1"/>
          <p:nvPr/>
        </p:nvSpPr>
        <p:spPr>
          <a:xfrm>
            <a:off x="10375900" y="42164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0</a:t>
            </a:r>
          </a:p>
        </p:txBody>
      </p:sp>
      <p:sp>
        <p:nvSpPr>
          <p:cNvPr id="258" name="Shape 258"/>
          <p:cNvSpPr txBox="1"/>
          <p:nvPr/>
        </p:nvSpPr>
        <p:spPr>
          <a:xfrm>
            <a:off x="10375900" y="34798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b</a:t>
            </a:r>
          </a:p>
        </p:txBody>
      </p:sp>
      <p:sp>
        <p:nvSpPr>
          <p:cNvPr id="259" name="Shape 259"/>
          <p:cNvSpPr txBox="1"/>
          <p:nvPr/>
        </p:nvSpPr>
        <p:spPr>
          <a:xfrm>
            <a:off x="11125200" y="42164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a:t>
            </a:r>
          </a:p>
        </p:txBody>
      </p:sp>
      <p:sp>
        <p:nvSpPr>
          <p:cNvPr id="260" name="Shape 260"/>
          <p:cNvSpPr txBox="1"/>
          <p:nvPr/>
        </p:nvSpPr>
        <p:spPr>
          <a:xfrm>
            <a:off x="11125200" y="34798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261" name="Shape 261"/>
          <p:cNvSpPr txBox="1"/>
          <p:nvPr/>
        </p:nvSpPr>
        <p:spPr>
          <a:xfrm>
            <a:off x="11899900" y="42164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2</a:t>
            </a:r>
          </a:p>
        </p:txBody>
      </p:sp>
      <p:sp>
        <p:nvSpPr>
          <p:cNvPr id="262" name="Shape 262"/>
          <p:cNvSpPr txBox="1"/>
          <p:nvPr/>
        </p:nvSpPr>
        <p:spPr>
          <a:xfrm>
            <a:off x="11899900" y="34798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263" name="Shape 263"/>
          <p:cNvSpPr txBox="1"/>
          <p:nvPr/>
        </p:nvSpPr>
        <p:spPr>
          <a:xfrm>
            <a:off x="12649200" y="42164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3</a:t>
            </a:r>
          </a:p>
        </p:txBody>
      </p:sp>
      <p:sp>
        <p:nvSpPr>
          <p:cNvPr id="264" name="Shape 264"/>
          <p:cNvSpPr txBox="1"/>
          <p:nvPr/>
        </p:nvSpPr>
        <p:spPr>
          <a:xfrm>
            <a:off x="12649200" y="34798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265" name="Shape 265"/>
          <p:cNvSpPr txBox="1"/>
          <p:nvPr/>
        </p:nvSpPr>
        <p:spPr>
          <a:xfrm>
            <a:off x="13373100" y="42164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4</a:t>
            </a:r>
          </a:p>
        </p:txBody>
      </p:sp>
      <p:sp>
        <p:nvSpPr>
          <p:cNvPr id="266" name="Shape 266"/>
          <p:cNvSpPr txBox="1"/>
          <p:nvPr/>
        </p:nvSpPr>
        <p:spPr>
          <a:xfrm>
            <a:off x="13373100" y="34798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267" name="Shape 267"/>
          <p:cNvSpPr txBox="1"/>
          <p:nvPr/>
        </p:nvSpPr>
        <p:spPr>
          <a:xfrm>
            <a:off x="14122400" y="42164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5</a:t>
            </a:r>
          </a:p>
        </p:txBody>
      </p:sp>
      <p:sp>
        <p:nvSpPr>
          <p:cNvPr id="268" name="Shape 268"/>
          <p:cNvSpPr txBox="1"/>
          <p:nvPr/>
        </p:nvSpPr>
        <p:spPr>
          <a:xfrm>
            <a:off x="14122400" y="34798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Η συνάρτηση </a:t>
            </a:r>
            <a:r>
              <a:rPr lang="en-US" sz="7600" u="none" strike="noStrike" cap="none" dirty="0" err="1">
                <a:solidFill>
                  <a:srgbClr val="FF40FF"/>
                </a:solidFill>
                <a:latin typeface="Arial" charset="0"/>
                <a:ea typeface="Arial" charset="0"/>
                <a:cs typeface="Arial" charset="0"/>
                <a:sym typeface="Cabin"/>
              </a:rPr>
              <a:t>len</a:t>
            </a:r>
            <a:endParaRPr lang="en-US" sz="7600" u="none" strike="noStrike" cap="none" dirty="0">
              <a:solidFill>
                <a:srgbClr val="FFD966"/>
              </a:solidFill>
              <a:latin typeface="Arial" charset="0"/>
              <a:ea typeface="Arial" charset="0"/>
              <a:cs typeface="Arial" charset="0"/>
              <a:sym typeface="Cabin"/>
            </a:endParaRPr>
          </a:p>
        </p:txBody>
      </p:sp>
      <p:sp>
        <p:nvSpPr>
          <p:cNvPr id="274" name="Shape 274"/>
          <p:cNvSpPr txBox="1"/>
          <p:nvPr/>
        </p:nvSpPr>
        <p:spPr>
          <a:xfrm>
            <a:off x="1200149" y="2539900"/>
            <a:ext cx="5831271"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l-GR" sz="3600" i="0" u="none" strike="noStrike" cap="none" dirty="0">
                <a:solidFill>
                  <a:srgbClr val="00FF00"/>
                </a:solidFill>
                <a:latin typeface="Courier"/>
                <a:ea typeface="Courier"/>
                <a:cs typeface="Courier"/>
                <a:sym typeface="Courier New"/>
              </a:rPr>
              <a:t>φρούτο</a:t>
            </a:r>
            <a:r>
              <a:rPr lang="en-US" sz="3600" i="0" u="none" strike="noStrike" cap="none" dirty="0">
                <a:solidFill>
                  <a:srgbClr val="FF7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 'banana'</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x</a:t>
            </a:r>
            <a:r>
              <a:rPr lang="en-US" sz="3600" i="0" u="none" strike="noStrike" cap="none" dirty="0">
                <a:solidFill>
                  <a:srgbClr val="FF7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 </a:t>
            </a:r>
            <a:r>
              <a:rPr lang="en-US" sz="3600" i="0" u="none" strike="noStrike" cap="none" dirty="0" err="1">
                <a:solidFill>
                  <a:srgbClr val="FF00FF"/>
                </a:solidFill>
                <a:latin typeface="Courier"/>
                <a:ea typeface="Courier"/>
                <a:cs typeface="Courier"/>
                <a:sym typeface="Courier New"/>
              </a:rPr>
              <a:t>len</a:t>
            </a:r>
            <a:r>
              <a:rPr lang="en-US" sz="3600" i="0" u="none" strike="noStrike" cap="none" dirty="0">
                <a:solidFill>
                  <a:srgbClr val="FF00FF"/>
                </a:solidFill>
                <a:latin typeface="Courier"/>
                <a:ea typeface="Courier"/>
                <a:cs typeface="Courier"/>
                <a:sym typeface="Courier New"/>
              </a:rPr>
              <a:t>(</a:t>
            </a:r>
            <a:r>
              <a:rPr lang="el-GR" sz="3600" i="0" u="none" strike="noStrike" cap="none" dirty="0">
                <a:solidFill>
                  <a:srgbClr val="00FF00"/>
                </a:solidFill>
                <a:latin typeface="Courier"/>
                <a:ea typeface="Courier"/>
                <a:cs typeface="Courier"/>
                <a:sym typeface="Courier New"/>
              </a:rPr>
              <a:t>φρούτο</a:t>
            </a:r>
            <a:r>
              <a:rPr lang="en-US" sz="3600"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bg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x</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6</a:t>
            </a:r>
          </a:p>
        </p:txBody>
      </p:sp>
      <p:sp>
        <p:nvSpPr>
          <p:cNvPr id="275" name="Shape 275"/>
          <p:cNvSpPr txBox="1"/>
          <p:nvPr/>
        </p:nvSpPr>
        <p:spPr>
          <a:xfrm>
            <a:off x="6274675" y="5673396"/>
            <a:ext cx="3752193" cy="2819400"/>
          </a:xfrm>
          <a:prstGeom prst="rect">
            <a:avLst/>
          </a:prstGeom>
          <a:solidFill>
            <a:schemeClr val="accent2">
              <a:lumMod val="60000"/>
              <a:lumOff val="40000"/>
            </a:schemeClr>
          </a:solidFill>
          <a:ln>
            <a:noFill/>
          </a:ln>
        </p:spPr>
        <p:txBody>
          <a:bodyPr lIns="0" tIns="0" rIns="0" bIns="0" anchor="ctr" anchorCtr="0">
            <a:noAutofit/>
          </a:bodyPr>
          <a:lstStyle/>
          <a:p>
            <a:pPr algn="ctr">
              <a:buClr>
                <a:schemeClr val="lt1"/>
              </a:buClr>
              <a:buSzPct val="25000"/>
            </a:pPr>
            <a:r>
              <a:rPr lang="el-GR" sz="5400" u="none" strike="noStrike" cap="none" dirty="0">
                <a:solidFill>
                  <a:schemeClr val="lt1"/>
                </a:solidFill>
                <a:latin typeface="Arial" charset="0"/>
                <a:ea typeface="Arial" charset="0"/>
                <a:cs typeface="Arial" charset="0"/>
                <a:sym typeface="Cabin"/>
              </a:rPr>
              <a:t>συνάρτηση</a:t>
            </a:r>
            <a:endParaRPr lang="en-US" sz="5400" u="none" strike="noStrike" cap="none" dirty="0">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Clr>
                <a:schemeClr val="lt1"/>
              </a:buClr>
              <a:buSzPct val="25000"/>
              <a:buFont typeface="Cabin"/>
              <a:buNone/>
            </a:pPr>
            <a:r>
              <a:rPr lang="en-US" sz="5400" u="none" strike="noStrike" cap="none" dirty="0" err="1">
                <a:solidFill>
                  <a:schemeClr val="lt1"/>
                </a:solidFill>
                <a:latin typeface="Arial" charset="0"/>
                <a:ea typeface="Arial" charset="0"/>
                <a:cs typeface="Arial" charset="0"/>
                <a:sym typeface="Cabin"/>
              </a:rPr>
              <a:t>len</a:t>
            </a:r>
            <a:r>
              <a:rPr lang="en-US" sz="5400" u="none" strike="noStrike" cap="none" dirty="0">
                <a:solidFill>
                  <a:schemeClr val="lt1"/>
                </a:solidFill>
                <a:latin typeface="Arial" charset="0"/>
                <a:ea typeface="Arial" charset="0"/>
                <a:cs typeface="Arial" charset="0"/>
                <a:sym typeface="Cabin"/>
              </a:rPr>
              <a:t>()</a:t>
            </a:r>
          </a:p>
        </p:txBody>
      </p:sp>
      <p:cxnSp>
        <p:nvCxnSpPr>
          <p:cNvPr id="276" name="Shape 276"/>
          <p:cNvCxnSpPr>
            <a:cxnSpLocks/>
            <a:stCxn id="275" idx="1"/>
          </p:cNvCxnSpPr>
          <p:nvPr/>
        </p:nvCxnSpPr>
        <p:spPr>
          <a:xfrm flipH="1" flipV="1">
            <a:off x="5299073" y="7076746"/>
            <a:ext cx="975602" cy="6350"/>
          </a:xfrm>
          <a:prstGeom prst="straightConnector1">
            <a:avLst/>
          </a:prstGeom>
          <a:noFill/>
          <a:ln w="88900" cap="rnd" cmpd="sng">
            <a:solidFill>
              <a:schemeClr val="lt1"/>
            </a:solidFill>
            <a:prstDash val="solid"/>
            <a:miter/>
            <a:headEnd type="stealth" w="med" len="med"/>
            <a:tailEnd type="none" w="med" len="med"/>
          </a:ln>
        </p:spPr>
      </p:cxnSp>
      <p:sp>
        <p:nvSpPr>
          <p:cNvPr id="277" name="Shape 277"/>
          <p:cNvSpPr txBox="1"/>
          <p:nvPr/>
        </p:nvSpPr>
        <p:spPr>
          <a:xfrm>
            <a:off x="1907628" y="6540172"/>
            <a:ext cx="3310762" cy="1108074"/>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'banana’ </a:t>
            </a:r>
          </a:p>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a:t>
            </a:r>
            <a:r>
              <a:rPr lang="el-GR" sz="3600" u="none" strike="noStrike" cap="none" dirty="0">
                <a:solidFill>
                  <a:srgbClr val="FF7F00"/>
                </a:solidFill>
                <a:latin typeface="Arial" charset="0"/>
                <a:ea typeface="Arial" charset="0"/>
                <a:cs typeface="Arial" charset="0"/>
                <a:sym typeface="Cabin"/>
              </a:rPr>
              <a:t>συμβολοσειρά</a:t>
            </a:r>
            <a:r>
              <a:rPr lang="en-US" sz="3600" u="none" strike="noStrike" cap="none" dirty="0">
                <a:solidFill>
                  <a:srgbClr val="FF7F00"/>
                </a:solidFill>
                <a:latin typeface="Arial" charset="0"/>
                <a:ea typeface="Arial" charset="0"/>
                <a:cs typeface="Arial" charset="0"/>
                <a:sym typeface="Cabin"/>
              </a:rPr>
              <a:t>)</a:t>
            </a:r>
          </a:p>
        </p:txBody>
      </p:sp>
      <p:sp>
        <p:nvSpPr>
          <p:cNvPr id="278" name="Shape 278"/>
          <p:cNvSpPr txBox="1"/>
          <p:nvPr/>
        </p:nvSpPr>
        <p:spPr>
          <a:xfrm>
            <a:off x="11442699" y="6505246"/>
            <a:ext cx="2359025"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6</a:t>
            </a:r>
          </a:p>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a:t>
            </a:r>
            <a:r>
              <a:rPr lang="el-GR" sz="3600" u="none" strike="noStrike" cap="none" dirty="0">
                <a:solidFill>
                  <a:srgbClr val="00FF00"/>
                </a:solidFill>
                <a:latin typeface="Arial" charset="0"/>
                <a:ea typeface="Arial" charset="0"/>
                <a:cs typeface="Arial" charset="0"/>
                <a:sym typeface="Cabin"/>
              </a:rPr>
              <a:t>αριθμός</a:t>
            </a:r>
            <a:r>
              <a:rPr lang="en-US" sz="3600" u="none" strike="noStrike" cap="none" dirty="0">
                <a:solidFill>
                  <a:srgbClr val="00FF00"/>
                </a:solidFill>
                <a:latin typeface="Arial" charset="0"/>
                <a:ea typeface="Arial" charset="0"/>
                <a:cs typeface="Arial" charset="0"/>
                <a:sym typeface="Cabin"/>
              </a:rPr>
              <a:t>)</a:t>
            </a:r>
          </a:p>
        </p:txBody>
      </p:sp>
      <p:cxnSp>
        <p:nvCxnSpPr>
          <p:cNvPr id="279" name="Shape 279"/>
          <p:cNvCxnSpPr>
            <a:cxnSpLocks/>
            <a:endCxn id="275" idx="3"/>
          </p:cNvCxnSpPr>
          <p:nvPr/>
        </p:nvCxnSpPr>
        <p:spPr>
          <a:xfrm flipH="1">
            <a:off x="10026868" y="7076746"/>
            <a:ext cx="1145956" cy="6350"/>
          </a:xfrm>
          <a:prstGeom prst="straightConnector1">
            <a:avLst/>
          </a:prstGeom>
          <a:noFill/>
          <a:ln w="88900" cap="rnd" cmpd="sng">
            <a:solidFill>
              <a:schemeClr val="lt1"/>
            </a:solidFill>
            <a:prstDash val="solid"/>
            <a:miter/>
            <a:headEnd type="stealth" w="med" len="med"/>
            <a:tailEnd type="none" w="med" len="med"/>
          </a:ln>
        </p:spPr>
      </p:cxnSp>
      <p:sp>
        <p:nvSpPr>
          <p:cNvPr id="280" name="Shape 280"/>
          <p:cNvSpPr txBox="1"/>
          <p:nvPr/>
        </p:nvSpPr>
        <p:spPr>
          <a:xfrm>
            <a:off x="9017874" y="2552862"/>
            <a:ext cx="6842234" cy="2819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Μια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00FF"/>
                </a:solidFill>
                <a:latin typeface="Arial" charset="0"/>
                <a:ea typeface="Arial" charset="0"/>
                <a:cs typeface="Arial" charset="0"/>
                <a:sym typeface="Cabin"/>
              </a:rPr>
              <a:t>συνάρτηση</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είναι</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00FF"/>
                </a:solidFill>
                <a:latin typeface="Arial" charset="0"/>
                <a:ea typeface="Arial" charset="0"/>
                <a:cs typeface="Arial" charset="0"/>
                <a:sym typeface="Cabin"/>
              </a:rPr>
              <a:t>κάποιος αποθηκευμένος κώδικας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που χρησιμοποιούμε</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Μια συνάρτηση δέχεται κάποια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7F00"/>
                </a:solidFill>
                <a:latin typeface="Arial" charset="0"/>
                <a:ea typeface="Arial" charset="0"/>
                <a:cs typeface="Arial" charset="0"/>
                <a:sym typeface="Cabin"/>
              </a:rPr>
              <a:t>είσοδο</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και παράγει κάποια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00FF00"/>
                </a:solidFill>
                <a:latin typeface="Arial" charset="0"/>
                <a:ea typeface="Arial" charset="0"/>
                <a:cs typeface="Arial" charset="0"/>
                <a:sym typeface="Cabin"/>
              </a:rPr>
              <a:t>έξοδο</a:t>
            </a:r>
            <a:r>
              <a:rPr lang="en-US" sz="36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Η συνάρτηση </a:t>
            </a:r>
            <a:r>
              <a:rPr lang="en-US" sz="7600" u="none" strike="noStrike" cap="none" dirty="0" err="1">
                <a:solidFill>
                  <a:srgbClr val="FF40FF"/>
                </a:solidFill>
                <a:latin typeface="Arial" charset="0"/>
                <a:ea typeface="Arial" charset="0"/>
                <a:cs typeface="Arial" charset="0"/>
                <a:sym typeface="Cabin"/>
              </a:rPr>
              <a:t>len</a:t>
            </a:r>
            <a:endParaRPr lang="en-US" sz="7600" u="none" strike="noStrike" cap="none" dirty="0">
              <a:solidFill>
                <a:srgbClr val="FFD966"/>
              </a:solidFill>
              <a:latin typeface="Arial" charset="0"/>
              <a:ea typeface="Arial" charset="0"/>
              <a:cs typeface="Arial" charset="0"/>
              <a:sym typeface="Cabin"/>
            </a:endParaRPr>
          </a:p>
        </p:txBody>
      </p:sp>
      <p:sp>
        <p:nvSpPr>
          <p:cNvPr id="275" name="Shape 275"/>
          <p:cNvSpPr txBox="1"/>
          <p:nvPr/>
        </p:nvSpPr>
        <p:spPr>
          <a:xfrm>
            <a:off x="6845300" y="5531513"/>
            <a:ext cx="2819400" cy="2819400"/>
          </a:xfrm>
          <a:prstGeom prst="rect">
            <a:avLst/>
          </a:prstGeom>
          <a:solidFill>
            <a:schemeClr val="accent2">
              <a:lumMod val="60000"/>
              <a:lumOff val="40000"/>
            </a:schemeClr>
          </a:solidFill>
          <a:ln>
            <a:noFill/>
          </a:ln>
        </p:spPr>
        <p:txBody>
          <a:bodyPr lIns="0" tIns="0" rIns="0" bIns="0" anchor="ctr" anchorCtr="0">
            <a:noAutofit/>
          </a:bodyPr>
          <a:lstStyle/>
          <a:p>
            <a:pPr lvl="0">
              <a:buClr>
                <a:srgbClr val="FFFF00"/>
              </a:buClr>
              <a:buSzPct val="25000"/>
            </a:pPr>
            <a:r>
              <a:rPr lang="en-US" sz="2400" b="1" dirty="0">
                <a:solidFill>
                  <a:srgbClr val="FFFF00"/>
                </a:solidFill>
                <a:latin typeface="Courier"/>
                <a:ea typeface="Courier"/>
                <a:cs typeface="Courier"/>
                <a:sym typeface="Courier New"/>
              </a:rPr>
              <a:t> </a:t>
            </a:r>
            <a:r>
              <a:rPr lang="en-US" sz="2400" dirty="0" err="1">
                <a:solidFill>
                  <a:srgbClr val="FFFF00"/>
                </a:solidFill>
                <a:latin typeface="Courier"/>
                <a:ea typeface="Courier"/>
                <a:cs typeface="Courier"/>
                <a:sym typeface="Courier New"/>
              </a:rPr>
              <a:t>def</a:t>
            </a:r>
            <a:r>
              <a:rPr lang="en-US" sz="2400" dirty="0">
                <a:solidFill>
                  <a:schemeClr val="lt1"/>
                </a:solidFill>
                <a:latin typeface="Courier"/>
                <a:ea typeface="Courier"/>
                <a:cs typeface="Courier"/>
                <a:sym typeface="Courier New"/>
              </a:rPr>
              <a:t> </a:t>
            </a:r>
            <a:r>
              <a:rPr lang="en-US" sz="2400" dirty="0" err="1">
                <a:solidFill>
                  <a:schemeClr val="lt1"/>
                </a:solidFill>
                <a:latin typeface="Courier"/>
                <a:ea typeface="Courier"/>
                <a:cs typeface="Courier"/>
                <a:sym typeface="Courier New"/>
              </a:rPr>
              <a:t>len</a:t>
            </a:r>
            <a:r>
              <a:rPr lang="en-US" sz="2400" dirty="0">
                <a:solidFill>
                  <a:schemeClr val="lt1"/>
                </a:solidFill>
                <a:latin typeface="Courier"/>
                <a:ea typeface="Courier"/>
                <a:cs typeface="Courier"/>
                <a:sym typeface="Courier New"/>
              </a:rPr>
              <a:t>(</a:t>
            </a:r>
            <a:r>
              <a:rPr lang="en-US" sz="2400" dirty="0" err="1">
                <a:solidFill>
                  <a:schemeClr val="lt1"/>
                </a:solidFill>
                <a:latin typeface="Courier"/>
                <a:ea typeface="Courier"/>
                <a:cs typeface="Courier"/>
                <a:sym typeface="Courier New"/>
              </a:rPr>
              <a:t>inp</a:t>
            </a:r>
            <a:r>
              <a:rPr lang="en-US" sz="2400" dirty="0">
                <a:solidFill>
                  <a:schemeClr val="lt1"/>
                </a:solidFill>
                <a:latin typeface="Courier"/>
                <a:ea typeface="Courier"/>
                <a:cs typeface="Courier"/>
                <a:sym typeface="Courier New"/>
              </a:rPr>
              <a:t>):</a:t>
            </a:r>
          </a:p>
          <a:p>
            <a:pPr lvl="0">
              <a:buClr>
                <a:schemeClr val="lt1"/>
              </a:buClr>
              <a:buSzPct val="25000"/>
            </a:pPr>
            <a:r>
              <a:rPr lang="en-US" sz="2400" dirty="0">
                <a:solidFill>
                  <a:schemeClr val="lt1"/>
                </a:solidFill>
                <a:latin typeface="Courier"/>
                <a:ea typeface="Courier"/>
                <a:cs typeface="Courier"/>
                <a:sym typeface="Courier New"/>
              </a:rPr>
              <a:t>    blah</a:t>
            </a:r>
          </a:p>
          <a:p>
            <a:pPr lvl="0">
              <a:buClr>
                <a:schemeClr val="lt1"/>
              </a:buClr>
              <a:buSzPct val="25000"/>
            </a:pPr>
            <a:r>
              <a:rPr lang="en-US" sz="2400" dirty="0">
                <a:solidFill>
                  <a:schemeClr val="lt1"/>
                </a:solidFill>
                <a:latin typeface="Courier"/>
                <a:ea typeface="Courier"/>
                <a:cs typeface="Courier"/>
                <a:sym typeface="Courier New"/>
              </a:rPr>
              <a:t>    blah</a:t>
            </a:r>
          </a:p>
          <a:p>
            <a:pPr lvl="0">
              <a:buClr>
                <a:schemeClr val="lt1"/>
              </a:buClr>
              <a:buSzPct val="25000"/>
            </a:pPr>
            <a:r>
              <a:rPr lang="en-US" sz="2400" dirty="0">
                <a:solidFill>
                  <a:schemeClr val="lt1"/>
                </a:solidFill>
                <a:latin typeface="Courier"/>
                <a:ea typeface="Courier"/>
                <a:cs typeface="Courier"/>
                <a:sym typeface="Courier New"/>
              </a:rPr>
              <a:t>    </a:t>
            </a:r>
            <a:r>
              <a:rPr lang="en-US" sz="2400" dirty="0">
                <a:solidFill>
                  <a:srgbClr val="FFFF00"/>
                </a:solidFill>
                <a:latin typeface="Courier"/>
                <a:ea typeface="Courier"/>
                <a:cs typeface="Courier"/>
                <a:sym typeface="Courier New"/>
              </a:rPr>
              <a:t>for</a:t>
            </a:r>
            <a:r>
              <a:rPr lang="en-US" sz="2400" dirty="0">
                <a:solidFill>
                  <a:schemeClr val="lt1"/>
                </a:solidFill>
                <a:latin typeface="Courier"/>
                <a:ea typeface="Courier"/>
                <a:cs typeface="Courier"/>
                <a:sym typeface="Courier New"/>
              </a:rPr>
              <a:t> x </a:t>
            </a:r>
            <a:r>
              <a:rPr lang="en-US" sz="2400" dirty="0">
                <a:solidFill>
                  <a:srgbClr val="FFFF00"/>
                </a:solidFill>
                <a:latin typeface="Courier"/>
                <a:ea typeface="Courier"/>
                <a:cs typeface="Courier"/>
                <a:sym typeface="Courier New"/>
              </a:rPr>
              <a:t>in</a:t>
            </a:r>
            <a:r>
              <a:rPr lang="en-US" sz="2400" dirty="0">
                <a:solidFill>
                  <a:schemeClr val="lt1"/>
                </a:solidFill>
                <a:latin typeface="Courier"/>
                <a:ea typeface="Courier"/>
                <a:cs typeface="Courier"/>
                <a:sym typeface="Courier New"/>
              </a:rPr>
              <a:t> y:</a:t>
            </a:r>
          </a:p>
          <a:p>
            <a:pPr lvl="0">
              <a:buClr>
                <a:schemeClr val="lt1"/>
              </a:buClr>
              <a:buSzPct val="25000"/>
            </a:pPr>
            <a:r>
              <a:rPr lang="en-US" sz="2400" dirty="0">
                <a:solidFill>
                  <a:schemeClr val="lt1"/>
                </a:solidFill>
                <a:latin typeface="Courier"/>
                <a:ea typeface="Courier"/>
                <a:cs typeface="Courier"/>
                <a:sym typeface="Courier New"/>
              </a:rPr>
              <a:t>      blah</a:t>
            </a:r>
          </a:p>
          <a:p>
            <a:pPr lvl="0">
              <a:buClr>
                <a:schemeClr val="lt1"/>
              </a:buClr>
              <a:buSzPct val="25000"/>
            </a:pPr>
            <a:r>
              <a:rPr lang="en-US" sz="2400" dirty="0">
                <a:solidFill>
                  <a:schemeClr val="lt1"/>
                </a:solidFill>
                <a:latin typeface="Courier"/>
                <a:ea typeface="Courier"/>
                <a:cs typeface="Courier"/>
                <a:sym typeface="Courier New"/>
              </a:rPr>
              <a:t>      blah</a:t>
            </a:r>
          </a:p>
        </p:txBody>
      </p:sp>
      <p:cxnSp>
        <p:nvCxnSpPr>
          <p:cNvPr id="276" name="Shape 276"/>
          <p:cNvCxnSpPr/>
          <p:nvPr/>
        </p:nvCxnSpPr>
        <p:spPr>
          <a:xfrm flipH="1">
            <a:off x="5299074" y="6985663"/>
            <a:ext cx="1492250" cy="17461"/>
          </a:xfrm>
          <a:prstGeom prst="straightConnector1">
            <a:avLst/>
          </a:prstGeom>
          <a:noFill/>
          <a:ln w="88900" cap="rnd" cmpd="sng">
            <a:solidFill>
              <a:schemeClr val="lt1"/>
            </a:solidFill>
            <a:prstDash val="solid"/>
            <a:miter/>
            <a:headEnd type="stealth" w="med" len="med"/>
            <a:tailEnd type="none" w="med" len="med"/>
          </a:ln>
        </p:spPr>
      </p:cxnSp>
      <p:sp>
        <p:nvSpPr>
          <p:cNvPr id="277" name="Shape 277"/>
          <p:cNvSpPr txBox="1"/>
          <p:nvPr/>
        </p:nvSpPr>
        <p:spPr>
          <a:xfrm>
            <a:off x="1639614" y="6431625"/>
            <a:ext cx="3499946" cy="1108074"/>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'banana’ </a:t>
            </a:r>
          </a:p>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a:t>
            </a:r>
            <a:r>
              <a:rPr lang="el-GR" sz="3600" u="none" strike="noStrike" cap="none" dirty="0">
                <a:solidFill>
                  <a:srgbClr val="FF7F00"/>
                </a:solidFill>
                <a:latin typeface="Arial" charset="0"/>
                <a:ea typeface="Arial" charset="0"/>
                <a:cs typeface="Arial" charset="0"/>
                <a:sym typeface="Cabin"/>
              </a:rPr>
              <a:t>συμβολοσειρά</a:t>
            </a:r>
            <a:r>
              <a:rPr lang="en-US" sz="3600" u="none" strike="noStrike" cap="none" dirty="0">
                <a:solidFill>
                  <a:srgbClr val="FF7F00"/>
                </a:solidFill>
                <a:latin typeface="Arial" charset="0"/>
                <a:ea typeface="Arial" charset="0"/>
                <a:cs typeface="Arial" charset="0"/>
                <a:sym typeface="Cabin"/>
              </a:rPr>
              <a:t>)</a:t>
            </a:r>
          </a:p>
        </p:txBody>
      </p:sp>
      <p:sp>
        <p:nvSpPr>
          <p:cNvPr id="278" name="Shape 278"/>
          <p:cNvSpPr txBox="1"/>
          <p:nvPr/>
        </p:nvSpPr>
        <p:spPr>
          <a:xfrm>
            <a:off x="11442699" y="6363363"/>
            <a:ext cx="2359025"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6</a:t>
            </a:r>
          </a:p>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a:t>
            </a:r>
            <a:r>
              <a:rPr lang="el-GR" sz="3600" u="none" strike="noStrike" cap="none" dirty="0">
                <a:solidFill>
                  <a:srgbClr val="00FF00"/>
                </a:solidFill>
                <a:latin typeface="Arial" charset="0"/>
                <a:ea typeface="Arial" charset="0"/>
                <a:cs typeface="Arial" charset="0"/>
                <a:sym typeface="Cabin"/>
              </a:rPr>
              <a:t>αριθμός</a:t>
            </a:r>
            <a:r>
              <a:rPr lang="en-US" sz="3600" u="none" strike="noStrike" cap="none" dirty="0">
                <a:solidFill>
                  <a:srgbClr val="00FF00"/>
                </a:solidFill>
                <a:latin typeface="Arial" charset="0"/>
                <a:ea typeface="Arial" charset="0"/>
                <a:cs typeface="Arial" charset="0"/>
                <a:sym typeface="Cabin"/>
              </a:rPr>
              <a:t>)</a:t>
            </a:r>
          </a:p>
        </p:txBody>
      </p:sp>
      <p:cxnSp>
        <p:nvCxnSpPr>
          <p:cNvPr id="279" name="Shape 279"/>
          <p:cNvCxnSpPr/>
          <p:nvPr/>
        </p:nvCxnSpPr>
        <p:spPr>
          <a:xfrm flipH="1">
            <a:off x="9680574" y="6934863"/>
            <a:ext cx="1492250" cy="17461"/>
          </a:xfrm>
          <a:prstGeom prst="straightConnector1">
            <a:avLst/>
          </a:prstGeom>
          <a:noFill/>
          <a:ln w="88900" cap="rnd" cmpd="sng">
            <a:solidFill>
              <a:schemeClr val="lt1"/>
            </a:solidFill>
            <a:prstDash val="solid"/>
            <a:miter/>
            <a:headEnd type="stealth" w="med" len="med"/>
            <a:tailEnd type="none" w="med" len="med"/>
          </a:ln>
        </p:spPr>
      </p:cxnSp>
      <p:sp>
        <p:nvSpPr>
          <p:cNvPr id="10" name="Shape 280"/>
          <p:cNvSpPr txBox="1"/>
          <p:nvPr/>
        </p:nvSpPr>
        <p:spPr>
          <a:xfrm>
            <a:off x="8970583" y="2710521"/>
            <a:ext cx="6806752" cy="2411575"/>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Μια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00FF"/>
                </a:solidFill>
                <a:latin typeface="Arial" charset="0"/>
                <a:ea typeface="Arial" charset="0"/>
                <a:cs typeface="Arial" charset="0"/>
                <a:sym typeface="Cabin"/>
              </a:rPr>
              <a:t>συνάρτηση</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είναι</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00FF"/>
                </a:solidFill>
                <a:latin typeface="Arial" charset="0"/>
                <a:ea typeface="Arial" charset="0"/>
                <a:cs typeface="Arial" charset="0"/>
                <a:sym typeface="Cabin"/>
              </a:rPr>
              <a:t>κάποιος αποθηκευμένος κώδικας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που χρησιμοποιούμε</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Μια συνάρτηση δέχεται κάποια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7F00"/>
                </a:solidFill>
                <a:latin typeface="Arial" charset="0"/>
                <a:ea typeface="Arial" charset="0"/>
                <a:cs typeface="Arial" charset="0"/>
                <a:sym typeface="Cabin"/>
              </a:rPr>
              <a:t>είσοδο</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και παράγει κάποια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00FF00"/>
                </a:solidFill>
                <a:latin typeface="Arial" charset="0"/>
                <a:ea typeface="Arial" charset="0"/>
                <a:cs typeface="Arial" charset="0"/>
                <a:sym typeface="Cabin"/>
              </a:rPr>
              <a:t>έξοδο</a:t>
            </a:r>
            <a:r>
              <a:rPr lang="en-US" sz="3600" u="none" strike="noStrike" cap="none" dirty="0">
                <a:solidFill>
                  <a:schemeClr val="lt1"/>
                </a:solidFill>
                <a:latin typeface="Arial" charset="0"/>
                <a:ea typeface="Arial" charset="0"/>
                <a:cs typeface="Arial" charset="0"/>
                <a:sym typeface="Cabin"/>
              </a:rPr>
              <a:t>.</a:t>
            </a:r>
          </a:p>
        </p:txBody>
      </p:sp>
      <p:sp>
        <p:nvSpPr>
          <p:cNvPr id="11" name="Shape 274"/>
          <p:cNvSpPr txBox="1"/>
          <p:nvPr/>
        </p:nvSpPr>
        <p:spPr>
          <a:xfrm>
            <a:off x="1200150" y="2539900"/>
            <a:ext cx="5910098"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l-GR" sz="3600" i="0" u="none" strike="noStrike" cap="none" dirty="0">
                <a:solidFill>
                  <a:srgbClr val="00FF00"/>
                </a:solidFill>
                <a:latin typeface="Courier"/>
                <a:ea typeface="Courier"/>
                <a:cs typeface="Courier"/>
                <a:sym typeface="Courier New"/>
              </a:rPr>
              <a:t>φρούτο</a:t>
            </a:r>
            <a:r>
              <a:rPr lang="en-US" sz="3600" i="0" u="none" strike="noStrike" cap="none" dirty="0">
                <a:solidFill>
                  <a:srgbClr val="FF7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 'banana'</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x</a:t>
            </a:r>
            <a:r>
              <a:rPr lang="en-US" sz="3600" i="0" u="none" strike="noStrike" cap="none" dirty="0">
                <a:solidFill>
                  <a:srgbClr val="FF7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 </a:t>
            </a:r>
            <a:r>
              <a:rPr lang="en-US" sz="3600" i="0" u="none" strike="noStrike" cap="none" dirty="0" err="1">
                <a:solidFill>
                  <a:srgbClr val="FF00FF"/>
                </a:solidFill>
                <a:latin typeface="Courier"/>
                <a:ea typeface="Courier"/>
                <a:cs typeface="Courier"/>
                <a:sym typeface="Courier New"/>
              </a:rPr>
              <a:t>len</a:t>
            </a:r>
            <a:r>
              <a:rPr lang="en-US" sz="3600" i="0" u="none" strike="noStrike" cap="none" dirty="0">
                <a:solidFill>
                  <a:srgbClr val="FF00FF"/>
                </a:solidFill>
                <a:latin typeface="Courier"/>
                <a:ea typeface="Courier"/>
                <a:cs typeface="Courier"/>
                <a:sym typeface="Courier New"/>
              </a:rPr>
              <a:t>(</a:t>
            </a:r>
            <a:r>
              <a:rPr lang="el-GR" sz="3600" i="0" u="none" strike="noStrike" cap="none" dirty="0">
                <a:solidFill>
                  <a:srgbClr val="00FF00"/>
                </a:solidFill>
                <a:latin typeface="Courier"/>
                <a:ea typeface="Courier"/>
                <a:cs typeface="Courier"/>
                <a:sym typeface="Courier New"/>
              </a:rPr>
              <a:t>φρούτο</a:t>
            </a:r>
            <a:r>
              <a:rPr lang="en-US" sz="3600"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bg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x</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6</a:t>
            </a:r>
          </a:p>
        </p:txBody>
      </p:sp>
    </p:spTree>
    <p:extLst>
      <p:ext uri="{BB962C8B-B14F-4D97-AF65-F5344CB8AC3E}">
        <p14:creationId xmlns:p14="http://schemas.microsoft.com/office/powerpoint/2010/main" val="527196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Βρόχοι σε Συμβολοσειρές</a:t>
            </a:r>
            <a:endParaRPr lang="en-US" sz="7600" u="none" strike="noStrike" cap="none" dirty="0">
              <a:solidFill>
                <a:srgbClr val="FFD966"/>
              </a:solidFill>
              <a:latin typeface="Arial" charset="0"/>
              <a:ea typeface="Arial" charset="0"/>
              <a:cs typeface="Arial" charset="0"/>
              <a:sym typeface="Cabin"/>
            </a:endParaRPr>
          </a:p>
        </p:txBody>
      </p:sp>
      <p:sp>
        <p:nvSpPr>
          <p:cNvPr id="299" name="Shape 299"/>
          <p:cNvSpPr txBox="1">
            <a:spLocks noGrp="1"/>
          </p:cNvSpPr>
          <p:nvPr>
            <p:ph type="body" idx="1"/>
          </p:nvPr>
        </p:nvSpPr>
        <p:spPr>
          <a:xfrm>
            <a:off x="921712" y="2603500"/>
            <a:ext cx="6425019" cy="5702399"/>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l-GR" sz="3600" u="none" strike="noStrike" cap="none" dirty="0">
                <a:solidFill>
                  <a:schemeClr val="lt1"/>
                </a:solidFill>
                <a:latin typeface="Arial" charset="0"/>
                <a:ea typeface="Arial" charset="0"/>
                <a:cs typeface="Arial" charset="0"/>
                <a:sym typeface="Cabin"/>
              </a:rPr>
              <a:t>Χρησιμοποιώντας μια εντολή</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while</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μια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00FF00"/>
                </a:solidFill>
                <a:latin typeface="Arial" charset="0"/>
                <a:ea typeface="Arial" charset="0"/>
                <a:cs typeface="Arial" charset="0"/>
                <a:sym typeface="Cabin"/>
              </a:rPr>
              <a:t>μεταβλητή επανάληψης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και τη συνάρτηση</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err="1">
                <a:solidFill>
                  <a:srgbClr val="FF00FF"/>
                </a:solidFill>
                <a:latin typeface="Arial" charset="0"/>
                <a:ea typeface="Arial" charset="0"/>
                <a:cs typeface="Arial" charset="0"/>
                <a:sym typeface="Cabin"/>
              </a:rPr>
              <a:t>len</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μπορούμε να κατασκευάσουμε ένα βρόχο που </a:t>
            </a:r>
            <a:r>
              <a:rPr lang="el-GR" sz="3600" u="none" strike="noStrike" cap="none" dirty="0" err="1">
                <a:solidFill>
                  <a:schemeClr val="lt1"/>
                </a:solidFill>
                <a:latin typeface="Arial" charset="0"/>
                <a:ea typeface="Arial" charset="0"/>
                <a:cs typeface="Arial" charset="0"/>
                <a:sym typeface="Cabin"/>
              </a:rPr>
              <a:t>προσπελαύνει</a:t>
            </a:r>
            <a:r>
              <a:rPr lang="el-GR" sz="3600" u="none" strike="noStrike" cap="none" dirty="0">
                <a:solidFill>
                  <a:schemeClr val="lt1"/>
                </a:solidFill>
                <a:latin typeface="Arial" charset="0"/>
                <a:ea typeface="Arial" charset="0"/>
                <a:cs typeface="Arial" charset="0"/>
                <a:sym typeface="Cabin"/>
              </a:rPr>
              <a:t> κάθε ένα από τα γράμματα της συμβολοσειράς ξεχωριστά</a:t>
            </a:r>
            <a:endParaRPr lang="en-US" sz="3600" u="none" strike="noStrike" cap="none" dirty="0">
              <a:solidFill>
                <a:schemeClr val="lt1"/>
              </a:solidFill>
              <a:latin typeface="Arial" charset="0"/>
              <a:ea typeface="Arial" charset="0"/>
              <a:cs typeface="Arial" charset="0"/>
              <a:sym typeface="Cabin"/>
            </a:endParaRPr>
          </a:p>
        </p:txBody>
      </p:sp>
      <p:sp>
        <p:nvSpPr>
          <p:cNvPr id="300" name="Shape 300"/>
          <p:cNvSpPr txBox="1"/>
          <p:nvPr/>
        </p:nvSpPr>
        <p:spPr>
          <a:xfrm>
            <a:off x="7760195" y="3690900"/>
            <a:ext cx="6425018"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l-GR" sz="3000" i="0" u="none" strike="noStrike" cap="none" dirty="0">
                <a:solidFill>
                  <a:srgbClr val="00FF00"/>
                </a:solidFill>
                <a:latin typeface="Courier"/>
                <a:ea typeface="Courier"/>
                <a:cs typeface="Courier"/>
                <a:sym typeface="Courier New"/>
              </a:rPr>
              <a:t>φρούτο</a:t>
            </a:r>
            <a:r>
              <a:rPr lang="en-US" sz="3000" i="0" u="none" strike="noStrike" cap="none" dirty="0">
                <a:solidFill>
                  <a:srgbClr val="00FF00"/>
                </a:solidFill>
                <a:latin typeface="Courier"/>
                <a:ea typeface="Courier"/>
                <a:cs typeface="Courier"/>
                <a:sym typeface="Courier New"/>
              </a:rPr>
              <a:t> = 'banana’</a:t>
            </a:r>
          </a:p>
          <a:p>
            <a:pPr marL="0" marR="0" lvl="0" indent="0" algn="l" rtl="0">
              <a:lnSpc>
                <a:spcPct val="100000"/>
              </a:lnSpc>
              <a:spcBef>
                <a:spcPts val="0"/>
              </a:spcBef>
              <a:spcAft>
                <a:spcPts val="0"/>
              </a:spcAft>
              <a:buClr>
                <a:srgbClr val="00FF00"/>
              </a:buClr>
              <a:buSzPct val="25000"/>
              <a:buFont typeface="Cabin"/>
              <a:buNone/>
            </a:pPr>
            <a:r>
              <a:rPr lang="el-GR" sz="3000" i="0" u="none" strike="noStrike" cap="none" dirty="0">
                <a:solidFill>
                  <a:srgbClr val="00FF00"/>
                </a:solidFill>
                <a:latin typeface="Courier"/>
                <a:ea typeface="Courier"/>
                <a:cs typeface="Courier"/>
                <a:sym typeface="Courier New"/>
              </a:rPr>
              <a:t>δείκτης</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0</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δείκτης</a:t>
            </a:r>
            <a:r>
              <a:rPr lang="en-US" sz="3000" i="0" u="none" strike="noStrike" cap="none" dirty="0">
                <a:solidFill>
                  <a:schemeClr val="lt1"/>
                </a:solidFill>
                <a:latin typeface="Courier"/>
                <a:ea typeface="Courier"/>
                <a:cs typeface="Courier"/>
                <a:sym typeface="Courier New"/>
              </a:rPr>
              <a:t> &lt; </a:t>
            </a:r>
            <a:r>
              <a:rPr lang="en-US" sz="3000" i="0" u="none" strike="noStrike" cap="none" dirty="0" err="1">
                <a:solidFill>
                  <a:srgbClr val="FF00FF"/>
                </a:solidFill>
                <a:latin typeface="Courier"/>
                <a:ea typeface="Courier"/>
                <a:cs typeface="Courier"/>
                <a:sym typeface="Courier New"/>
              </a:rPr>
              <a:t>len</a:t>
            </a: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rgbClr val="00FF00"/>
                </a:solidFill>
                <a:latin typeface="Courier"/>
                <a:ea typeface="Courier"/>
                <a:cs typeface="Courier"/>
                <a:sym typeface="Courier New"/>
              </a:rPr>
              <a:t>φρούτο</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γράμμα</a:t>
            </a:r>
            <a:r>
              <a:rPr lang="en-US" sz="3000" i="0" u="none" strike="noStrike" cap="none" dirty="0">
                <a:solidFill>
                  <a:schemeClr val="lt1"/>
                </a:solidFill>
                <a:latin typeface="Courier"/>
                <a:ea typeface="Courier"/>
                <a:cs typeface="Courier"/>
                <a:sym typeface="Courier New"/>
              </a:rPr>
              <a:t> = </a:t>
            </a:r>
            <a:r>
              <a:rPr lang="el-GR" sz="3000" i="0" u="none" strike="noStrike" cap="none" dirty="0">
                <a:solidFill>
                  <a:srgbClr val="00FF00"/>
                </a:solidFill>
                <a:latin typeface="Courier"/>
                <a:ea typeface="Courier"/>
                <a:cs typeface="Courier"/>
                <a:sym typeface="Courier New"/>
              </a:rPr>
              <a:t>φρούτο</a:t>
            </a:r>
            <a:r>
              <a:rPr lang="en-US" sz="3000" i="0" u="none" strike="noStrike" cap="none" dirty="0">
                <a:solidFill>
                  <a:srgbClr val="00FFFF"/>
                </a:solidFill>
                <a:latin typeface="Courier"/>
                <a:ea typeface="Courier"/>
                <a:cs typeface="Courier"/>
                <a:sym typeface="Courier New"/>
              </a:rPr>
              <a:t>[</a:t>
            </a:r>
            <a:r>
              <a:rPr lang="el-GR" sz="3000" i="0" u="none" strike="noStrike" cap="none" dirty="0">
                <a:solidFill>
                  <a:srgbClr val="00FF00"/>
                </a:solidFill>
                <a:latin typeface="Courier"/>
                <a:ea typeface="Courier"/>
                <a:cs typeface="Courier"/>
                <a:sym typeface="Courier New"/>
              </a:rPr>
              <a:t>δείκτης</a:t>
            </a:r>
            <a:r>
              <a:rPr lang="en-US" sz="30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δείκτης</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γράμμα</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δείκτης</a:t>
            </a:r>
            <a:r>
              <a:rPr lang="en-US" sz="3000" i="0" u="none" strike="noStrike" cap="none" dirty="0">
                <a:solidFill>
                  <a:schemeClr val="lt1"/>
                </a:solidFill>
                <a:latin typeface="Courier"/>
                <a:ea typeface="Courier"/>
                <a:cs typeface="Courier"/>
                <a:sym typeface="Courier New"/>
              </a:rPr>
              <a:t> = </a:t>
            </a:r>
            <a:r>
              <a:rPr lang="el-GR" sz="3000" i="0" u="none" strike="noStrike" cap="none" dirty="0">
                <a:solidFill>
                  <a:srgbClr val="00FF00"/>
                </a:solidFill>
                <a:latin typeface="Courier"/>
                <a:ea typeface="Courier"/>
                <a:cs typeface="Courier"/>
                <a:sym typeface="Courier New"/>
              </a:rPr>
              <a:t>δείκτης</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1</a:t>
            </a:r>
          </a:p>
        </p:txBody>
      </p:sp>
      <p:sp>
        <p:nvSpPr>
          <p:cNvPr id="301" name="Shape 301"/>
          <p:cNvSpPr txBox="1"/>
          <p:nvPr/>
        </p:nvSpPr>
        <p:spPr>
          <a:xfrm>
            <a:off x="14728825" y="3740150"/>
            <a:ext cx="698400" cy="32258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0 b</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1 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2 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3 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4 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5 a</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692</TotalTime>
  <Words>2690</Words>
  <Application>Microsoft Office PowerPoint</Application>
  <PresentationFormat>Προσαρμογή</PresentationFormat>
  <Paragraphs>462</Paragraphs>
  <Slides>33</Slides>
  <Notes>31</Notes>
  <HiddenSlides>0</HiddenSlides>
  <MMClips>0</MMClips>
  <ScaleCrop>false</ScaleCrop>
  <HeadingPairs>
    <vt:vector size="6" baseType="variant">
      <vt:variant>
        <vt:lpstr>Γραμματοσειρές που χρησιμοποιούνται</vt:lpstr>
      </vt:variant>
      <vt:variant>
        <vt:i4>6</vt:i4>
      </vt:variant>
      <vt:variant>
        <vt:lpstr>Θέμα</vt:lpstr>
      </vt:variant>
      <vt:variant>
        <vt:i4>1</vt:i4>
      </vt:variant>
      <vt:variant>
        <vt:lpstr>Τίτλοι διαφανειών</vt:lpstr>
      </vt:variant>
      <vt:variant>
        <vt:i4>33</vt:i4>
      </vt:variant>
    </vt:vector>
  </HeadingPairs>
  <TitlesOfParts>
    <vt:vector size="40" baseType="lpstr">
      <vt:lpstr>Arial</vt:lpstr>
      <vt:lpstr>Cabin</vt:lpstr>
      <vt:lpstr>Courier</vt:lpstr>
      <vt:lpstr>Courier New</vt:lpstr>
      <vt:lpstr>Gill Sans</vt:lpstr>
      <vt:lpstr>Lucida Grande</vt:lpstr>
      <vt:lpstr>Title &amp; Subtitle</vt:lpstr>
      <vt:lpstr>Συμβολοσειρές / String</vt:lpstr>
      <vt:lpstr>Τύπος Δεδομένων String</vt:lpstr>
      <vt:lpstr>Ανάγνωση και Μετατροπή</vt:lpstr>
      <vt:lpstr>Ψάχνοντας μέσα σε String</vt:lpstr>
      <vt:lpstr>A Character Too Far</vt:lpstr>
      <vt:lpstr>Οι Συμβολοσειρές έχουν  Μήκος (Length)</vt:lpstr>
      <vt:lpstr>Η συνάρτηση len</vt:lpstr>
      <vt:lpstr>Η συνάρτηση len</vt:lpstr>
      <vt:lpstr>Βρόχοι σε Συμβολοσειρές</vt:lpstr>
      <vt:lpstr>Βρόχοι σε Συμβολοσειρές</vt:lpstr>
      <vt:lpstr>Βρόχοι σε Συμβολοσειρές</vt:lpstr>
      <vt:lpstr>Βρόχος και Μέτρηση</vt:lpstr>
      <vt:lpstr>Μελετώντας Βαθύτερα την in</vt:lpstr>
      <vt:lpstr>Παρουσίαση του PowerPoint</vt:lpstr>
      <vt:lpstr>Περισσότερες Λειτουργίες Συμβολοσειρών</vt:lpstr>
      <vt:lpstr>Τεμαχισμός Συμβολοσειράς</vt:lpstr>
      <vt:lpstr>Τεμαχισμός Συμβολοσειράς</vt:lpstr>
      <vt:lpstr>Συνένωση Συμβολοσειρών</vt:lpstr>
      <vt:lpstr>Χρησιμοποιώντας το in ως Λογικό Τελεστή</vt:lpstr>
      <vt:lpstr>Σύγκριση Συμβολοσειρών</vt:lpstr>
      <vt:lpstr>Βιβλιοθήκη String</vt:lpstr>
      <vt:lpstr>Παρουσίαση του PowerPoint</vt:lpstr>
      <vt:lpstr>Παρουσίαση του PowerPoint</vt:lpstr>
      <vt:lpstr>Βιβλιοθήκη String</vt:lpstr>
      <vt:lpstr>Αναζήτηση ενός String</vt:lpstr>
      <vt:lpstr>Μετατροπή όλων σε ΚΕΦΑΛΑΙΑ</vt:lpstr>
      <vt:lpstr>Αναζήτηση και Αντικατάσταση</vt:lpstr>
      <vt:lpstr>Απαλοιφή Λευκών-Χαρακτήρων</vt:lpstr>
      <vt:lpstr>Παρουσίαση του PowerPoint</vt:lpstr>
      <vt:lpstr>Παρουσίαση του PowerPoint</vt:lpstr>
      <vt:lpstr>Δύο Είδη Συμβολοσειρών</vt:lpstr>
      <vt:lpstr>Σύνοψη</vt:lpstr>
      <vt:lpstr>Ευχαριστίες / Συνεισφορές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Strings</dc:title>
  <cp:lastModifiedBy>Konstantia Kiourtidou</cp:lastModifiedBy>
  <cp:revision>63</cp:revision>
  <cp:lastPrinted>2021-08-16T12:57:18Z</cp:lastPrinted>
  <dcterms:modified xsi:type="dcterms:W3CDTF">2021-08-18T21:26:52Z</dcterms:modified>
</cp:coreProperties>
</file>