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321" r:id="rId2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D9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45"/>
    <p:restoredTop sz="94485"/>
  </p:normalViewPr>
  <p:slideViewPr>
    <p:cSldViewPr snapToGrid="0" snapToObjects="1">
      <p:cViewPr varScale="1">
        <p:scale>
          <a:sx n="62" d="100"/>
          <a:sy n="62" d="100"/>
        </p:scale>
        <p:origin x="96" y="41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2334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61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3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0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18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70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923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219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098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893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8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02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005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551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7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09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64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49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66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05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0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51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6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13824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9190823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mailto:stephen.marquard@uct.ac.z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www.py4inf.com/code/mbox-short.tx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Ανάγνωση Αρχείων</a:t>
            </a:r>
            <a:endParaRPr lang="en-US" sz="76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7</a:t>
            </a:r>
          </a:p>
        </p:txBody>
      </p:sp>
      <p:sp>
        <p:nvSpPr>
          <p:cNvPr id="205" name="Shape 205"/>
          <p:cNvSpPr txBox="1"/>
          <p:nvPr/>
        </p:nvSpPr>
        <p:spPr>
          <a:xfrm>
            <a:off x="3996400" y="7077663"/>
            <a:ext cx="79670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a:t>
            </a:r>
            <a:r>
              <a:rPr lang="en-US" sz="3200" dirty="0">
                <a:solidFill>
                  <a:srgbClr val="FFFF00"/>
                </a:solidFill>
                <a:latin typeface="Arial" charset="0"/>
                <a:ea typeface="Arial" charset="0"/>
                <a:cs typeface="Arial" charset="0"/>
                <a:sym typeface="Cabin"/>
              </a:rPr>
              <a:t>n </a:t>
            </a:r>
            <a:r>
              <a:rPr lang="el-GR" sz="3200"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6" name="Shape 206"/>
          <p:cNvPicPr preferRelativeResize="0"/>
          <p:nvPr/>
        </p:nvPicPr>
        <p:blipFill rotWithShape="1">
          <a:blip r:embed="rId4">
            <a:alphaModFix/>
          </a:blip>
          <a:srcRect/>
          <a:stretch/>
        </p:blipFill>
        <p:spPr>
          <a:xfrm>
            <a:off x="13744575" y="7327262"/>
            <a:ext cx="1968599" cy="668400"/>
          </a:xfrm>
          <a:prstGeom prst="rect">
            <a:avLst/>
          </a:prstGeom>
          <a:noFill/>
          <a:ln>
            <a:noFill/>
          </a:ln>
        </p:spPr>
      </p:pic>
      <p:pic>
        <p:nvPicPr>
          <p:cNvPr id="207" name="Shape 207"/>
          <p:cNvPicPr preferRelativeResize="0"/>
          <p:nvPr/>
        </p:nvPicPr>
        <p:blipFill rotWithShape="1">
          <a:blip r:embed="rId5">
            <a:alphaModFix/>
          </a:blip>
          <a:srcRect/>
          <a:stretch/>
        </p:blipFill>
        <p:spPr>
          <a:xfrm>
            <a:off x="643300" y="7149062"/>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Επεξεργασία Αρχείων</a:t>
            </a:r>
            <a:endParaRPr lang="en-US" sz="7600" u="none" strike="noStrike" cap="none" dirty="0">
              <a:solidFill>
                <a:srgbClr val="FFD966"/>
              </a:solidFill>
              <a:latin typeface="Arial" charset="0"/>
              <a:ea typeface="Arial" charset="0"/>
              <a:cs typeface="Arial" charset="0"/>
              <a:sym typeface="Cabin"/>
            </a:endParaRPr>
          </a:p>
        </p:txBody>
      </p:sp>
      <p:sp>
        <p:nvSpPr>
          <p:cNvPr id="281" name="Shape 281"/>
          <p:cNvSpPr txBox="1">
            <a:spLocks noGrp="1"/>
          </p:cNvSpPr>
          <p:nvPr>
            <p:ph type="body" idx="1"/>
          </p:nvPr>
        </p:nvSpPr>
        <p:spPr>
          <a:xfrm>
            <a:off x="1155700" y="2695025"/>
            <a:ext cx="13932000" cy="122555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Ένα αρχείο κειμένου έχει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err="1">
                <a:solidFill>
                  <a:srgbClr val="00FFFF"/>
                </a:solidFill>
                <a:latin typeface="Arial" charset="0"/>
                <a:ea typeface="Arial" charset="0"/>
                <a:cs typeface="Arial" charset="0"/>
                <a:sym typeface="Cabin"/>
              </a:rPr>
              <a:t>νέεςγραμμες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στο τέλος κάθε γραμμής</a:t>
            </a:r>
            <a:endParaRPr lang="en-US" sz="3600" u="none" strike="noStrike" cap="none" dirty="0">
              <a:solidFill>
                <a:schemeClr val="lt1"/>
              </a:solidFill>
              <a:latin typeface="Arial" charset="0"/>
              <a:ea typeface="Arial" charset="0"/>
              <a:cs typeface="Arial" charset="0"/>
              <a:sym typeface="Cabin"/>
            </a:endParaRPr>
          </a:p>
        </p:txBody>
      </p:sp>
      <p:sp>
        <p:nvSpPr>
          <p:cNvPr id="282" name="Shape 282"/>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dirty="0">
                <a:solidFill>
                  <a:srgbClr val="FFD966"/>
                </a:solidFill>
              </a:rPr>
              <a:t>Ανάγνωση Αρχείων στην </a:t>
            </a:r>
            <a:r>
              <a:rPr lang="en-US" dirty="0">
                <a:solidFill>
                  <a:srgbClr val="FFD966"/>
                </a:solidFill>
              </a:rPr>
              <a:t>Python</a:t>
            </a:r>
          </a:p>
        </p:txBody>
      </p:sp>
    </p:spTree>
    <p:extLst>
      <p:ext uri="{BB962C8B-B14F-4D97-AF65-F5344CB8AC3E}">
        <p14:creationId xmlns:p14="http://schemas.microsoft.com/office/powerpoint/2010/main" val="66483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855371" y="789708"/>
            <a:ext cx="14545259"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Χειρισμός Αρχείου ως Ακολουθία</a:t>
            </a:r>
            <a:endParaRPr lang="en-US" sz="76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type="body" idx="1"/>
          </p:nvPr>
        </p:nvSpPr>
        <p:spPr>
          <a:xfrm>
            <a:off x="653894" y="2603500"/>
            <a:ext cx="8180140"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Ένα ανοιχτό </a:t>
            </a:r>
            <a:r>
              <a:rPr lang="el-GR" sz="3400" dirty="0">
                <a:solidFill>
                  <a:srgbClr val="FF7F00"/>
                </a:solidFill>
                <a:latin typeface="Arial" charset="0"/>
                <a:cs typeface="Arial" charset="0"/>
                <a:sym typeface="Cabin"/>
              </a:rPr>
              <a:t>αρχείο</a:t>
            </a:r>
            <a:r>
              <a:rPr lang="el-GR" sz="3400" u="none" strike="noStrike" cap="none" dirty="0">
                <a:solidFill>
                  <a:schemeClr val="lt1"/>
                </a:solidFill>
                <a:latin typeface="Arial" charset="0"/>
                <a:ea typeface="Arial" charset="0"/>
                <a:cs typeface="Arial" charset="0"/>
                <a:sym typeface="Cabin"/>
              </a:rPr>
              <a:t> μπορεί να </a:t>
            </a:r>
            <a:r>
              <a:rPr lang="el-GR" sz="3400" dirty="0">
                <a:solidFill>
                  <a:srgbClr val="FF7F00"/>
                </a:solidFill>
                <a:latin typeface="Arial" charset="0"/>
                <a:cs typeface="Arial" charset="0"/>
                <a:sym typeface="Cabin"/>
              </a:rPr>
              <a:t>αντιμετωπιστεί</a:t>
            </a:r>
            <a:r>
              <a:rPr lang="el-GR" sz="3400" u="none" strike="noStrike" cap="none" dirty="0">
                <a:solidFill>
                  <a:schemeClr val="lt1"/>
                </a:solidFill>
                <a:latin typeface="Arial" charset="0"/>
                <a:ea typeface="Arial" charset="0"/>
                <a:cs typeface="Arial" charset="0"/>
                <a:sym typeface="Cabin"/>
              </a:rPr>
              <a:t> ως μια </a:t>
            </a:r>
            <a:r>
              <a:rPr lang="el-GR" sz="3400" dirty="0">
                <a:solidFill>
                  <a:srgbClr val="00FFFF"/>
                </a:solidFill>
                <a:latin typeface="Arial" charset="0"/>
                <a:cs typeface="Arial" charset="0"/>
                <a:sym typeface="Cabin"/>
              </a:rPr>
              <a:t>ακολουθία</a:t>
            </a:r>
            <a:r>
              <a:rPr lang="el-GR" sz="3400" u="none" strike="noStrike" cap="none" dirty="0">
                <a:solidFill>
                  <a:schemeClr val="lt1"/>
                </a:solidFill>
                <a:latin typeface="Arial" charset="0"/>
                <a:ea typeface="Arial" charset="0"/>
                <a:cs typeface="Arial" charset="0"/>
                <a:sym typeface="Cabin"/>
              </a:rPr>
              <a:t> συμβολοσειρών όπου κάθε γραμμή στο αρχείο είναι μια συμβολοσειρά στην ακολουθία</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Μπορούμε να χρησιμοποιήσουμε την εντολή </a:t>
            </a:r>
            <a:r>
              <a:rPr lang="en-US" sz="3400" u="none" strike="noStrike" cap="none" dirty="0">
                <a:solidFill>
                  <a:srgbClr val="FFFF00"/>
                </a:solidFill>
                <a:latin typeface="Arial" charset="0"/>
                <a:ea typeface="Arial" charset="0"/>
                <a:cs typeface="Arial" charset="0"/>
                <a:sym typeface="Cabin"/>
              </a:rPr>
              <a:t>for</a:t>
            </a:r>
            <a:r>
              <a:rPr lang="el-GR" sz="3400" u="none" strike="noStrike" cap="none" dirty="0">
                <a:solidFill>
                  <a:schemeClr val="lt1"/>
                </a:solidFill>
                <a:latin typeface="Arial" charset="0"/>
                <a:ea typeface="Arial" charset="0"/>
                <a:cs typeface="Arial" charset="0"/>
                <a:sym typeface="Cabin"/>
              </a:rPr>
              <a:t> για να προσπελάσουμε μια </a:t>
            </a:r>
            <a:r>
              <a:rPr lang="el-GR" sz="3400" dirty="0">
                <a:solidFill>
                  <a:srgbClr val="00FFFF"/>
                </a:solidFill>
                <a:latin typeface="Arial" charset="0"/>
                <a:cs typeface="Arial" charset="0"/>
                <a:sym typeface="Cabin"/>
              </a:rPr>
              <a:t>ακολουθία</a:t>
            </a:r>
            <a:endParaRPr lang="en-US" sz="3400" u="none" strike="noStrike" cap="none" dirty="0">
              <a:solidFill>
                <a:srgbClr val="00FFFF"/>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Θυμηθείτε - μια </a:t>
            </a:r>
            <a:r>
              <a:rPr lang="el-GR" sz="3400" dirty="0">
                <a:solidFill>
                  <a:srgbClr val="00FFFF"/>
                </a:solidFill>
                <a:latin typeface="Arial" charset="0"/>
                <a:cs typeface="Arial" charset="0"/>
                <a:sym typeface="Cabin"/>
              </a:rPr>
              <a:t>ακολουθία</a:t>
            </a:r>
            <a:r>
              <a:rPr lang="el-GR" sz="3400" u="none" strike="noStrike" cap="none" dirty="0">
                <a:solidFill>
                  <a:schemeClr val="lt1"/>
                </a:solidFill>
                <a:latin typeface="Arial" charset="0"/>
                <a:ea typeface="Arial" charset="0"/>
                <a:cs typeface="Arial" charset="0"/>
                <a:sym typeface="Cabin"/>
              </a:rPr>
              <a:t> είναι ένα διατεταγμένο σύνολο</a:t>
            </a:r>
            <a:endParaRPr lang="en-US" sz="3400" u="none" strike="noStrike" cap="none" dirty="0">
              <a:solidFill>
                <a:schemeClr val="lt1"/>
              </a:solidFill>
              <a:latin typeface="Arial" charset="0"/>
              <a:ea typeface="Arial" charset="0"/>
              <a:cs typeface="Arial" charset="0"/>
              <a:sym typeface="Cabin"/>
            </a:endParaRPr>
          </a:p>
        </p:txBody>
      </p:sp>
      <p:sp>
        <p:nvSpPr>
          <p:cNvPr id="289" name="Shape 289"/>
          <p:cNvSpPr txBox="1"/>
          <p:nvPr/>
        </p:nvSpPr>
        <p:spPr>
          <a:xfrm>
            <a:off x="9286875" y="3490925"/>
            <a:ext cx="6534699" cy="272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400" i="0" u="none" strike="noStrike" cap="none" dirty="0" err="1">
                <a:solidFill>
                  <a:srgbClr val="FF7F00"/>
                </a:solidFill>
                <a:latin typeface="Courier"/>
                <a:ea typeface="Courier"/>
                <a:cs typeface="Courier"/>
                <a:sym typeface="Courier New"/>
              </a:rPr>
              <a:t>xfile</a:t>
            </a:r>
            <a:r>
              <a:rPr lang="en-US" sz="3400" i="0" u="none" strike="noStrike" cap="none" dirty="0">
                <a:solidFill>
                  <a:schemeClr val="lt1"/>
                </a:solidFill>
                <a:latin typeface="Courier"/>
                <a:ea typeface="Courier"/>
                <a:cs typeface="Courier"/>
                <a:sym typeface="Courier New"/>
              </a:rPr>
              <a:t> = </a:t>
            </a:r>
            <a:r>
              <a:rPr lang="en-US" sz="3400" i="0" u="none" strike="noStrike" cap="none" dirty="0">
                <a:solidFill>
                  <a:srgbClr val="FF00FF"/>
                </a:solidFill>
                <a:latin typeface="Courier"/>
                <a:ea typeface="Courier"/>
                <a:cs typeface="Courier"/>
                <a:sym typeface="Courier New"/>
              </a:rPr>
              <a:t>open</a:t>
            </a:r>
            <a:r>
              <a:rPr lang="en-US" sz="3400" i="0" u="none" strike="noStrike" cap="none" dirty="0">
                <a:solidFill>
                  <a:schemeClr val="lt1"/>
                </a:solidFill>
                <a:latin typeface="Courier"/>
                <a:ea typeface="Courier"/>
                <a:cs typeface="Courier"/>
                <a:sym typeface="Courier New"/>
              </a:rPr>
              <a:t>('</a:t>
            </a:r>
            <a:r>
              <a:rPr lang="en-US" sz="3400" i="0" u="none" strike="noStrike" cap="none" dirty="0" err="1">
                <a:solidFill>
                  <a:schemeClr val="lt1"/>
                </a:solidFill>
                <a:latin typeface="Courier"/>
                <a:ea typeface="Courier"/>
                <a:cs typeface="Courier"/>
                <a:sym typeface="Courier New"/>
              </a:rPr>
              <a:t>mbox.txt</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400" i="0" u="none" strike="noStrike" cap="none" dirty="0">
                <a:solidFill>
                  <a:srgbClr val="FFFF00"/>
                </a:solidFill>
                <a:latin typeface="Courier"/>
                <a:ea typeface="Courier"/>
                <a:cs typeface="Courier"/>
                <a:sym typeface="Courier New"/>
              </a:rPr>
              <a:t>for</a:t>
            </a:r>
            <a:r>
              <a:rPr lang="en-US" sz="3400" i="0" u="none" strike="noStrike" cap="none" dirty="0">
                <a:solidFill>
                  <a:srgbClr val="00FF00"/>
                </a:solidFill>
                <a:latin typeface="Courier"/>
                <a:ea typeface="Courier"/>
                <a:cs typeface="Courier"/>
                <a:sym typeface="Courier New"/>
              </a:rPr>
              <a:t> cheese</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in</a:t>
            </a:r>
            <a:r>
              <a:rPr lang="en-US" sz="3400" i="0" u="none" strike="noStrike" cap="none" dirty="0">
                <a:solidFill>
                  <a:schemeClr val="lt1"/>
                </a:solidFill>
                <a:latin typeface="Courier"/>
                <a:ea typeface="Courier"/>
                <a:cs typeface="Courier"/>
                <a:sym typeface="Courier New"/>
              </a:rPr>
              <a:t> </a:t>
            </a:r>
            <a:r>
              <a:rPr lang="en-US" sz="3400" i="0" u="none" strike="noStrike" cap="none" dirty="0" err="1">
                <a:solidFill>
                  <a:srgbClr val="FF7F00"/>
                </a:solidFill>
                <a:latin typeface="Courier"/>
                <a:ea typeface="Courier"/>
                <a:cs typeface="Courier"/>
                <a:sym typeface="Courier New"/>
              </a:rPr>
              <a:t>xfile</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cheese</a:t>
            </a:r>
            <a:r>
              <a:rPr lang="en-US" sz="34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1096182" y="789708"/>
            <a:ext cx="14063636"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Μέτρηση Γραμμών ενός Αρχείου</a:t>
            </a:r>
            <a:endParaRPr lang="en-US" sz="7600" u="none" strike="noStrike" cap="none" dirty="0">
              <a:solidFill>
                <a:srgbClr val="FFD966"/>
              </a:solidFill>
              <a:latin typeface="Arial" charset="0"/>
              <a:ea typeface="Arial" charset="0"/>
              <a:cs typeface="Arial" charset="0"/>
              <a:sym typeface="Cabin"/>
            </a:endParaRPr>
          </a:p>
        </p:txBody>
      </p:sp>
      <p:sp>
        <p:nvSpPr>
          <p:cNvPr id="295" name="Shape 295"/>
          <p:cNvSpPr txBox="1">
            <a:spLocks noGrp="1"/>
          </p:cNvSpPr>
          <p:nvPr>
            <p:ph type="body" idx="1"/>
          </p:nvPr>
        </p:nvSpPr>
        <p:spPr>
          <a:xfrm>
            <a:off x="1096182" y="2895649"/>
            <a:ext cx="7228883" cy="478720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Ανοίξτε ένα </a:t>
            </a:r>
            <a:r>
              <a:rPr lang="el-GR" sz="3400" dirty="0">
                <a:solidFill>
                  <a:srgbClr val="00FF00"/>
                </a:solidFill>
                <a:latin typeface="Arial" charset="0"/>
                <a:cs typeface="Arial" charset="0"/>
                <a:sym typeface="Cabin"/>
              </a:rPr>
              <a:t>αρχείο</a:t>
            </a:r>
            <a:r>
              <a:rPr lang="el-GR" sz="3400" u="none" strike="noStrike" cap="none" dirty="0">
                <a:solidFill>
                  <a:schemeClr val="lt1"/>
                </a:solidFill>
                <a:latin typeface="Arial" charset="0"/>
                <a:ea typeface="Arial" charset="0"/>
                <a:cs typeface="Arial" charset="0"/>
                <a:sym typeface="Cabin"/>
              </a:rPr>
              <a:t> μόνο για ανάγνωση</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Χρησιμοποιήστε μια επανάληψη </a:t>
            </a:r>
            <a:r>
              <a:rPr lang="en-US" sz="3400" u="none" strike="noStrike" cap="none" dirty="0">
                <a:solidFill>
                  <a:srgbClr val="FFFF00"/>
                </a:solidFill>
                <a:latin typeface="Arial" charset="0"/>
                <a:ea typeface="Arial" charset="0"/>
                <a:cs typeface="Arial" charset="0"/>
                <a:sym typeface="Cabin"/>
              </a:rPr>
              <a:t>for</a:t>
            </a:r>
            <a:r>
              <a:rPr lang="el-GR" sz="3400" u="none" strike="noStrike" cap="none" dirty="0">
                <a:solidFill>
                  <a:schemeClr val="lt1"/>
                </a:solidFill>
                <a:latin typeface="Arial" charset="0"/>
                <a:ea typeface="Arial" charset="0"/>
                <a:cs typeface="Arial" charset="0"/>
                <a:sym typeface="Cabin"/>
              </a:rPr>
              <a:t> για να διαβάσετε κάθε γραμμή</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rgbClr val="FF7F00"/>
              </a:buClr>
              <a:buSzPct val="100000"/>
              <a:buFont typeface="Cabin"/>
              <a:buChar char="•"/>
            </a:pPr>
            <a:r>
              <a:rPr lang="el-GR" sz="3400" u="none" strike="noStrike" cap="none" dirty="0">
                <a:solidFill>
                  <a:srgbClr val="FF7F00"/>
                </a:solidFill>
                <a:latin typeface="Arial" charset="0"/>
                <a:ea typeface="Arial" charset="0"/>
                <a:cs typeface="Arial" charset="0"/>
                <a:sym typeface="Cabin"/>
              </a:rPr>
              <a:t>Μετρήστε</a:t>
            </a:r>
            <a:r>
              <a:rPr lang="en-US" sz="3400" u="none" strike="noStrike" cap="none" dirty="0">
                <a:solidFill>
                  <a:schemeClr val="lt1"/>
                </a:solidFill>
                <a:latin typeface="Arial" charset="0"/>
                <a:ea typeface="Arial" charset="0"/>
                <a:cs typeface="Arial" charset="0"/>
                <a:sym typeface="Cabin"/>
              </a:rPr>
              <a:t> </a:t>
            </a:r>
            <a:r>
              <a:rPr lang="el-GR" sz="3400" dirty="0">
                <a:solidFill>
                  <a:schemeClr val="lt1"/>
                </a:solidFill>
                <a:latin typeface="Arial" charset="0"/>
                <a:ea typeface="Arial" charset="0"/>
                <a:cs typeface="Arial" charset="0"/>
                <a:sym typeface="Cabin"/>
              </a:rPr>
              <a:t>τις γραμμές και εκτυπώστε το πλήθος των γραμμών</a:t>
            </a:r>
            <a:endParaRPr lang="en-US" sz="3400" u="none" strike="noStrike" cap="none" dirty="0">
              <a:solidFill>
                <a:schemeClr val="lt1"/>
              </a:solidFill>
              <a:latin typeface="Arial" charset="0"/>
              <a:ea typeface="Arial" charset="0"/>
              <a:cs typeface="Arial" charset="0"/>
              <a:sym typeface="Cabin"/>
            </a:endParaRPr>
          </a:p>
        </p:txBody>
      </p:sp>
      <p:sp>
        <p:nvSpPr>
          <p:cNvPr id="296" name="Shape 296"/>
          <p:cNvSpPr txBox="1"/>
          <p:nvPr/>
        </p:nvSpPr>
        <p:spPr>
          <a:xfrm>
            <a:off x="8663553" y="2819350"/>
            <a:ext cx="741062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('mbox.txt’)</a:t>
            </a:r>
          </a:p>
          <a:p>
            <a:pPr marL="0" marR="0" lvl="0" indent="0" algn="l" rtl="0">
              <a:lnSpc>
                <a:spcPct val="100000"/>
              </a:lnSpc>
              <a:spcBef>
                <a:spcPts val="0"/>
              </a:spcBef>
              <a:spcAft>
                <a:spcPts val="0"/>
              </a:spcAft>
              <a:buClr>
                <a:srgbClr val="FF7F00"/>
              </a:buClr>
              <a:buSzPct val="25000"/>
              <a:buFont typeface="Cabin"/>
              <a:buNone/>
            </a:pPr>
            <a:r>
              <a:rPr lang="el-GR" sz="3000" i="0" u="none" strike="noStrike" cap="none" dirty="0">
                <a:solidFill>
                  <a:srgbClr val="FF7F00"/>
                </a:solidFill>
                <a:latin typeface="Courier"/>
                <a:ea typeface="Courier"/>
                <a:cs typeface="Courier"/>
                <a:sym typeface="Courier New"/>
              </a:rPr>
              <a:t>πλήθος</a:t>
            </a:r>
            <a:r>
              <a:rPr lang="en-US" sz="30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πλήθος</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FF7F00"/>
                </a:solidFill>
                <a:latin typeface="Courier"/>
                <a:ea typeface="Courier"/>
                <a:cs typeface="Courier"/>
                <a:sym typeface="Courier New"/>
              </a:rPr>
              <a:t>πλήθος</a:t>
            </a:r>
            <a:r>
              <a:rPr lang="en-US" sz="30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Πλήθος Γραμμών</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πλήθος</a:t>
            </a:r>
            <a:r>
              <a:rPr lang="en-US" sz="3000" i="0" u="none" strike="noStrike" cap="none" dirty="0">
                <a:solidFill>
                  <a:schemeClr val="bg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python </a:t>
            </a:r>
            <a:r>
              <a:rPr lang="en-US" sz="3000" i="0" u="none" strike="noStrike" cap="none" dirty="0" err="1">
                <a:solidFill>
                  <a:srgbClr val="00FF00"/>
                </a:solidFill>
                <a:latin typeface="Courier"/>
                <a:ea typeface="Courier"/>
                <a:cs typeface="Courier"/>
                <a:sym typeface="Courier New"/>
              </a:rPr>
              <a:t>open.py</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Πλήθος Γραμμών</a:t>
            </a:r>
            <a:r>
              <a:rPr lang="en-US" sz="3000" i="0" u="none" strike="noStrike" cap="none" dirty="0">
                <a:solidFill>
                  <a:schemeClr val="lt1"/>
                </a:solidFill>
                <a:latin typeface="Courier"/>
                <a:ea typeface="Courier"/>
                <a:cs typeface="Courier"/>
                <a:sym typeface="Courier New"/>
              </a:rPr>
              <a:t>: 132045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Διάβασμα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Ολόκληρου</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Αρχείου</a:t>
            </a:r>
            <a:endParaRPr lang="en-US" sz="7600" u="none" strike="noStrike" cap="none" dirty="0">
              <a:solidFill>
                <a:srgbClr val="FFD966"/>
              </a:solidFill>
              <a:latin typeface="Arial" charset="0"/>
              <a:ea typeface="Arial" charset="0"/>
              <a:cs typeface="Arial" charset="0"/>
              <a:sym typeface="Cabin"/>
            </a:endParaRPr>
          </a:p>
        </p:txBody>
      </p:sp>
      <p:sp>
        <p:nvSpPr>
          <p:cNvPr id="302" name="Shape 302"/>
          <p:cNvSpPr txBox="1">
            <a:spLocks noGrp="1"/>
          </p:cNvSpPr>
          <p:nvPr>
            <p:ph type="body" idx="1"/>
          </p:nvPr>
        </p:nvSpPr>
        <p:spPr>
          <a:xfrm>
            <a:off x="1155700" y="2603500"/>
            <a:ext cx="5145088" cy="3345677"/>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l-GR" sz="3400" u="none" strike="noStrike" cap="none" dirty="0">
                <a:solidFill>
                  <a:schemeClr val="lt1"/>
                </a:solidFill>
                <a:latin typeface="Arial" charset="0"/>
                <a:ea typeface="Arial" charset="0"/>
                <a:cs typeface="Arial" charset="0"/>
                <a:sym typeface="Cabin"/>
              </a:rPr>
              <a:t>Μπορούμε να </a:t>
            </a:r>
            <a:r>
              <a:rPr lang="el-GR" sz="3400" dirty="0">
                <a:solidFill>
                  <a:srgbClr val="FF7F00"/>
                </a:solidFill>
                <a:latin typeface="Arial" charset="0"/>
                <a:cs typeface="Arial" charset="0"/>
                <a:sym typeface="Cabin"/>
              </a:rPr>
              <a:t>διαβάσουμε</a:t>
            </a:r>
            <a:r>
              <a:rPr lang="el-GR" sz="3400" u="none" strike="noStrike" cap="none" dirty="0">
                <a:solidFill>
                  <a:schemeClr val="lt1"/>
                </a:solidFill>
                <a:latin typeface="Arial" charset="0"/>
                <a:ea typeface="Arial" charset="0"/>
                <a:cs typeface="Arial" charset="0"/>
                <a:sym typeface="Cabin"/>
              </a:rPr>
              <a:t> ολόκληρο το αρχείο (νέες γραμμές και όλα) σε </a:t>
            </a:r>
            <a:r>
              <a:rPr lang="el-GR" sz="3400" dirty="0">
                <a:solidFill>
                  <a:srgbClr val="00FFFF"/>
                </a:solidFill>
                <a:latin typeface="Arial" charset="0"/>
                <a:cs typeface="Arial" charset="0"/>
                <a:sym typeface="Cabin"/>
              </a:rPr>
              <a:t>μια</a:t>
            </a:r>
            <a:r>
              <a:rPr lang="el-GR" sz="3400" u="none" strike="noStrike" cap="none" dirty="0">
                <a:solidFill>
                  <a:schemeClr val="lt1"/>
                </a:solidFill>
                <a:latin typeface="Arial" charset="0"/>
                <a:ea typeface="Arial" charset="0"/>
                <a:cs typeface="Arial" charset="0"/>
                <a:sym typeface="Cabin"/>
              </a:rPr>
              <a:t> </a:t>
            </a:r>
            <a:r>
              <a:rPr lang="el-GR" sz="3400" dirty="0">
                <a:solidFill>
                  <a:srgbClr val="00FFFF"/>
                </a:solidFill>
                <a:latin typeface="Arial" charset="0"/>
                <a:cs typeface="Arial" charset="0"/>
                <a:sym typeface="Cabin"/>
              </a:rPr>
              <a:t>συμβολοσειρά</a:t>
            </a:r>
            <a:endParaRPr lang="en-US" sz="3400" u="none" strike="noStrike" cap="none" dirty="0">
              <a:solidFill>
                <a:srgbClr val="00FFFF"/>
              </a:solidFill>
              <a:latin typeface="Arial" charset="0"/>
              <a:ea typeface="Arial" charset="0"/>
              <a:cs typeface="Arial" charset="0"/>
              <a:sym typeface="Cabin"/>
            </a:endParaRPr>
          </a:p>
        </p:txBody>
      </p:sp>
      <p:sp>
        <p:nvSpPr>
          <p:cNvPr id="303" name="Shape 303"/>
          <p:cNvSpPr txBox="1"/>
          <p:nvPr/>
        </p:nvSpPr>
        <p:spPr>
          <a:xfrm>
            <a:off x="7449875" y="2671475"/>
            <a:ext cx="8280600" cy="346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a:t>
            </a:r>
            <a:r>
              <a:rPr lang="en-US" sz="3000" i="0" u="none" strike="noStrike" cap="none" dirty="0">
                <a:solidFill>
                  <a:schemeClr val="lt1"/>
                </a:solidFill>
                <a:latin typeface="Courier"/>
                <a:ea typeface="Courier"/>
                <a:cs typeface="Courier"/>
                <a:sym typeface="Courier New"/>
              </a:rPr>
              <a:t>&gt;&gt;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mbox-short.txt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err="1">
                <a:solidFill>
                  <a:srgbClr val="FF7F00"/>
                </a:solidFill>
                <a:latin typeface="Courier"/>
                <a:ea typeface="Courier"/>
                <a:cs typeface="Courier"/>
                <a:sym typeface="Courier New"/>
              </a:rPr>
              <a:t>.read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94626</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[:20])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From </a:t>
            </a:r>
            <a:r>
              <a:rPr lang="en-US" sz="3000" i="0" u="none" strike="noStrike" cap="none" dirty="0" err="1">
                <a:solidFill>
                  <a:schemeClr val="lt1"/>
                </a:solidFill>
                <a:latin typeface="Courier"/>
                <a:ea typeface="Courier"/>
                <a:cs typeface="Courier"/>
                <a:sym typeface="Courier New"/>
              </a:rPr>
              <a:t>stephen.marquar</a:t>
            </a:r>
            <a:endParaRPr lang="en-US" sz="3000" i="0" u="none" strike="noStrike" cap="none" dirty="0">
              <a:solidFill>
                <a:schemeClr val="lt1"/>
              </a:solidFill>
              <a:latin typeface="Courier"/>
              <a:ea typeface="Courier"/>
              <a:cs typeface="Courier"/>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Αναζήτηση σε Αρχείο</a:t>
            </a:r>
            <a:endParaRPr lang="en-US" sz="7600" u="none" strike="noStrike" cap="none" dirty="0">
              <a:solidFill>
                <a:srgbClr val="FFD966"/>
              </a:solidFill>
              <a:latin typeface="Arial" charset="0"/>
              <a:ea typeface="Arial" charset="0"/>
              <a:cs typeface="Arial" charset="0"/>
              <a:sym typeface="Cabin"/>
            </a:endParaRPr>
          </a:p>
        </p:txBody>
      </p:sp>
      <p:sp>
        <p:nvSpPr>
          <p:cNvPr id="309" name="Shape 309"/>
          <p:cNvSpPr txBox="1">
            <a:spLocks noGrp="1"/>
          </p:cNvSpPr>
          <p:nvPr>
            <p:ph type="body" idx="1"/>
          </p:nvPr>
        </p:nvSpPr>
        <p:spPr>
          <a:xfrm>
            <a:off x="1155700" y="2892894"/>
            <a:ext cx="6116638" cy="2890719"/>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l-GR" sz="3400" u="none" strike="noStrike" cap="none" dirty="0">
                <a:solidFill>
                  <a:schemeClr val="lt1"/>
                </a:solidFill>
                <a:latin typeface="Arial" charset="0"/>
                <a:ea typeface="Arial" charset="0"/>
                <a:cs typeface="Arial" charset="0"/>
                <a:sym typeface="Cabin"/>
              </a:rPr>
              <a:t>Μπορούμε να βάλουμε μια δήλωση </a:t>
            </a:r>
            <a:r>
              <a:rPr lang="en-US" sz="3400" u="none" strike="noStrike" cap="none" dirty="0">
                <a:solidFill>
                  <a:srgbClr val="FFFF00"/>
                </a:solidFill>
                <a:latin typeface="Arial" charset="0"/>
                <a:ea typeface="Arial" charset="0"/>
                <a:cs typeface="Arial" charset="0"/>
                <a:sym typeface="Cabin"/>
              </a:rPr>
              <a:t>if</a:t>
            </a:r>
            <a:r>
              <a:rPr lang="el-GR" sz="3400" u="none" strike="noStrike" cap="none" dirty="0">
                <a:solidFill>
                  <a:schemeClr val="lt1"/>
                </a:solidFill>
                <a:latin typeface="Arial" charset="0"/>
                <a:ea typeface="Arial" charset="0"/>
                <a:cs typeface="Arial" charset="0"/>
                <a:sym typeface="Cabin"/>
              </a:rPr>
              <a:t> στον βρόχο </a:t>
            </a:r>
            <a:r>
              <a:rPr lang="en-US" sz="3400" u="none" strike="noStrike" cap="none" dirty="0">
                <a:solidFill>
                  <a:srgbClr val="FFFF00"/>
                </a:solidFill>
                <a:latin typeface="Arial" charset="0"/>
                <a:ea typeface="Arial" charset="0"/>
                <a:cs typeface="Arial" charset="0"/>
                <a:sym typeface="Cabin"/>
              </a:rPr>
              <a:t>for</a:t>
            </a:r>
            <a:r>
              <a:rPr lang="el-GR" sz="3400" u="none" strike="noStrike" cap="none" dirty="0">
                <a:solidFill>
                  <a:schemeClr val="lt1"/>
                </a:solidFill>
                <a:latin typeface="Arial" charset="0"/>
                <a:ea typeface="Arial" charset="0"/>
                <a:cs typeface="Arial" charset="0"/>
                <a:sym typeface="Cabin"/>
              </a:rPr>
              <a:t> για εκτύπωση μόνο των γραμμών που πληρούν ορισμένα κριτήρια</a:t>
            </a:r>
            <a:endParaRPr lang="en-US" sz="3400" u="none" strike="noStrike" cap="none" dirty="0">
              <a:solidFill>
                <a:schemeClr val="lt1"/>
              </a:solidFill>
              <a:latin typeface="Arial" charset="0"/>
              <a:ea typeface="Arial" charset="0"/>
              <a:cs typeface="Arial" charset="0"/>
              <a:sym typeface="Cabin"/>
            </a:endParaRPr>
          </a:p>
        </p:txBody>
      </p:sp>
      <p:sp>
        <p:nvSpPr>
          <p:cNvPr id="310" name="Shape 310"/>
          <p:cNvSpPr txBox="1"/>
          <p:nvPr/>
        </p:nvSpPr>
        <p:spPr>
          <a:xfrm>
            <a:off x="7780149" y="3161700"/>
            <a:ext cx="7545576" cy="244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00FF"/>
                </a:solidFill>
                <a:latin typeface="Courier"/>
                <a:ea typeface="Courier"/>
                <a:cs typeface="Courier"/>
                <a:sym typeface="Courier New"/>
              </a:rPr>
              <a:t>open</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mbox-short.txt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γραμμή</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if</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γραμμή</a:t>
            </a:r>
            <a:r>
              <a:rPr lang="en-US" sz="2800" i="0" u="none" strike="noStrike" cap="none" dirty="0">
                <a:solidFill>
                  <a:srgbClr val="FF00FF"/>
                </a:solidFill>
                <a:latin typeface="Courier"/>
                <a:ea typeface="Courier"/>
                <a:cs typeface="Courier"/>
                <a:sym typeface="Courier New"/>
              </a:rPr>
              <a:t>.</a:t>
            </a:r>
            <a:r>
              <a:rPr lang="en-US" sz="2800" i="0" u="none" strike="noStrike" cap="none" dirty="0" err="1">
                <a:solidFill>
                  <a:srgbClr val="FF00FF"/>
                </a:solidFill>
                <a:latin typeface="Courier"/>
                <a:ea typeface="Courier"/>
                <a:cs typeface="Courier"/>
                <a:sym typeface="Courier New"/>
              </a:rPr>
              <a:t>startswith</a:t>
            </a:r>
            <a:r>
              <a:rPr lang="en-US" sz="28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l-GR" sz="2800" i="0" u="none" strike="noStrike" cap="none" dirty="0">
                <a:solidFill>
                  <a:srgbClr val="00FF00"/>
                </a:solidFill>
                <a:latin typeface="Courier"/>
                <a:ea typeface="Courier"/>
                <a:cs typeface="Courier"/>
                <a:sym typeface="Courier New"/>
              </a:rPr>
              <a:t>γραμμή</a:t>
            </a:r>
            <a:r>
              <a:rPr lang="en-US" sz="28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dirty="0">
                <a:solidFill>
                  <a:srgbClr val="FFD966"/>
                </a:solidFill>
                <a:latin typeface="Arial" charset="0"/>
                <a:ea typeface="Arial" charset="0"/>
                <a:cs typeface="Arial" charset="0"/>
                <a:sym typeface="Cabin"/>
              </a:rPr>
              <a:t>ΟΥΠΣ</a:t>
            </a:r>
            <a:r>
              <a:rPr lang="en-US" sz="7600" u="none" strike="noStrike" cap="none" dirty="0">
                <a:solidFill>
                  <a:srgbClr val="FFD966"/>
                </a:solidFill>
                <a:latin typeface="Arial" charset="0"/>
                <a:ea typeface="Arial" charset="0"/>
                <a:cs typeface="Arial" charset="0"/>
                <a:sym typeface="Cabin"/>
              </a:rPr>
              <a:t>!</a:t>
            </a:r>
          </a:p>
        </p:txBody>
      </p:sp>
      <p:sp>
        <p:nvSpPr>
          <p:cNvPr id="316" name="Shape 316"/>
          <p:cNvSpPr txBox="1"/>
          <p:nvPr/>
        </p:nvSpPr>
        <p:spPr>
          <a:xfrm>
            <a:off x="1246825" y="3253025"/>
            <a:ext cx="5270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Τι κάνουν όλες αυτές οι κενές γραμμές εδώ;</a:t>
            </a:r>
            <a:endParaRPr lang="en-US" sz="3600" u="none" strike="noStrike" cap="none" dirty="0">
              <a:solidFill>
                <a:schemeClr val="lt1"/>
              </a:solidFill>
              <a:latin typeface="Arial" charset="0"/>
              <a:ea typeface="Arial" charset="0"/>
              <a:cs typeface="Arial" charset="0"/>
              <a:sym typeface="Cabin"/>
            </a:endParaRPr>
          </a:p>
        </p:txBody>
      </p:sp>
      <p:sp>
        <p:nvSpPr>
          <p:cNvPr id="317" name="Shape 317"/>
          <p:cNvSpPr txBox="1"/>
          <p:nvPr/>
        </p:nvSpPr>
        <p:spPr>
          <a:xfrm>
            <a:off x="7594600" y="2895600"/>
            <a:ext cx="8128000" cy="4524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5" name="Shape 325"/>
          <p:cNvSpPr txBox="1">
            <a:spLocks noGrp="1"/>
          </p:cNvSpPr>
          <p:nvPr>
            <p:ph type="body" idx="1"/>
          </p:nvPr>
        </p:nvSpPr>
        <p:spPr>
          <a:xfrm>
            <a:off x="914400" y="2603500"/>
            <a:ext cx="6013342" cy="5750792"/>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dirty="0">
                <a:solidFill>
                  <a:schemeClr val="lt1"/>
                </a:solidFill>
                <a:latin typeface="Arial" charset="0"/>
                <a:ea typeface="Arial" charset="0"/>
                <a:cs typeface="Arial" charset="0"/>
                <a:sym typeface="Cabin"/>
              </a:rPr>
              <a:t>Κάθε γραμμή του αρχείου έχει έναν χαρακτήρα </a:t>
            </a:r>
            <a:r>
              <a:rPr lang="el-GR" sz="3400" dirty="0" err="1">
                <a:solidFill>
                  <a:srgbClr val="00FF00"/>
                </a:solidFill>
                <a:latin typeface="Arial" charset="0"/>
                <a:cs typeface="Arial" charset="0"/>
                <a:sym typeface="Cabin"/>
              </a:rPr>
              <a:t>νέαγραμμή</a:t>
            </a:r>
            <a:r>
              <a:rPr lang="el-GR" sz="3400" dirty="0">
                <a:solidFill>
                  <a:schemeClr val="lt1"/>
                </a:solidFill>
                <a:latin typeface="Arial" charset="0"/>
                <a:ea typeface="Arial" charset="0"/>
                <a:cs typeface="Arial" charset="0"/>
                <a:sym typeface="Cabin"/>
              </a:rPr>
              <a:t> στο τέλος</a:t>
            </a:r>
            <a:endParaRPr lang="en-US" sz="3400"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dirty="0">
                <a:solidFill>
                  <a:schemeClr val="lt1"/>
                </a:solidFill>
                <a:latin typeface="Arial" charset="0"/>
                <a:ea typeface="Arial" charset="0"/>
                <a:cs typeface="Arial" charset="0"/>
                <a:sym typeface="Cabin"/>
              </a:rPr>
              <a:t>Η εντολή </a:t>
            </a:r>
            <a:r>
              <a:rPr lang="en-US" sz="3400" dirty="0">
                <a:solidFill>
                  <a:srgbClr val="FFFF00"/>
                </a:solidFill>
                <a:latin typeface="Arial" charset="0"/>
                <a:ea typeface="Arial" charset="0"/>
                <a:cs typeface="Arial" charset="0"/>
                <a:sym typeface="Cabin"/>
              </a:rPr>
              <a:t>print</a:t>
            </a:r>
            <a:r>
              <a:rPr lang="el-GR" sz="3400" dirty="0">
                <a:solidFill>
                  <a:schemeClr val="lt1"/>
                </a:solidFill>
                <a:latin typeface="Arial" charset="0"/>
                <a:ea typeface="Arial" charset="0"/>
                <a:cs typeface="Arial" charset="0"/>
                <a:sym typeface="Cabin"/>
              </a:rPr>
              <a:t> προσθέτει μια </a:t>
            </a:r>
            <a:r>
              <a:rPr lang="el-GR" sz="3400" dirty="0" err="1">
                <a:solidFill>
                  <a:srgbClr val="FFFF00"/>
                </a:solidFill>
                <a:latin typeface="Arial" charset="0"/>
                <a:cs typeface="Arial" charset="0"/>
                <a:sym typeface="Cabin"/>
              </a:rPr>
              <a:t>νέαγραμμή</a:t>
            </a:r>
            <a:r>
              <a:rPr lang="el-GR" sz="3400" dirty="0">
                <a:solidFill>
                  <a:schemeClr val="lt1"/>
                </a:solidFill>
                <a:latin typeface="Arial" charset="0"/>
                <a:ea typeface="Arial" charset="0"/>
                <a:cs typeface="Arial" charset="0"/>
                <a:sym typeface="Cabin"/>
              </a:rPr>
              <a:t> σε κάθε γραμμή</a:t>
            </a:r>
            <a:endParaRPr lang="en-US" sz="3400" dirty="0">
              <a:solidFill>
                <a:schemeClr val="lt1"/>
              </a:solidFill>
              <a:latin typeface="Arial" charset="0"/>
              <a:ea typeface="Arial" charset="0"/>
              <a:cs typeface="Arial" charset="0"/>
              <a:sym typeface="Cabin"/>
            </a:endParaRPr>
          </a:p>
        </p:txBody>
      </p:sp>
      <p:sp>
        <p:nvSpPr>
          <p:cNvPr id="323" name="Shape 323"/>
          <p:cNvSpPr txBox="1"/>
          <p:nvPr/>
        </p:nvSpPr>
        <p:spPr>
          <a:xfrm>
            <a:off x="1292225" y="2501261"/>
            <a:ext cx="5270499" cy="1143000"/>
          </a:xfrm>
          <a:prstGeom prst="rect">
            <a:avLst/>
          </a:prstGeom>
          <a:noFill/>
          <a:ln>
            <a:noFill/>
          </a:ln>
        </p:spPr>
        <p:txBody>
          <a:bodyPr lIns="0" tIns="0" rIns="0" bIns="0" anchor="ctr" anchorCtr="0">
            <a:noAutofit/>
          </a:bodyPr>
          <a:lstStyle/>
          <a:p>
            <a:pPr marR="0" lvl="0"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Τι κάνουν όλες αυτές οι κενές γραμμές εδώ;</a:t>
            </a:r>
            <a:endParaRPr lang="en-US" sz="3600" u="none" strike="noStrike" cap="none" dirty="0">
              <a:solidFill>
                <a:schemeClr val="lt1"/>
              </a:solidFill>
              <a:latin typeface="Arial" charset="0"/>
              <a:ea typeface="Arial" charset="0"/>
              <a:cs typeface="Arial" charset="0"/>
              <a:sym typeface="Cabin"/>
            </a:endParaRPr>
          </a:p>
        </p:txBody>
      </p:sp>
      <p:sp>
        <p:nvSpPr>
          <p:cNvPr id="324" name="Shape 324"/>
          <p:cNvSpPr txBox="1"/>
          <p:nvPr/>
        </p:nvSpPr>
        <p:spPr>
          <a:xfrm>
            <a:off x="7579425" y="2900800"/>
            <a:ext cx="8127900" cy="507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
        <p:nvSpPr>
          <p:cNvPr id="7"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ΟΥΠΣ</a:t>
            </a:r>
            <a:r>
              <a:rPr lang="en-US" sz="7600" u="none" strike="noStrike" cap="none" dirty="0">
                <a:solidFill>
                  <a:srgbClr val="FFD966"/>
                </a:solidFill>
                <a:latin typeface="Arial" charset="0"/>
                <a:ea typeface="Arial" charset="0"/>
                <a:cs typeface="Arial" charset="0"/>
                <a:sym typeface="Cabin"/>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Αναζήτηση σε Αρχείο (ενσωματωμένη)</a:t>
            </a:r>
            <a:endParaRPr lang="en-US" sz="7600" u="none" strike="noStrike" cap="none" dirty="0">
              <a:solidFill>
                <a:srgbClr val="FFD966"/>
              </a:solidFill>
              <a:latin typeface="Arial" charset="0"/>
              <a:ea typeface="Arial" charset="0"/>
              <a:cs typeface="Arial" charset="0"/>
              <a:sym typeface="Cabin"/>
            </a:endParaRPr>
          </a:p>
        </p:txBody>
      </p:sp>
      <p:sp>
        <p:nvSpPr>
          <p:cNvPr id="331" name="Shape 331"/>
          <p:cNvSpPr txBox="1">
            <a:spLocks noGrp="1"/>
          </p:cNvSpPr>
          <p:nvPr>
            <p:ph type="body" idx="1"/>
          </p:nvPr>
        </p:nvSpPr>
        <p:spPr>
          <a:xfrm>
            <a:off x="1155700" y="3050603"/>
            <a:ext cx="6711876" cy="5279160"/>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Μπορούμε να αφαιρέσουμε τους λευκούς χαρακτήρες από τη δεξιά πλευρά της συμβολοσειράς χρησιμοποιώντας το </a:t>
            </a:r>
            <a:r>
              <a:rPr lang="el-GR" sz="3400" dirty="0" err="1">
                <a:solidFill>
                  <a:srgbClr val="FF7F00"/>
                </a:solidFill>
                <a:latin typeface="Arial" charset="0"/>
                <a:cs typeface="Arial" charset="0"/>
                <a:sym typeface="Cabin"/>
              </a:rPr>
              <a:t>rstrip</a:t>
            </a:r>
            <a:r>
              <a:rPr lang="el-GR" sz="3400" dirty="0">
                <a:solidFill>
                  <a:srgbClr val="FF7F00"/>
                </a:solidFill>
                <a:latin typeface="Arial" charset="0"/>
                <a:cs typeface="Arial" charset="0"/>
                <a:sym typeface="Cabin"/>
              </a:rPr>
              <a:t>()</a:t>
            </a:r>
            <a:r>
              <a:rPr lang="el-GR" sz="3400" u="none" strike="noStrike" cap="none" dirty="0">
                <a:solidFill>
                  <a:schemeClr val="lt1"/>
                </a:solidFill>
                <a:latin typeface="Arial" charset="0"/>
                <a:ea typeface="Arial" charset="0"/>
                <a:cs typeface="Arial" charset="0"/>
                <a:sym typeface="Cabin"/>
              </a:rPr>
              <a:t> από τη βιβλιοθήκη συμβολοσειρών</a:t>
            </a:r>
            <a:endParaRPr lang="en-US" sz="3400" u="none" strike="noStrike" cap="none"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Η νέα γραμμή θεωρείται «λευκός χώρος» και </a:t>
            </a:r>
            <a:r>
              <a:rPr lang="el-GR" sz="3400" dirty="0">
                <a:solidFill>
                  <a:srgbClr val="FF7F00"/>
                </a:solidFill>
                <a:latin typeface="Arial" charset="0"/>
                <a:cs typeface="Arial" charset="0"/>
                <a:sym typeface="Cabin"/>
              </a:rPr>
              <a:t>αφαιρείται</a:t>
            </a:r>
            <a:endParaRPr lang="en-US" sz="3400" dirty="0">
              <a:solidFill>
                <a:srgbClr val="FF7F00"/>
              </a:solidFill>
              <a:latin typeface="Arial" charset="0"/>
              <a:cs typeface="Arial" charset="0"/>
              <a:sym typeface="Cabin"/>
            </a:endParaRPr>
          </a:p>
        </p:txBody>
      </p:sp>
      <p:sp>
        <p:nvSpPr>
          <p:cNvPr id="332" name="Shape 332"/>
          <p:cNvSpPr txBox="1"/>
          <p:nvPr/>
        </p:nvSpPr>
        <p:spPr>
          <a:xfrm>
            <a:off x="8491500" y="2783500"/>
            <a:ext cx="6596099" cy="2298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l-GR" sz="2400" dirty="0">
                <a:solidFill>
                  <a:schemeClr val="lt1"/>
                </a:solidFill>
                <a:latin typeface="Courier"/>
                <a:ea typeface="Courier"/>
                <a:cs typeface="Courier"/>
                <a:sym typeface="Courier New"/>
              </a:rPr>
              <a:t>   </a:t>
            </a:r>
            <a:r>
              <a:rPr lang="en-US" sz="2400"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7F00"/>
                </a:solidFill>
                <a:latin typeface="Courier"/>
                <a:ea typeface="Courier"/>
                <a:cs typeface="Courier"/>
                <a:sym typeface="Courier New"/>
              </a:rPr>
              <a:t>.</a:t>
            </a:r>
            <a:r>
              <a:rPr lang="en-US" sz="2400" i="0" u="none" strike="noStrike" cap="none" dirty="0" err="1">
                <a:solidFill>
                  <a:srgbClr val="FF7F00"/>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bg1"/>
                </a:solidFill>
                <a:latin typeface="Courier"/>
                <a:ea typeface="Courier"/>
                <a:cs typeface="Courier"/>
                <a:sym typeface="Courier New"/>
              </a:rPr>
              <a:t>)</a:t>
            </a:r>
          </a:p>
        </p:txBody>
      </p:sp>
      <p:sp>
        <p:nvSpPr>
          <p:cNvPr id="333" name="Shape 333"/>
          <p:cNvSpPr txBox="1"/>
          <p:nvPr/>
        </p:nvSpPr>
        <p:spPr>
          <a:xfrm>
            <a:off x="8388425" y="5391750"/>
            <a:ext cx="74421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stephen.marquard@uct.ac.za</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louis@media.berkeley.edu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zqian@umich.edu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rjlowe@iupui.edu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Παράλειψη με </a:t>
            </a:r>
            <a:r>
              <a:rPr lang="en-US" sz="7600" u="none" strike="noStrike" cap="none" dirty="0">
                <a:solidFill>
                  <a:srgbClr val="FFFF00"/>
                </a:solidFill>
                <a:latin typeface="Arial" charset="0"/>
                <a:ea typeface="Arial" charset="0"/>
                <a:cs typeface="Arial" charset="0"/>
                <a:sym typeface="Cabin"/>
              </a:rPr>
              <a:t>continue</a:t>
            </a:r>
          </a:p>
        </p:txBody>
      </p:sp>
      <p:sp>
        <p:nvSpPr>
          <p:cNvPr id="339" name="Shape 339"/>
          <p:cNvSpPr txBox="1">
            <a:spLocks noGrp="1"/>
          </p:cNvSpPr>
          <p:nvPr>
            <p:ph type="body" idx="1"/>
          </p:nvPr>
        </p:nvSpPr>
        <p:spPr>
          <a:xfrm>
            <a:off x="954222" y="3237425"/>
            <a:ext cx="5384585" cy="312361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Μπορούμε εύκολα να παραλείψουμε μια γραμμή χρησιμοποιώντας τη δήλωση </a:t>
            </a:r>
            <a:r>
              <a:rPr lang="en-US" sz="3600" u="none" strike="noStrike" cap="none" dirty="0">
                <a:solidFill>
                  <a:srgbClr val="FFFF00"/>
                </a:solidFill>
                <a:latin typeface="Arial" charset="0"/>
                <a:ea typeface="Arial" charset="0"/>
                <a:cs typeface="Arial" charset="0"/>
                <a:sym typeface="Cabin"/>
              </a:rPr>
              <a:t>continue</a:t>
            </a:r>
            <a:r>
              <a:rPr lang="en-US" sz="3600" u="none" strike="noStrike" cap="none" dirty="0">
                <a:solidFill>
                  <a:schemeClr val="lt1"/>
                </a:solidFill>
                <a:latin typeface="Arial" charset="0"/>
                <a:ea typeface="Arial" charset="0"/>
                <a:cs typeface="Arial" charset="0"/>
                <a:sym typeface="Cabin"/>
              </a:rPr>
              <a:t> </a:t>
            </a:r>
          </a:p>
        </p:txBody>
      </p:sp>
      <p:sp>
        <p:nvSpPr>
          <p:cNvPr id="340" name="Shape 340"/>
          <p:cNvSpPr txBox="1"/>
          <p:nvPr/>
        </p:nvSpPr>
        <p:spPr>
          <a:xfrm>
            <a:off x="6679769" y="3253850"/>
            <a:ext cx="9037457"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mbox-short.txt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rgbClr val="FF00FF"/>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rstrip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not</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rgbClr val="FF00FF"/>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startswith</a:t>
            </a:r>
            <a:r>
              <a:rPr lang="en-US" sz="30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dirty="0">
                <a:solidFill>
                  <a:schemeClr val="lt1"/>
                </a:solidFill>
                <a:latin typeface="Courier"/>
                <a:ea typeface="Courier"/>
                <a:cs typeface="Courier"/>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p:nvPr/>
        </p:nvSpPr>
        <p:spPr>
          <a:xfrm>
            <a:off x="4724400" y="1281661"/>
            <a:ext cx="3454499" cy="6489599"/>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FF00FF"/>
                </a:solidFill>
                <a:latin typeface="Arial" charset="0"/>
                <a:ea typeface="Arial" charset="0"/>
                <a:cs typeface="Arial" charset="0"/>
                <a:sym typeface="Cabin"/>
              </a:rPr>
              <a:t>Λογισμικό</a:t>
            </a:r>
            <a:endParaRPr lang="en-US" sz="3200" u="none" strike="noStrike" cap="none" dirty="0">
              <a:solidFill>
                <a:srgbClr val="FF00FF"/>
              </a:solidFill>
              <a:latin typeface="Arial" charset="0"/>
              <a:ea typeface="Arial" charset="0"/>
              <a:cs typeface="Arial" charset="0"/>
              <a:sym typeface="Cabin"/>
            </a:endParaRPr>
          </a:p>
        </p:txBody>
      </p:sp>
      <p:sp>
        <p:nvSpPr>
          <p:cNvPr id="213" name="Shape 213"/>
          <p:cNvSpPr txBox="1"/>
          <p:nvPr/>
        </p:nvSpPr>
        <p:spPr>
          <a:xfrm>
            <a:off x="1146875" y="2030961"/>
            <a:ext cx="2497925"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214" name="Shape 214"/>
          <p:cNvSpPr txBox="1"/>
          <p:nvPr/>
        </p:nvSpPr>
        <p:spPr>
          <a:xfrm>
            <a:off x="5052449" y="2132561"/>
            <a:ext cx="2605451"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5" name="Shape 215"/>
          <p:cNvSpPr txBox="1"/>
          <p:nvPr/>
        </p:nvSpPr>
        <p:spPr>
          <a:xfrm>
            <a:off x="5359400" y="516786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16" name="Shape 216"/>
          <p:cNvSpPr txBox="1"/>
          <p:nvPr/>
        </p:nvSpPr>
        <p:spPr>
          <a:xfrm>
            <a:off x="9893299" y="3339061"/>
            <a:ext cx="2768699"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17" name="Shape 217"/>
          <p:cNvCxnSpPr/>
          <p:nvPr/>
        </p:nvCxnSpPr>
        <p:spPr>
          <a:xfrm flipH="1">
            <a:off x="3659048" y="3158086"/>
            <a:ext cx="1058999" cy="17399"/>
          </a:xfrm>
          <a:prstGeom prst="straightConnector1">
            <a:avLst/>
          </a:prstGeom>
          <a:noFill/>
          <a:ln w="88900" cap="rnd" cmpd="sng">
            <a:solidFill>
              <a:srgbClr val="FFFF00"/>
            </a:solidFill>
            <a:prstDash val="solid"/>
            <a:miter/>
            <a:headEnd type="stealth" w="med" len="med"/>
            <a:tailEnd type="stealth" w="med" len="med"/>
          </a:ln>
        </p:spPr>
      </p:cxnSp>
      <p:cxnSp>
        <p:nvCxnSpPr>
          <p:cNvPr id="218" name="Shape 218"/>
          <p:cNvCxnSpPr/>
          <p:nvPr/>
        </p:nvCxnSpPr>
        <p:spPr>
          <a:xfrm rot="10800000">
            <a:off x="6019800" y="4142185"/>
            <a:ext cx="0" cy="971700"/>
          </a:xfrm>
          <a:prstGeom prst="straightConnector1">
            <a:avLst/>
          </a:prstGeom>
          <a:noFill/>
          <a:ln w="88900" cap="rnd" cmpd="sng">
            <a:solidFill>
              <a:srgbClr val="FFFF00"/>
            </a:solidFill>
            <a:prstDash val="solid"/>
            <a:miter/>
            <a:headEnd type="stealth" w="med" len="med"/>
            <a:tailEnd type="none" w="med" len="med"/>
          </a:ln>
        </p:spPr>
      </p:cxnSp>
      <p:cxnSp>
        <p:nvCxnSpPr>
          <p:cNvPr id="219" name="Shape 219"/>
          <p:cNvCxnSpPr/>
          <p:nvPr/>
        </p:nvCxnSpPr>
        <p:spPr>
          <a:xfrm>
            <a:off x="6973886" y="4159798"/>
            <a:ext cx="0" cy="919200"/>
          </a:xfrm>
          <a:prstGeom prst="straightConnector1">
            <a:avLst/>
          </a:prstGeom>
          <a:noFill/>
          <a:ln w="88900" cap="rnd" cmpd="sng">
            <a:solidFill>
              <a:srgbClr val="FFFF00"/>
            </a:solidFill>
            <a:prstDash val="solid"/>
            <a:miter/>
            <a:headEnd type="stealth" w="med" len="med"/>
            <a:tailEnd type="none" w="med" len="med"/>
          </a:ln>
        </p:spPr>
      </p:cxnSp>
      <p:cxnSp>
        <p:nvCxnSpPr>
          <p:cNvPr id="220" name="Shape 220"/>
          <p:cNvCxnSpPr/>
          <p:nvPr/>
        </p:nvCxnSpPr>
        <p:spPr>
          <a:xfrm flipH="1">
            <a:off x="8283575" y="3781973"/>
            <a:ext cx="1562099" cy="17399"/>
          </a:xfrm>
          <a:prstGeom prst="straightConnector1">
            <a:avLst/>
          </a:prstGeom>
          <a:noFill/>
          <a:ln w="88900" cap="rnd" cmpd="sng">
            <a:solidFill>
              <a:srgbClr val="FFFF00"/>
            </a:solidFill>
            <a:prstDash val="solid"/>
            <a:miter/>
            <a:headEnd type="stealth" w="med" len="med"/>
            <a:tailEnd type="none" w="med" len="med"/>
          </a:ln>
        </p:spPr>
      </p:cxnSp>
      <p:cxnSp>
        <p:nvCxnSpPr>
          <p:cNvPr id="221" name="Shape 221"/>
          <p:cNvCxnSpPr/>
          <p:nvPr/>
        </p:nvCxnSpPr>
        <p:spPr>
          <a:xfrm>
            <a:off x="8248650" y="4786861"/>
            <a:ext cx="1579499" cy="0"/>
          </a:xfrm>
          <a:prstGeom prst="straightConnector1">
            <a:avLst/>
          </a:prstGeom>
          <a:noFill/>
          <a:ln w="88900" cap="rnd" cmpd="sng">
            <a:solidFill>
              <a:srgbClr val="FFFF00"/>
            </a:solidFill>
            <a:prstDash val="solid"/>
            <a:miter/>
            <a:headEnd type="stealth" w="med" len="med"/>
            <a:tailEnd type="none" w="med" len="med"/>
          </a:ln>
        </p:spPr>
      </p:cxnSp>
      <p:sp>
        <p:nvSpPr>
          <p:cNvPr id="222" name="Shape 222"/>
          <p:cNvSpPr txBox="1"/>
          <p:nvPr/>
        </p:nvSpPr>
        <p:spPr>
          <a:xfrm>
            <a:off x="10385425" y="722861"/>
            <a:ext cx="50520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Ήρθε η ώρα να βρούμε κάποια Δεδομένα για να τα ανακατέψουμε!</a:t>
            </a:r>
            <a:endParaRPr lang="en-US" sz="3600" u="none" strike="noStrike" cap="none" dirty="0">
              <a:solidFill>
                <a:schemeClr val="lt1"/>
              </a:solidFill>
              <a:latin typeface="Arial" charset="0"/>
              <a:ea typeface="Arial" charset="0"/>
              <a:cs typeface="Arial" charset="0"/>
              <a:sym typeface="Cabin"/>
            </a:endParaRPr>
          </a:p>
        </p:txBody>
      </p:sp>
      <p:sp>
        <p:nvSpPr>
          <p:cNvPr id="223" name="Shape 223"/>
          <p:cNvSpPr/>
          <p:nvPr/>
        </p:nvSpPr>
        <p:spPr>
          <a:xfrm>
            <a:off x="7810500" y="1078461"/>
            <a:ext cx="1803300" cy="1269899"/>
          </a:xfrm>
          <a:prstGeom prst="wedgeEllipseCallout">
            <a:avLst>
              <a:gd name="adj1" fmla="val -66356"/>
              <a:gd name="adj2" fmla="val 96966"/>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τι;</a:t>
            </a:r>
            <a:endParaRPr lang="en-US" sz="2600" u="none" strike="noStrike" cap="none" dirty="0">
              <a:solidFill>
                <a:srgbClr val="000000"/>
              </a:solidFill>
              <a:latin typeface="Arial" charset="0"/>
              <a:ea typeface="Arial" charset="0"/>
              <a:cs typeface="Arial" charset="0"/>
              <a:sym typeface="Cabin"/>
            </a:endParaRPr>
          </a:p>
        </p:txBody>
      </p:sp>
      <p:pic>
        <p:nvPicPr>
          <p:cNvPr id="224" name="Shape 224"/>
          <p:cNvPicPr preferRelativeResize="0"/>
          <p:nvPr/>
        </p:nvPicPr>
        <p:blipFill rotWithShape="1">
          <a:blip r:embed="rId4">
            <a:alphaModFix/>
          </a:blip>
          <a:srcRect/>
          <a:stretch/>
        </p:blipFill>
        <p:spPr>
          <a:xfrm>
            <a:off x="5463717" y="5347169"/>
            <a:ext cx="457200" cy="649199"/>
          </a:xfrm>
          <a:prstGeom prst="rect">
            <a:avLst/>
          </a:prstGeom>
          <a:noFill/>
          <a:ln>
            <a:noFill/>
          </a:ln>
        </p:spPr>
      </p:pic>
      <p:sp>
        <p:nvSpPr>
          <p:cNvPr id="225" name="Shape 225"/>
          <p:cNvSpPr/>
          <p:nvPr/>
        </p:nvSpPr>
        <p:spPr>
          <a:xfrm>
            <a:off x="6299200" y="4177311"/>
            <a:ext cx="2768700" cy="1269899"/>
          </a:xfrm>
          <a:prstGeom prst="wedgeEllipseCallout">
            <a:avLst>
              <a:gd name="adj1" fmla="val -16423"/>
              <a:gd name="adj2" fmla="val 86316"/>
            </a:avLst>
          </a:prstGeom>
          <a:solidFill>
            <a:schemeClr val="accent3">
              <a:lumMod val="75000"/>
            </a:schemeClr>
          </a:solid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 &lt; 3: print</a:t>
            </a:r>
          </a:p>
        </p:txBody>
      </p:sp>
      <p:sp>
        <p:nvSpPr>
          <p:cNvPr id="226" name="Shape 226"/>
          <p:cNvSpPr txBox="1"/>
          <p:nvPr/>
        </p:nvSpPr>
        <p:spPr>
          <a:xfrm>
            <a:off x="9334500" y="6139411"/>
            <a:ext cx="4927500" cy="16509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Date: Sat, 5 Jan 2008 09:12:18 -0500To: </a:t>
            </a:r>
            <a:r>
              <a:rPr lang="en-US" sz="1300" u="none" strike="noStrike" cap="none" dirty="0" err="1">
                <a:solidFill>
                  <a:srgbClr val="FF00FF"/>
                </a:solidFill>
                <a:latin typeface="Arial" charset="0"/>
                <a:ea typeface="Arial" charset="0"/>
                <a:cs typeface="Arial" charset="0"/>
                <a:sym typeface="Cabin"/>
              </a:rPr>
              <a:t>source@collab.sakaiproject.orgFrom</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stephen.marquard@uct.ac.zaSubject</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sakai</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svn</a:t>
            </a:r>
            <a:r>
              <a:rPr lang="en-US" sz="1300" u="none" strike="noStrike" cap="none" dirty="0">
                <a:solidFill>
                  <a:srgbClr val="FF00FF"/>
                </a:solidFill>
                <a:latin typeface="Arial" charset="0"/>
                <a:ea typeface="Arial" charset="0"/>
                <a:cs typeface="Arial" charset="0"/>
                <a:sym typeface="Cabin"/>
              </a:rPr>
              <a:t> commit: r39772 - content/branches/Details: http://source.sakaiproject.org/viewsvn/?view=rev&amp;rev=39772</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a:t>
            </a:r>
          </a:p>
        </p:txBody>
      </p:sp>
      <p:sp>
        <p:nvSpPr>
          <p:cNvPr id="227" name="Shape 227"/>
          <p:cNvSpPr/>
          <p:nvPr/>
        </p:nvSpPr>
        <p:spPr>
          <a:xfrm>
            <a:off x="12699900" y="2291361"/>
            <a:ext cx="2737525" cy="1288747"/>
          </a:xfrm>
          <a:prstGeom prst="wedgeEllipseCallout">
            <a:avLst>
              <a:gd name="adj1" fmla="val -59135"/>
              <a:gd name="adj2" fmla="val 72607"/>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Αρχεία, διαβάστε μας</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572576" y="789708"/>
            <a:ext cx="1511084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Χρήση του</a:t>
            </a:r>
            <a:r>
              <a:rPr lang="en-US" sz="7600" u="none" strike="noStrike" cap="none" dirty="0">
                <a:solidFill>
                  <a:schemeClr val="lt1"/>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r>
              <a:rPr lang="en-US" sz="7600" u="none" strike="noStrike" cap="none" dirty="0">
                <a:solidFill>
                  <a:schemeClr val="lt1"/>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για επιλογή</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00FF00"/>
                </a:solidFill>
                <a:latin typeface="Arial" charset="0"/>
                <a:ea typeface="Arial" charset="0"/>
                <a:cs typeface="Arial" charset="0"/>
                <a:sym typeface="Cabin"/>
              </a:rPr>
              <a:t>Γραμμών</a:t>
            </a:r>
            <a:endParaRPr lang="en-US" sz="7600" u="none" strike="noStrike" cap="none" dirty="0">
              <a:solidFill>
                <a:srgbClr val="00FF00"/>
              </a:solidFill>
              <a:latin typeface="Arial" charset="0"/>
              <a:ea typeface="Arial" charset="0"/>
              <a:cs typeface="Arial" charset="0"/>
              <a:sym typeface="Cabin"/>
            </a:endParaRPr>
          </a:p>
        </p:txBody>
      </p:sp>
      <p:sp>
        <p:nvSpPr>
          <p:cNvPr id="347" name="Shape 347"/>
          <p:cNvSpPr txBox="1">
            <a:spLocks noGrp="1"/>
          </p:cNvSpPr>
          <p:nvPr>
            <p:ph type="body" idx="1"/>
          </p:nvPr>
        </p:nvSpPr>
        <p:spPr>
          <a:xfrm>
            <a:off x="1202176" y="2747768"/>
            <a:ext cx="6715325" cy="183991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Μπορούμε να αναζητήσουμε μια συμβολοσειρά οπουδήποτε </a:t>
            </a:r>
            <a:r>
              <a:rPr lang="el-GR" dirty="0">
                <a:solidFill>
                  <a:srgbClr val="FFFF00"/>
                </a:solidFill>
                <a:latin typeface="Arial" charset="0"/>
                <a:cs typeface="Arial" charset="0"/>
                <a:sym typeface="Cabin"/>
              </a:rPr>
              <a:t>μέσα</a:t>
            </a:r>
            <a:r>
              <a:rPr lang="el-GR" sz="3600" u="none" strike="noStrike" cap="none" dirty="0">
                <a:solidFill>
                  <a:schemeClr val="lt1"/>
                </a:solidFill>
                <a:latin typeface="Arial" charset="0"/>
                <a:ea typeface="Arial" charset="0"/>
                <a:cs typeface="Arial" charset="0"/>
                <a:sym typeface="Cabin"/>
              </a:rPr>
              <a:t> σε μια </a:t>
            </a:r>
            <a:r>
              <a:rPr lang="el-GR" dirty="0">
                <a:solidFill>
                  <a:srgbClr val="00FF00"/>
                </a:solidFill>
                <a:latin typeface="Arial" charset="0"/>
                <a:cs typeface="Arial" charset="0"/>
                <a:sym typeface="Cabin"/>
              </a:rPr>
              <a:t>γραμμή</a:t>
            </a:r>
            <a:r>
              <a:rPr lang="el-GR" sz="3600" u="none" strike="noStrike" cap="none" dirty="0">
                <a:solidFill>
                  <a:schemeClr val="lt1"/>
                </a:solidFill>
                <a:latin typeface="Arial" charset="0"/>
                <a:ea typeface="Arial" charset="0"/>
                <a:cs typeface="Arial" charset="0"/>
                <a:sym typeface="Cabin"/>
              </a:rPr>
              <a:t> θέτοντάς την ως κριτήριο επιλογής μας</a:t>
            </a:r>
            <a:endParaRPr lang="en-US" sz="3600" u="none" strike="noStrike" cap="none" dirty="0">
              <a:solidFill>
                <a:schemeClr val="lt1"/>
              </a:solidFill>
              <a:latin typeface="Arial" charset="0"/>
              <a:ea typeface="Arial" charset="0"/>
              <a:cs typeface="Arial" charset="0"/>
              <a:sym typeface="Cabin"/>
            </a:endParaRPr>
          </a:p>
        </p:txBody>
      </p:sp>
      <p:sp>
        <p:nvSpPr>
          <p:cNvPr id="348" name="Shape 348"/>
          <p:cNvSpPr txBox="1"/>
          <p:nvPr/>
        </p:nvSpPr>
        <p:spPr>
          <a:xfrm>
            <a:off x="8547100" y="2516175"/>
            <a:ext cx="6947100" cy="265503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not</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@uct.ac.za</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FF"/>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continue</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γραμμή</a:t>
            </a:r>
            <a:r>
              <a:rPr lang="en-US" sz="2400" dirty="0">
                <a:solidFill>
                  <a:schemeClr val="lt1"/>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p:txBody>
      </p:sp>
      <p:sp>
        <p:nvSpPr>
          <p:cNvPr id="349" name="Shape 349"/>
          <p:cNvSpPr txBox="1"/>
          <p:nvPr/>
        </p:nvSpPr>
        <p:spPr>
          <a:xfrm>
            <a:off x="1412675" y="5606277"/>
            <a:ext cx="13932000" cy="24144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Author: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Fri Jan  4 07:02:32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p:txBody>
      </p:sp>
      <p:cxnSp>
        <p:nvCxnSpPr>
          <p:cNvPr id="350" name="Shape 350"/>
          <p:cNvCxnSpPr/>
          <p:nvPr/>
        </p:nvCxnSpPr>
        <p:spPr>
          <a:xfrm>
            <a:off x="11995718" y="4500618"/>
            <a:ext cx="755095" cy="1300737"/>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10964210" y="1184088"/>
            <a:ext cx="5100737"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Προτροπή για Όνομα Αρχείου</a:t>
            </a:r>
            <a:endParaRPr lang="en-US" sz="7600" u="none" strike="noStrike" cap="none" dirty="0">
              <a:solidFill>
                <a:srgbClr val="FFD966"/>
              </a:solidFill>
              <a:latin typeface="Arial" charset="0"/>
              <a:ea typeface="Arial" charset="0"/>
              <a:cs typeface="Arial" charset="0"/>
              <a:sym typeface="Cabin"/>
            </a:endParaRPr>
          </a:p>
        </p:txBody>
      </p:sp>
      <p:sp>
        <p:nvSpPr>
          <p:cNvPr id="356" name="Shape 356"/>
          <p:cNvSpPr txBox="1"/>
          <p:nvPr/>
        </p:nvSpPr>
        <p:spPr>
          <a:xfrm>
            <a:off x="444514" y="807005"/>
            <a:ext cx="11039730" cy="3398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400" i="0" u="none" strike="noStrike" cap="none" dirty="0" err="1">
                <a:solidFill>
                  <a:srgbClr val="00FF00"/>
                </a:solidFill>
                <a:latin typeface="Courier"/>
                <a:ea typeface="Courier"/>
                <a:cs typeface="Courier"/>
                <a:sym typeface="Courier New"/>
              </a:rPr>
              <a:t>ον_αρχείου</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input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Δώστε το όνομα του αρχείου</a:t>
            </a: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l-GR" sz="2400" i="0" u="none" strike="noStrike" cap="none" dirty="0" err="1">
                <a:solidFill>
                  <a:srgbClr val="00FF00"/>
                </a:solidFill>
                <a:latin typeface="Courier"/>
                <a:ea typeface="Courier"/>
                <a:cs typeface="Courier"/>
                <a:sym typeface="Courier New"/>
              </a:rPr>
              <a:t>ον_αρχείου</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l-GR" sz="2400" i="0" u="none" strike="noStrike" cap="none" dirty="0">
                <a:solidFill>
                  <a:srgbClr val="00FF00"/>
                </a:solidFill>
                <a:latin typeface="Courier"/>
                <a:ea typeface="Courier"/>
                <a:cs typeface="Courier"/>
                <a:sym typeface="Courier New"/>
              </a:rPr>
              <a:t>πλήθος</a:t>
            </a:r>
            <a:r>
              <a:rPr lang="en-US" sz="24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('Subject:')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πλήθος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πλήθος</a:t>
            </a:r>
            <a:r>
              <a:rPr lang="en-US" sz="24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Βρέθηκαν</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πλήθος</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γραμμές </a:t>
            </a:r>
            <a:r>
              <a:rPr lang="en-US" sz="2400" i="0" u="none" strike="noStrike" cap="none" dirty="0">
                <a:solidFill>
                  <a:schemeClr val="lt1"/>
                </a:solidFill>
                <a:latin typeface="Courier"/>
                <a:ea typeface="Courier"/>
                <a:cs typeface="Courier"/>
                <a:sym typeface="Courier New"/>
              </a:rPr>
              <a:t>subject </a:t>
            </a:r>
            <a:r>
              <a:rPr lang="el-GR" sz="2400" i="0" u="none" strike="noStrike" cap="none" dirty="0">
                <a:solidFill>
                  <a:schemeClr val="lt1"/>
                </a:solidFill>
                <a:latin typeface="Courier"/>
                <a:ea typeface="Courier"/>
                <a:cs typeface="Courier"/>
                <a:sym typeface="Courier New"/>
              </a:rPr>
              <a:t>στο</a:t>
            </a:r>
            <a:r>
              <a:rPr lang="en-US" sz="2400" i="0" u="none" strike="noStrike" cap="none" dirty="0">
                <a:solidFill>
                  <a:schemeClr val="lt1"/>
                </a:solidFill>
                <a:latin typeface="Courier"/>
                <a:ea typeface="Courier"/>
                <a:cs typeface="Courier"/>
                <a:sym typeface="Courier New"/>
              </a:rPr>
              <a:t>', </a:t>
            </a:r>
            <a:r>
              <a:rPr lang="el-GR" sz="2400" i="0" u="none" strike="noStrike" cap="none" dirty="0" err="1">
                <a:solidFill>
                  <a:schemeClr val="lt1"/>
                </a:solidFill>
                <a:latin typeface="Courier"/>
                <a:ea typeface="Courier"/>
                <a:cs typeface="Courier"/>
                <a:sym typeface="Courier New"/>
              </a:rPr>
              <a:t>ον_αρχείου</a:t>
            </a:r>
            <a:r>
              <a:rPr lang="en-US" sz="2400" i="0" u="none" strike="noStrike" cap="none" dirty="0">
                <a:solidFill>
                  <a:schemeClr val="lt1"/>
                </a:solidFill>
                <a:latin typeface="Courier"/>
                <a:ea typeface="Courier"/>
                <a:cs typeface="Courier"/>
                <a:sym typeface="Courier New"/>
              </a:rPr>
              <a:t>)</a:t>
            </a:r>
          </a:p>
        </p:txBody>
      </p:sp>
      <p:sp>
        <p:nvSpPr>
          <p:cNvPr id="357" name="Shape 357"/>
          <p:cNvSpPr txBox="1"/>
          <p:nvPr/>
        </p:nvSpPr>
        <p:spPr>
          <a:xfrm>
            <a:off x="6664271" y="4843464"/>
            <a:ext cx="9039239" cy="30506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Δώστε το όνομα του αρχείου</a:t>
            </a: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mbox.txt</a:t>
            </a: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Βρέθηκαν </a:t>
            </a:r>
            <a:r>
              <a:rPr lang="en-US" sz="3200" u="none" strike="noStrike" cap="none" dirty="0">
                <a:solidFill>
                  <a:srgbClr val="FF00FF"/>
                </a:solidFill>
                <a:latin typeface="Arial" charset="0"/>
                <a:ea typeface="Arial" charset="0"/>
                <a:cs typeface="Arial" charset="0"/>
                <a:sym typeface="Cabin"/>
              </a:rPr>
              <a:t>1797 </a:t>
            </a:r>
            <a:r>
              <a:rPr lang="el-GR" sz="3200" u="none" strike="noStrike" cap="none" dirty="0">
                <a:solidFill>
                  <a:srgbClr val="FF00FF"/>
                </a:solidFill>
                <a:latin typeface="Arial" charset="0"/>
                <a:ea typeface="Arial" charset="0"/>
                <a:cs typeface="Arial" charset="0"/>
                <a:sym typeface="Cabin"/>
              </a:rPr>
              <a:t>γραμμ</a:t>
            </a:r>
            <a:r>
              <a:rPr lang="el-GR" sz="3200" dirty="0">
                <a:solidFill>
                  <a:srgbClr val="FF00FF"/>
                </a:solidFill>
                <a:latin typeface="Arial" charset="0"/>
                <a:ea typeface="Arial" charset="0"/>
                <a:cs typeface="Arial" charset="0"/>
                <a:sym typeface="Cabin"/>
              </a:rPr>
              <a:t>ές </a:t>
            </a:r>
            <a:r>
              <a:rPr lang="en-US" sz="3200" u="none" strike="noStrike" cap="none" dirty="0">
                <a:solidFill>
                  <a:srgbClr val="FF00FF"/>
                </a:solidFill>
                <a:latin typeface="Arial" charset="0"/>
                <a:ea typeface="Arial" charset="0"/>
                <a:cs typeface="Arial" charset="0"/>
                <a:sym typeface="Cabin"/>
              </a:rPr>
              <a:t>subject </a:t>
            </a:r>
            <a:r>
              <a:rPr lang="el-GR" sz="3200" u="none" strike="noStrike" cap="none" dirty="0">
                <a:solidFill>
                  <a:srgbClr val="FF00FF"/>
                </a:solidFill>
                <a:latin typeface="Arial" charset="0"/>
                <a:ea typeface="Arial" charset="0"/>
                <a:cs typeface="Arial" charset="0"/>
                <a:sym typeface="Cabin"/>
              </a:rPr>
              <a:t>στο</a:t>
            </a:r>
            <a:r>
              <a:rPr lang="en-US" sz="3200" u="none" strike="noStrike" cap="none" dirty="0">
                <a:solidFill>
                  <a:srgbClr val="FF00FF"/>
                </a:solidFill>
                <a:latin typeface="Arial" charset="0"/>
                <a:ea typeface="Arial" charset="0"/>
                <a:cs typeface="Arial" charset="0"/>
                <a:sym typeface="Cabin"/>
              </a:rPr>
              <a:t> mbox.txt</a:t>
            </a:r>
          </a:p>
          <a:p>
            <a:pPr marL="0" marR="0" lvl="0" indent="0" algn="ctr" rtl="0">
              <a:lnSpc>
                <a:spcPct val="100000"/>
              </a:lnSpc>
              <a:spcBef>
                <a:spcPts val="0"/>
              </a:spcBef>
              <a:spcAft>
                <a:spcPts val="0"/>
              </a:spcAft>
              <a:buNone/>
            </a:pPr>
            <a:endParaRPr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Δώστε το όνομα του αρχείου </a:t>
            </a: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mbox-short.txt</a:t>
            </a: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Βρέθηκαν </a:t>
            </a:r>
            <a:r>
              <a:rPr lang="en-US" sz="3200" u="none" strike="noStrike" cap="none" dirty="0">
                <a:solidFill>
                  <a:srgbClr val="FF00FF"/>
                </a:solidFill>
                <a:latin typeface="Arial" charset="0"/>
                <a:ea typeface="Arial" charset="0"/>
                <a:cs typeface="Arial" charset="0"/>
                <a:sym typeface="Cabin"/>
              </a:rPr>
              <a:t>27 </a:t>
            </a:r>
            <a:r>
              <a:rPr lang="el-GR" sz="3200" u="none" strike="noStrike" cap="none" dirty="0">
                <a:solidFill>
                  <a:srgbClr val="FF00FF"/>
                </a:solidFill>
                <a:latin typeface="Arial" charset="0"/>
                <a:ea typeface="Arial" charset="0"/>
                <a:cs typeface="Arial" charset="0"/>
                <a:sym typeface="Cabin"/>
              </a:rPr>
              <a:t>γραμμ</a:t>
            </a:r>
            <a:r>
              <a:rPr lang="el-GR" sz="3200" dirty="0">
                <a:solidFill>
                  <a:srgbClr val="FF00FF"/>
                </a:solidFill>
                <a:latin typeface="Arial" charset="0"/>
                <a:ea typeface="Arial" charset="0"/>
                <a:cs typeface="Arial" charset="0"/>
                <a:sym typeface="Cabin"/>
              </a:rPr>
              <a:t>ές </a:t>
            </a:r>
            <a:r>
              <a:rPr lang="en-US" sz="3200" u="none" strike="noStrike" cap="none" dirty="0">
                <a:solidFill>
                  <a:srgbClr val="FF00FF"/>
                </a:solidFill>
                <a:latin typeface="Arial" charset="0"/>
                <a:ea typeface="Arial" charset="0"/>
                <a:cs typeface="Arial" charset="0"/>
                <a:sym typeface="Cabin"/>
              </a:rPr>
              <a:t>subject </a:t>
            </a:r>
            <a:r>
              <a:rPr lang="el-GR" sz="3200" u="none" strike="noStrike" cap="none" dirty="0">
                <a:solidFill>
                  <a:srgbClr val="FF00FF"/>
                </a:solidFill>
                <a:latin typeface="Arial" charset="0"/>
                <a:ea typeface="Arial" charset="0"/>
                <a:cs typeface="Arial" charset="0"/>
                <a:sym typeface="Cabin"/>
              </a:rPr>
              <a:t>στο</a:t>
            </a:r>
            <a:r>
              <a:rPr lang="en-US" sz="3200" u="none" strike="noStrike" cap="none" dirty="0">
                <a:solidFill>
                  <a:srgbClr val="FF00FF"/>
                </a:solidFill>
                <a:latin typeface="Arial" charset="0"/>
                <a:ea typeface="Arial" charset="0"/>
                <a:cs typeface="Arial" charset="0"/>
                <a:sym typeface="Cabin"/>
              </a:rPr>
              <a:t> mbox-short.txt</a:t>
            </a:r>
          </a:p>
        </p:txBody>
      </p:sp>
      <p:cxnSp>
        <p:nvCxnSpPr>
          <p:cNvPr id="358" name="Shape 358"/>
          <p:cNvCxnSpPr>
            <a:cxnSpLocks/>
          </p:cNvCxnSpPr>
          <p:nvPr/>
        </p:nvCxnSpPr>
        <p:spPr>
          <a:xfrm>
            <a:off x="8541470" y="1673067"/>
            <a:ext cx="1744675" cy="414224"/>
          </a:xfrm>
          <a:prstGeom prst="straightConnector1">
            <a:avLst/>
          </a:prstGeom>
          <a:noFill/>
          <a:ln w="38100" cap="rnd" cmpd="sng">
            <a:solidFill>
              <a:srgbClr val="FFFF00"/>
            </a:solidFill>
            <a:prstDash val="solid"/>
            <a:miter/>
            <a:headEnd type="stealth" w="med" len="med"/>
            <a:tailEnd type="none" w="med" len="med"/>
          </a:ln>
        </p:spPr>
      </p:cxnSp>
      <p:cxnSp>
        <p:nvCxnSpPr>
          <p:cNvPr id="359" name="Shape 359"/>
          <p:cNvCxnSpPr/>
          <p:nvPr/>
        </p:nvCxnSpPr>
        <p:spPr>
          <a:xfrm rot="10800000" flipH="1">
            <a:off x="12752869" y="4507764"/>
            <a:ext cx="1065300" cy="671400"/>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805913" y="1661246"/>
            <a:ext cx="399468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Άκυρα Ονόματα Αρχείων</a:t>
            </a:r>
            <a:endParaRPr lang="en-US" sz="7600" u="none" strike="noStrike" cap="none" dirty="0">
              <a:solidFill>
                <a:srgbClr val="FFD966"/>
              </a:solidFill>
              <a:latin typeface="Arial" charset="0"/>
              <a:ea typeface="Arial" charset="0"/>
              <a:cs typeface="Arial" charset="0"/>
              <a:sym typeface="Cabin"/>
            </a:endParaRPr>
          </a:p>
        </p:txBody>
      </p:sp>
      <p:sp>
        <p:nvSpPr>
          <p:cNvPr id="365" name="Shape 365"/>
          <p:cNvSpPr txBox="1"/>
          <p:nvPr/>
        </p:nvSpPr>
        <p:spPr>
          <a:xfrm>
            <a:off x="4990453" y="887400"/>
            <a:ext cx="11019295" cy="47358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200" dirty="0">
                <a:solidFill>
                  <a:srgbClr val="00FF00"/>
                </a:solidFill>
                <a:latin typeface="Courier"/>
                <a:ea typeface="Courier"/>
                <a:cs typeface="Courier"/>
                <a:sym typeface="Courier New"/>
              </a:rPr>
              <a:t>  </a:t>
            </a:r>
            <a:r>
              <a:rPr lang="el-GR" sz="2200" i="0" u="none" strike="noStrike" cap="none" dirty="0" err="1">
                <a:solidFill>
                  <a:srgbClr val="00FF00"/>
                </a:solidFill>
                <a:latin typeface="Courier"/>
                <a:ea typeface="Courier"/>
                <a:cs typeface="Courier"/>
                <a:sym typeface="Courier New"/>
              </a:rPr>
              <a:t>ον_αρχείου</a:t>
            </a:r>
            <a:r>
              <a:rPr lang="en-US" sz="2200" i="0" u="none" strike="noStrike" cap="none" dirty="0">
                <a:solidFill>
                  <a:schemeClr val="lt1"/>
                </a:solidFill>
                <a:latin typeface="Courier"/>
                <a:ea typeface="Courier"/>
                <a:cs typeface="Courier"/>
                <a:sym typeface="Courier New"/>
              </a:rPr>
              <a:t> = </a:t>
            </a:r>
            <a:r>
              <a:rPr lang="en-US" sz="2200" i="0" u="none" strike="noStrike" cap="none" dirty="0">
                <a:solidFill>
                  <a:srgbClr val="FF00FF"/>
                </a:solidFill>
                <a:latin typeface="Courier"/>
                <a:ea typeface="Courier"/>
                <a:cs typeface="Courier"/>
                <a:sym typeface="Courier New"/>
              </a:rPr>
              <a:t>input</a:t>
            </a:r>
            <a:r>
              <a:rPr lang="en-US" sz="2200" i="0" u="none" strike="noStrike" cap="none" dirty="0">
                <a:solidFill>
                  <a:schemeClr val="lt1"/>
                </a:solidFill>
                <a:latin typeface="Courier"/>
                <a:ea typeface="Courier"/>
                <a:cs typeface="Courier"/>
                <a:sym typeface="Courier New"/>
              </a:rPr>
              <a:t>('</a:t>
            </a:r>
            <a:r>
              <a:rPr lang="el-GR" sz="2200" i="0" u="none" strike="noStrike" cap="none" dirty="0">
                <a:solidFill>
                  <a:schemeClr val="lt1"/>
                </a:solidFill>
                <a:latin typeface="Courier"/>
                <a:ea typeface="Courier"/>
                <a:cs typeface="Courier"/>
                <a:sym typeface="Courier New"/>
              </a:rPr>
              <a:t>Δώστε το όνομα του αρχείου</a:t>
            </a:r>
            <a:r>
              <a:rPr lang="en-US" sz="22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200" dirty="0">
                <a:solidFill>
                  <a:srgbClr val="FFFF00"/>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try</a:t>
            </a:r>
            <a:r>
              <a:rPr lang="en-US" sz="2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200" i="0" u="none" strike="noStrike" cap="none" dirty="0">
                <a:solidFill>
                  <a:schemeClr val="lt1"/>
                </a:solidFill>
                <a:latin typeface="Courier"/>
                <a:ea typeface="Courier"/>
                <a:cs typeface="Courier"/>
                <a:sym typeface="Courier New"/>
              </a:rPr>
              <a:t>      </a:t>
            </a:r>
            <a:r>
              <a:rPr lang="en-US" sz="2200" i="0" u="none" strike="noStrike" cap="none" dirty="0" err="1">
                <a:solidFill>
                  <a:srgbClr val="00FF00"/>
                </a:solidFill>
                <a:latin typeface="Courier"/>
                <a:ea typeface="Courier"/>
                <a:cs typeface="Courier"/>
                <a:sym typeface="Courier New"/>
              </a:rPr>
              <a:t>fhand</a:t>
            </a:r>
            <a:r>
              <a:rPr lang="en-US" sz="2200" i="0" u="none" strike="noStrike" cap="none" dirty="0">
                <a:solidFill>
                  <a:schemeClr val="lt1"/>
                </a:solidFill>
                <a:latin typeface="Courier"/>
                <a:ea typeface="Courier"/>
                <a:cs typeface="Courier"/>
                <a:sym typeface="Courier New"/>
              </a:rPr>
              <a:t> = </a:t>
            </a:r>
            <a:r>
              <a:rPr lang="en-US" sz="2200" i="0" u="none" strike="noStrike" cap="none" dirty="0">
                <a:solidFill>
                  <a:srgbClr val="FF00FF"/>
                </a:solidFill>
                <a:latin typeface="Courier"/>
                <a:ea typeface="Courier"/>
                <a:cs typeface="Courier"/>
                <a:sym typeface="Courier New"/>
              </a:rPr>
              <a:t>open</a:t>
            </a:r>
            <a:r>
              <a:rPr lang="en-US" sz="2200" i="0" u="none" strike="noStrike" cap="none" dirty="0">
                <a:solidFill>
                  <a:schemeClr val="lt1"/>
                </a:solidFill>
                <a:latin typeface="Courier"/>
                <a:ea typeface="Courier"/>
                <a:cs typeface="Courier"/>
                <a:sym typeface="Courier New"/>
              </a:rPr>
              <a:t>(</a:t>
            </a:r>
            <a:r>
              <a:rPr lang="el-GR" sz="2200" i="0" u="none" strike="noStrike" cap="none" dirty="0" err="1">
                <a:solidFill>
                  <a:srgbClr val="00FF00"/>
                </a:solidFill>
                <a:latin typeface="Courier"/>
                <a:ea typeface="Courier"/>
                <a:cs typeface="Courier"/>
                <a:sym typeface="Courier New"/>
              </a:rPr>
              <a:t>ον_αρχείου</a:t>
            </a:r>
            <a:r>
              <a:rPr lang="en-US" sz="2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200" dirty="0">
                <a:solidFill>
                  <a:srgbClr val="FFFF00"/>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except</a:t>
            </a:r>
            <a:r>
              <a:rPr lang="en-US" sz="2200" i="0" u="none" strike="noStrike" cap="none" dirty="0">
                <a:solidFill>
                  <a:schemeClr val="lt1"/>
                </a:solidFill>
                <a:latin typeface="Courier"/>
                <a:ea typeface="Courier"/>
                <a:cs typeface="Courier"/>
                <a:sym typeface="Courier New"/>
              </a:rPr>
              <a:t>:</a:t>
            </a:r>
          </a:p>
          <a:p>
            <a:pPr lvl="0">
              <a:buClr>
                <a:schemeClr val="lt1"/>
              </a:buClr>
              <a:buSzPct val="25000"/>
            </a:pPr>
            <a:r>
              <a:rPr lang="en-US" sz="2200" i="0" u="none" strike="noStrike" cap="none" dirty="0">
                <a:solidFill>
                  <a:schemeClr val="lt1"/>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print</a:t>
            </a:r>
            <a:r>
              <a:rPr lang="en-US" sz="2200" dirty="0">
                <a:solidFill>
                  <a:schemeClr val="lt1"/>
                </a:solidFill>
                <a:latin typeface="Courier"/>
                <a:ea typeface="Courier"/>
                <a:cs typeface="Courier"/>
                <a:sym typeface="Courier New"/>
              </a:rPr>
              <a:t>(</a:t>
            </a:r>
            <a:r>
              <a:rPr lang="en-US" sz="2200" i="0" u="none" strike="noStrike" cap="none" dirty="0">
                <a:solidFill>
                  <a:schemeClr val="lt1"/>
                </a:solidFill>
                <a:latin typeface="Courier"/>
                <a:ea typeface="Courier"/>
                <a:cs typeface="Courier"/>
                <a:sym typeface="Courier New"/>
              </a:rPr>
              <a:t>'</a:t>
            </a:r>
            <a:r>
              <a:rPr lang="el-GR" sz="2200" i="0" u="none" strike="noStrike" cap="none" dirty="0">
                <a:solidFill>
                  <a:schemeClr val="lt1"/>
                </a:solidFill>
                <a:latin typeface="Courier"/>
                <a:ea typeface="Courier"/>
                <a:cs typeface="Courier"/>
                <a:sym typeface="Courier New"/>
              </a:rPr>
              <a:t>Το αρχείο δεν μπορεί να ανοίξει</a:t>
            </a:r>
            <a:r>
              <a:rPr lang="en-US" sz="2200" i="0" u="none" strike="noStrike" cap="none" dirty="0">
                <a:solidFill>
                  <a:schemeClr val="lt1"/>
                </a:solidFill>
                <a:latin typeface="Courier"/>
                <a:ea typeface="Courier"/>
                <a:cs typeface="Courier"/>
                <a:sym typeface="Courier New"/>
              </a:rPr>
              <a:t>:', </a:t>
            </a:r>
            <a:r>
              <a:rPr lang="el-GR" sz="2200" i="0" u="none" strike="noStrike" cap="none" dirty="0" err="1">
                <a:solidFill>
                  <a:srgbClr val="00FF00"/>
                </a:solidFill>
                <a:latin typeface="Courier"/>
                <a:ea typeface="Courier"/>
                <a:cs typeface="Courier"/>
                <a:sym typeface="Courier New"/>
              </a:rPr>
              <a:t>ον_αρχείου</a:t>
            </a:r>
            <a:r>
              <a:rPr lang="en-US" sz="2200" dirty="0">
                <a:solidFill>
                  <a:schemeClr val="lt1"/>
                </a:solidFill>
                <a:latin typeface="Courier"/>
                <a:ea typeface="Courier"/>
                <a:cs typeface="Courier"/>
                <a:sym typeface="Courier New"/>
              </a:rPr>
              <a:t>)</a:t>
            </a:r>
            <a:endParaRPr lang="en-US" sz="22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200" i="0" u="none" strike="noStrike" cap="none" dirty="0">
                <a:solidFill>
                  <a:schemeClr val="lt1"/>
                </a:solidFill>
                <a:latin typeface="Courier"/>
                <a:ea typeface="Courier"/>
                <a:cs typeface="Courier"/>
                <a:sym typeface="Courier New"/>
              </a:rPr>
              <a:t>      </a:t>
            </a:r>
            <a:r>
              <a:rPr lang="en-US" sz="2200" i="0" u="none" strike="noStrike" cap="none" dirty="0">
                <a:solidFill>
                  <a:srgbClr val="FF00FF"/>
                </a:solidFill>
                <a:latin typeface="Courier"/>
                <a:ea typeface="Courier"/>
                <a:cs typeface="Courier"/>
                <a:sym typeface="Courier New"/>
              </a:rPr>
              <a:t>quit</a:t>
            </a:r>
            <a:r>
              <a:rPr lang="en-US" sz="2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2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200" dirty="0">
                <a:solidFill>
                  <a:srgbClr val="00FF00"/>
                </a:solidFill>
                <a:latin typeface="Courier"/>
                <a:ea typeface="Courier"/>
                <a:cs typeface="Courier"/>
                <a:sym typeface="Courier New"/>
              </a:rPr>
              <a:t>  </a:t>
            </a:r>
            <a:r>
              <a:rPr lang="el-GR" sz="2200" i="0" u="none" strike="noStrike" cap="none" dirty="0">
                <a:solidFill>
                  <a:srgbClr val="00FF00"/>
                </a:solidFill>
                <a:latin typeface="Courier"/>
                <a:ea typeface="Courier"/>
                <a:cs typeface="Courier"/>
                <a:sym typeface="Courier New"/>
              </a:rPr>
              <a:t>πλήθος</a:t>
            </a:r>
            <a:r>
              <a:rPr lang="en-US" sz="22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200" dirty="0">
                <a:solidFill>
                  <a:srgbClr val="FFFF00"/>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for</a:t>
            </a:r>
            <a:r>
              <a:rPr lang="en-US" sz="2200" i="0" u="none" strike="noStrike" cap="none" dirty="0">
                <a:solidFill>
                  <a:schemeClr val="lt1"/>
                </a:solidFill>
                <a:latin typeface="Courier"/>
                <a:ea typeface="Courier"/>
                <a:cs typeface="Courier"/>
                <a:sym typeface="Courier New"/>
              </a:rPr>
              <a:t> </a:t>
            </a:r>
            <a:r>
              <a:rPr lang="el-GR" sz="2200" i="0" u="none" strike="noStrike" cap="none" dirty="0">
                <a:solidFill>
                  <a:srgbClr val="00FF00"/>
                </a:solidFill>
                <a:latin typeface="Courier"/>
                <a:ea typeface="Courier"/>
                <a:cs typeface="Courier"/>
                <a:sym typeface="Courier New"/>
              </a:rPr>
              <a:t>γραμμή</a:t>
            </a:r>
            <a:r>
              <a:rPr lang="en-US" sz="2200" i="0" u="none" strike="noStrike" cap="none" dirty="0">
                <a:solidFill>
                  <a:schemeClr val="lt1"/>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in</a:t>
            </a:r>
            <a:r>
              <a:rPr lang="en-US" sz="2200" i="0" u="none" strike="noStrike" cap="none" dirty="0">
                <a:solidFill>
                  <a:schemeClr val="lt1"/>
                </a:solidFill>
                <a:latin typeface="Courier"/>
                <a:ea typeface="Courier"/>
                <a:cs typeface="Courier"/>
                <a:sym typeface="Courier New"/>
              </a:rPr>
              <a:t> </a:t>
            </a:r>
            <a:r>
              <a:rPr lang="en-US" sz="2200" i="0" u="none" strike="noStrike" cap="none" dirty="0" err="1">
                <a:solidFill>
                  <a:srgbClr val="00FF00"/>
                </a:solidFill>
                <a:latin typeface="Courier"/>
                <a:ea typeface="Courier"/>
                <a:cs typeface="Courier"/>
                <a:sym typeface="Courier New"/>
              </a:rPr>
              <a:t>fhand</a:t>
            </a:r>
            <a:r>
              <a:rPr lang="en-US" sz="2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200" i="0" u="none" strike="noStrike" cap="none" dirty="0">
                <a:solidFill>
                  <a:schemeClr val="lt1"/>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if</a:t>
            </a:r>
            <a:r>
              <a:rPr lang="en-US" sz="2200" i="0" u="none" strike="noStrike" cap="none" dirty="0">
                <a:solidFill>
                  <a:schemeClr val="lt1"/>
                </a:solidFill>
                <a:latin typeface="Courier"/>
                <a:ea typeface="Courier"/>
                <a:cs typeface="Courier"/>
                <a:sym typeface="Courier New"/>
              </a:rPr>
              <a:t> </a:t>
            </a:r>
            <a:r>
              <a:rPr lang="el-GR" sz="2200" i="0" u="none" strike="noStrike" cap="none" dirty="0">
                <a:solidFill>
                  <a:srgbClr val="00FF00"/>
                </a:solidFill>
                <a:latin typeface="Courier"/>
                <a:ea typeface="Courier"/>
                <a:cs typeface="Courier"/>
                <a:sym typeface="Courier New"/>
              </a:rPr>
              <a:t>γραμμή</a:t>
            </a:r>
            <a:r>
              <a:rPr lang="en-US" sz="2200" i="0" u="none" strike="noStrike" cap="none" dirty="0">
                <a:solidFill>
                  <a:srgbClr val="FF00FF"/>
                </a:solidFill>
                <a:latin typeface="Courier"/>
                <a:ea typeface="Courier"/>
                <a:cs typeface="Courier"/>
                <a:sym typeface="Courier New"/>
              </a:rPr>
              <a:t>.</a:t>
            </a:r>
            <a:r>
              <a:rPr lang="en-US" sz="2200" i="0" u="none" strike="noStrike" cap="none" dirty="0" err="1">
                <a:solidFill>
                  <a:srgbClr val="FF00FF"/>
                </a:solidFill>
                <a:latin typeface="Courier"/>
                <a:ea typeface="Courier"/>
                <a:cs typeface="Courier"/>
                <a:sym typeface="Courier New"/>
              </a:rPr>
              <a:t>startswith</a:t>
            </a:r>
            <a:r>
              <a:rPr lang="en-US" sz="2200" i="0" u="none" strike="noStrike" cap="none" dirty="0">
                <a:solidFill>
                  <a:schemeClr val="lt1"/>
                </a:solidFill>
                <a:latin typeface="Courier"/>
                <a:ea typeface="Courier"/>
                <a:cs typeface="Courier"/>
                <a:sym typeface="Courier New"/>
              </a:rPr>
              <a:t>('Subject:') :</a:t>
            </a:r>
          </a:p>
          <a:p>
            <a:pPr marL="0" marR="0" lvl="0" indent="0" algn="l" rtl="0">
              <a:lnSpc>
                <a:spcPct val="100000"/>
              </a:lnSpc>
              <a:spcBef>
                <a:spcPts val="0"/>
              </a:spcBef>
              <a:spcAft>
                <a:spcPts val="0"/>
              </a:spcAft>
              <a:buClr>
                <a:schemeClr val="lt1"/>
              </a:buClr>
              <a:buSzPct val="25000"/>
              <a:buFont typeface="Cabin"/>
              <a:buNone/>
            </a:pPr>
            <a:r>
              <a:rPr lang="en-US" sz="2200" i="0" u="none" strike="noStrike" cap="none" dirty="0">
                <a:solidFill>
                  <a:schemeClr val="lt1"/>
                </a:solidFill>
                <a:latin typeface="Courier"/>
                <a:ea typeface="Courier"/>
                <a:cs typeface="Courier"/>
                <a:sym typeface="Courier New"/>
              </a:rPr>
              <a:t>          </a:t>
            </a:r>
            <a:r>
              <a:rPr lang="el-GR" sz="2200" i="0" u="none" strike="noStrike" cap="none" dirty="0">
                <a:solidFill>
                  <a:srgbClr val="00FF00"/>
                </a:solidFill>
                <a:latin typeface="Courier"/>
                <a:ea typeface="Courier"/>
                <a:cs typeface="Courier"/>
                <a:sym typeface="Courier New"/>
              </a:rPr>
              <a:t>πλήθος</a:t>
            </a:r>
            <a:r>
              <a:rPr lang="en-US" sz="2200" i="0" u="none" strike="noStrike" cap="none" dirty="0">
                <a:solidFill>
                  <a:schemeClr val="lt1"/>
                </a:solidFill>
                <a:latin typeface="Courier"/>
                <a:ea typeface="Courier"/>
                <a:cs typeface="Courier"/>
                <a:sym typeface="Courier New"/>
              </a:rPr>
              <a:t> = </a:t>
            </a:r>
            <a:r>
              <a:rPr lang="el-GR" sz="2200" i="0" u="none" strike="noStrike" cap="none" dirty="0">
                <a:solidFill>
                  <a:srgbClr val="00FF00"/>
                </a:solidFill>
                <a:latin typeface="Courier"/>
                <a:ea typeface="Courier"/>
                <a:cs typeface="Courier"/>
                <a:sym typeface="Courier New"/>
              </a:rPr>
              <a:t>πλήθος</a:t>
            </a:r>
            <a:r>
              <a:rPr lang="en-US" sz="2200" i="0" u="none" strike="noStrike" cap="none" dirty="0">
                <a:solidFill>
                  <a:schemeClr val="lt1"/>
                </a:solidFill>
                <a:latin typeface="Courier"/>
                <a:ea typeface="Courier"/>
                <a:cs typeface="Courier"/>
                <a:sym typeface="Courier New"/>
              </a:rPr>
              <a:t> + 1</a:t>
            </a:r>
          </a:p>
          <a:p>
            <a:pPr lvl="0">
              <a:buClr>
                <a:srgbClr val="FFFF00"/>
              </a:buClr>
              <a:buSzPct val="25000"/>
            </a:pPr>
            <a:r>
              <a:rPr lang="en-US" sz="2200" dirty="0">
                <a:solidFill>
                  <a:srgbClr val="FFFF00"/>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print</a:t>
            </a:r>
            <a:r>
              <a:rPr lang="en-US" sz="2200" dirty="0">
                <a:solidFill>
                  <a:schemeClr val="lt1"/>
                </a:solidFill>
                <a:latin typeface="Courier"/>
                <a:ea typeface="Courier"/>
                <a:cs typeface="Courier"/>
                <a:sym typeface="Courier New"/>
              </a:rPr>
              <a:t>(</a:t>
            </a:r>
            <a:r>
              <a:rPr lang="en-US" sz="2200" i="0" u="none" strike="noStrike" cap="none" dirty="0">
                <a:solidFill>
                  <a:schemeClr val="lt1"/>
                </a:solidFill>
                <a:latin typeface="Courier"/>
                <a:ea typeface="Courier"/>
                <a:cs typeface="Courier"/>
                <a:sym typeface="Courier New"/>
              </a:rPr>
              <a:t>'</a:t>
            </a:r>
            <a:r>
              <a:rPr lang="el-GR" sz="2200" i="0" u="none" strike="noStrike" cap="none" dirty="0">
                <a:solidFill>
                  <a:schemeClr val="lt1"/>
                </a:solidFill>
                <a:latin typeface="Courier"/>
                <a:ea typeface="Courier"/>
                <a:cs typeface="Courier"/>
                <a:sym typeface="Courier New"/>
              </a:rPr>
              <a:t>Βρέθηκαν</a:t>
            </a:r>
            <a:r>
              <a:rPr lang="en-US" sz="2200" i="0" u="none" strike="noStrike" cap="none" dirty="0">
                <a:solidFill>
                  <a:schemeClr val="lt1"/>
                </a:solidFill>
                <a:latin typeface="Courier"/>
                <a:ea typeface="Courier"/>
                <a:cs typeface="Courier"/>
                <a:sym typeface="Courier New"/>
              </a:rPr>
              <a:t>', </a:t>
            </a:r>
            <a:r>
              <a:rPr lang="el-GR" sz="2200" i="0" u="none" strike="noStrike" cap="none" dirty="0">
                <a:solidFill>
                  <a:srgbClr val="00FF00"/>
                </a:solidFill>
                <a:latin typeface="Courier"/>
                <a:ea typeface="Courier"/>
                <a:cs typeface="Courier"/>
                <a:sym typeface="Courier New"/>
              </a:rPr>
              <a:t>πλήθος</a:t>
            </a:r>
            <a:r>
              <a:rPr lang="en-US" sz="2200" i="0" u="none" strike="noStrike" cap="none" dirty="0">
                <a:solidFill>
                  <a:schemeClr val="lt1"/>
                </a:solidFill>
                <a:latin typeface="Courier"/>
                <a:ea typeface="Courier"/>
                <a:cs typeface="Courier"/>
                <a:sym typeface="Courier New"/>
              </a:rPr>
              <a:t>, '</a:t>
            </a:r>
            <a:r>
              <a:rPr lang="el-GR" sz="2200" i="0" u="none" strike="noStrike" cap="none" dirty="0">
                <a:solidFill>
                  <a:schemeClr val="lt1"/>
                </a:solidFill>
                <a:latin typeface="Courier"/>
                <a:ea typeface="Courier"/>
                <a:cs typeface="Courier"/>
                <a:sym typeface="Courier New"/>
              </a:rPr>
              <a:t>γραμμές </a:t>
            </a:r>
            <a:r>
              <a:rPr lang="en-US" sz="2200" i="0" u="none" strike="noStrike" cap="none" dirty="0">
                <a:solidFill>
                  <a:schemeClr val="lt1"/>
                </a:solidFill>
                <a:latin typeface="Courier"/>
                <a:ea typeface="Courier"/>
                <a:cs typeface="Courier"/>
                <a:sym typeface="Courier New"/>
              </a:rPr>
              <a:t>subject </a:t>
            </a:r>
            <a:r>
              <a:rPr lang="el-GR" sz="2200" i="0" u="none" strike="noStrike" cap="none" dirty="0">
                <a:solidFill>
                  <a:schemeClr val="lt1"/>
                </a:solidFill>
                <a:latin typeface="Courier"/>
                <a:ea typeface="Courier"/>
                <a:cs typeface="Courier"/>
                <a:sym typeface="Courier New"/>
              </a:rPr>
              <a:t>στο</a:t>
            </a:r>
            <a:r>
              <a:rPr lang="en-US" sz="2200" i="0" u="none" strike="noStrike" cap="none" dirty="0">
                <a:solidFill>
                  <a:schemeClr val="lt1"/>
                </a:solidFill>
                <a:latin typeface="Courier"/>
                <a:ea typeface="Courier"/>
                <a:cs typeface="Courier"/>
                <a:sym typeface="Courier New"/>
              </a:rPr>
              <a:t>', </a:t>
            </a:r>
            <a:r>
              <a:rPr lang="el-GR" sz="2200" i="0" u="none" strike="noStrike" cap="none" dirty="0" err="1">
                <a:solidFill>
                  <a:schemeClr val="lt1"/>
                </a:solidFill>
                <a:latin typeface="Courier"/>
                <a:ea typeface="Courier"/>
                <a:cs typeface="Courier"/>
                <a:sym typeface="Courier New"/>
              </a:rPr>
              <a:t>ον_αρχείου</a:t>
            </a:r>
            <a:r>
              <a:rPr lang="en-US" sz="2200" dirty="0">
                <a:solidFill>
                  <a:schemeClr val="lt1"/>
                </a:solidFill>
                <a:latin typeface="Courier"/>
                <a:ea typeface="Courier"/>
                <a:cs typeface="Courier"/>
                <a:sym typeface="Courier New"/>
              </a:rPr>
              <a:t>)</a:t>
            </a:r>
            <a:endParaRPr lang="en-US" sz="2200" i="0" u="none" strike="noStrike" cap="none" dirty="0">
              <a:solidFill>
                <a:schemeClr val="lt1"/>
              </a:solidFill>
              <a:latin typeface="Courier"/>
              <a:ea typeface="Courier"/>
              <a:cs typeface="Courier"/>
              <a:sym typeface="Courier New"/>
            </a:endParaRPr>
          </a:p>
        </p:txBody>
      </p:sp>
      <p:sp>
        <p:nvSpPr>
          <p:cNvPr id="366" name="Shape 366"/>
          <p:cNvSpPr txBox="1"/>
          <p:nvPr/>
        </p:nvSpPr>
        <p:spPr>
          <a:xfrm>
            <a:off x="633014" y="5988297"/>
            <a:ext cx="7502399" cy="261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Δώστε το όνομα του αρχείου</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a:solidFill>
                  <a:srgbClr val="FFFF00"/>
                </a:solidFill>
                <a:latin typeface="Arial" charset="0"/>
                <a:ea typeface="Arial" charset="0"/>
                <a:cs typeface="Arial" charset="0"/>
                <a:sym typeface="Cabin"/>
              </a:rPr>
              <a:t>mbox.txt</a:t>
            </a:r>
          </a:p>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Βρέθηκαν </a:t>
            </a:r>
            <a:r>
              <a:rPr lang="en-US" sz="2800" u="none" strike="noStrike" cap="none" dirty="0">
                <a:solidFill>
                  <a:srgbClr val="FF00FF"/>
                </a:solidFill>
                <a:latin typeface="Arial" charset="0"/>
                <a:ea typeface="Arial" charset="0"/>
                <a:cs typeface="Arial" charset="0"/>
                <a:sym typeface="Cabin"/>
              </a:rPr>
              <a:t>1797 </a:t>
            </a:r>
            <a:r>
              <a:rPr lang="el-GR" sz="2800" u="none" strike="noStrike" cap="none" dirty="0">
                <a:solidFill>
                  <a:srgbClr val="FF00FF"/>
                </a:solidFill>
                <a:latin typeface="Arial" charset="0"/>
                <a:ea typeface="Arial" charset="0"/>
                <a:cs typeface="Arial" charset="0"/>
                <a:sym typeface="Cabin"/>
              </a:rPr>
              <a:t>γραμμές </a:t>
            </a:r>
            <a:r>
              <a:rPr lang="en-US" sz="2800" u="none" strike="noStrike" cap="none" dirty="0">
                <a:solidFill>
                  <a:srgbClr val="FF00FF"/>
                </a:solidFill>
                <a:latin typeface="Arial" charset="0"/>
                <a:ea typeface="Arial" charset="0"/>
                <a:cs typeface="Arial" charset="0"/>
                <a:sym typeface="Cabin"/>
              </a:rPr>
              <a:t>subject </a:t>
            </a:r>
            <a:r>
              <a:rPr lang="el-GR" sz="2800" u="none" strike="noStrike" cap="none" dirty="0">
                <a:solidFill>
                  <a:srgbClr val="FF00FF"/>
                </a:solidFill>
                <a:latin typeface="Arial" charset="0"/>
                <a:ea typeface="Arial" charset="0"/>
                <a:cs typeface="Arial" charset="0"/>
                <a:sym typeface="Cabin"/>
              </a:rPr>
              <a:t>στο</a:t>
            </a:r>
            <a:r>
              <a:rPr lang="en-US" sz="2800" u="none" strike="noStrike" cap="none" dirty="0">
                <a:solidFill>
                  <a:srgbClr val="FF00FF"/>
                </a:solidFill>
                <a:latin typeface="Arial" charset="0"/>
                <a:ea typeface="Arial" charset="0"/>
                <a:cs typeface="Arial" charset="0"/>
                <a:sym typeface="Cabin"/>
              </a:rPr>
              <a:t> mbox.txt</a:t>
            </a:r>
          </a:p>
          <a:p>
            <a:pPr marL="0" marR="0" lvl="0" indent="0" algn="ctr" rtl="0">
              <a:lnSpc>
                <a:spcPct val="100000"/>
              </a:lnSpc>
              <a:spcBef>
                <a:spcPts val="0"/>
              </a:spcBef>
              <a:spcAft>
                <a:spcPts val="0"/>
              </a:spcAft>
              <a:buNone/>
            </a:pPr>
            <a:endParaRPr sz="28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Δώστε το όνομα του αρχείου</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err="1">
                <a:solidFill>
                  <a:srgbClr val="FFFF00"/>
                </a:solidFill>
                <a:latin typeface="Arial" charset="0"/>
                <a:ea typeface="Arial" charset="0"/>
                <a:cs typeface="Arial" charset="0"/>
                <a:sym typeface="Cabin"/>
              </a:rPr>
              <a:t>na</a:t>
            </a:r>
            <a:r>
              <a:rPr lang="en-US" sz="2800" u="none" strike="noStrike" cap="none" dirty="0">
                <a:solidFill>
                  <a:srgbClr val="FFFF00"/>
                </a:solidFill>
                <a:latin typeface="Arial" charset="0"/>
                <a:ea typeface="Arial" charset="0"/>
                <a:cs typeface="Arial" charset="0"/>
                <a:sym typeface="Cabin"/>
              </a:rPr>
              <a:t> </a:t>
            </a:r>
            <a:r>
              <a:rPr lang="en-US" sz="2800" u="none" strike="noStrike" cap="none" dirty="0" err="1">
                <a:solidFill>
                  <a:srgbClr val="FFFF00"/>
                </a:solidFill>
                <a:latin typeface="Arial" charset="0"/>
                <a:ea typeface="Arial" charset="0"/>
                <a:cs typeface="Arial" charset="0"/>
                <a:sym typeface="Cabin"/>
              </a:rPr>
              <a:t>na</a:t>
            </a:r>
            <a:r>
              <a:rPr lang="en-US" sz="2800" u="none" strike="noStrike" cap="none" dirty="0">
                <a:solidFill>
                  <a:srgbClr val="FFFF00"/>
                </a:solidFill>
                <a:latin typeface="Arial" charset="0"/>
                <a:ea typeface="Arial" charset="0"/>
                <a:cs typeface="Arial" charset="0"/>
                <a:sym typeface="Cabin"/>
              </a:rPr>
              <a:t> boo boo</a:t>
            </a:r>
          </a:p>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Το αρχείο δεν μπορεί να ανοίξει</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err="1">
                <a:solidFill>
                  <a:srgbClr val="FF00FF"/>
                </a:solidFill>
                <a:latin typeface="Arial" charset="0"/>
                <a:ea typeface="Arial" charset="0"/>
                <a:cs typeface="Arial" charset="0"/>
                <a:sym typeface="Cabin"/>
              </a:rPr>
              <a:t>na</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err="1">
                <a:solidFill>
                  <a:srgbClr val="FF00FF"/>
                </a:solidFill>
                <a:latin typeface="Arial" charset="0"/>
                <a:ea typeface="Arial" charset="0"/>
                <a:cs typeface="Arial" charset="0"/>
                <a:sym typeface="Cabin"/>
              </a:rPr>
              <a:t>na</a:t>
            </a:r>
            <a:r>
              <a:rPr lang="en-US" sz="2800" u="none" strike="noStrike" cap="none" dirty="0">
                <a:solidFill>
                  <a:srgbClr val="FF00FF"/>
                </a:solidFill>
                <a:latin typeface="Arial" charset="0"/>
                <a:ea typeface="Arial" charset="0"/>
                <a:cs typeface="Arial" charset="0"/>
                <a:sym typeface="Cabin"/>
              </a:rPr>
              <a:t> boo boo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789708"/>
            <a:ext cx="13642975"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372" name="Shape 372"/>
          <p:cNvSpPr txBox="1">
            <a:spLocks noGrp="1"/>
          </p:cNvSpPr>
          <p:nvPr>
            <p:ph type="body" idx="1"/>
          </p:nvPr>
        </p:nvSpPr>
        <p:spPr>
          <a:xfrm>
            <a:off x="682410" y="2539899"/>
            <a:ext cx="7786821" cy="5702399"/>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Δευτερεύον αποθηκευτικός χώρος</a:t>
            </a:r>
            <a:endParaRPr lang="en-US" sz="36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Άνοιγμα αρχείου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λαβή αρχείου</a:t>
            </a:r>
            <a:endParaRPr lang="en-US" sz="36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Δομή αρχείου</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χαρακτήρας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err="1">
                <a:solidFill>
                  <a:schemeClr val="lt1"/>
                </a:solidFill>
                <a:latin typeface="Arial" charset="0"/>
                <a:ea typeface="Arial" charset="0"/>
                <a:cs typeface="Arial" charset="0"/>
                <a:sym typeface="Cabin"/>
              </a:rPr>
              <a:t>νέαγραμμή</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Διάβασμα αρχείου γραμμή – γραμμ</a:t>
            </a:r>
            <a:r>
              <a:rPr lang="el-GR" dirty="0">
                <a:solidFill>
                  <a:schemeClr val="lt1"/>
                </a:solidFill>
                <a:latin typeface="Arial" charset="0"/>
                <a:ea typeface="Arial" charset="0"/>
                <a:cs typeface="Arial" charset="0"/>
                <a:sym typeface="Cabin"/>
              </a:rPr>
              <a:t>ή με βρόχο </a:t>
            </a:r>
            <a:r>
              <a:rPr lang="en-US" sz="3600" u="none" strike="noStrike" cap="none" dirty="0">
                <a:solidFill>
                  <a:schemeClr val="lt1"/>
                </a:solidFill>
                <a:latin typeface="Arial" charset="0"/>
                <a:ea typeface="Arial" charset="0"/>
                <a:cs typeface="Arial" charset="0"/>
                <a:sym typeface="Cabin"/>
              </a:rPr>
              <a:t>for </a:t>
            </a:r>
          </a:p>
        </p:txBody>
      </p:sp>
      <p:sp>
        <p:nvSpPr>
          <p:cNvPr id="373" name="Shape 373"/>
          <p:cNvSpPr txBox="1">
            <a:spLocks noGrp="1"/>
          </p:cNvSpPr>
          <p:nvPr>
            <p:ph type="body" idx="4294967295"/>
          </p:nvPr>
        </p:nvSpPr>
        <p:spPr>
          <a:xfrm>
            <a:off x="8834034" y="2603500"/>
            <a:ext cx="6739556" cy="413385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Αναζήτηση γραμμής</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Εισαγωγή ονόματος αρχείου</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Διαχείριση άκυρων ονομάτων αρχείων</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Επεξεργασία Αρχείων</a:t>
            </a:r>
            <a:endParaRPr lang="en-US" sz="7600" u="none" strike="noStrike" cap="none" dirty="0">
              <a:solidFill>
                <a:srgbClr val="FFD966"/>
              </a:solidFill>
              <a:latin typeface="Arial" charset="0"/>
              <a:ea typeface="Arial" charset="0"/>
              <a:cs typeface="Arial" charset="0"/>
              <a:sym typeface="Cabin"/>
            </a:endParaRPr>
          </a:p>
        </p:txBody>
      </p:sp>
      <p:sp>
        <p:nvSpPr>
          <p:cNvPr id="233" name="Shape 233"/>
          <p:cNvSpPr txBox="1">
            <a:spLocks noGrp="1"/>
          </p:cNvSpPr>
          <p:nvPr>
            <p:ph type="body" idx="1"/>
          </p:nvPr>
        </p:nvSpPr>
        <p:spPr>
          <a:xfrm>
            <a:off x="979357" y="2603501"/>
            <a:ext cx="14297286" cy="8939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Ένα αρχείο κειμένου μπορεί να θεωρηθεί ως μια ακολουθία γραμμών</a:t>
            </a:r>
            <a:endParaRPr lang="en-US" sz="3600" u="none" strike="noStrike" cap="none" dirty="0">
              <a:solidFill>
                <a:schemeClr val="lt1"/>
              </a:solidFill>
              <a:latin typeface="Arial" charset="0"/>
              <a:ea typeface="Arial" charset="0"/>
              <a:cs typeface="Arial" charset="0"/>
              <a:sym typeface="Cabin"/>
            </a:endParaRPr>
          </a:p>
        </p:txBody>
      </p:sp>
      <p:sp>
        <p:nvSpPr>
          <p:cNvPr id="234" name="Shape 234"/>
          <p:cNvSpPr txBox="1"/>
          <p:nvPr/>
        </p:nvSpPr>
        <p:spPr>
          <a:xfrm>
            <a:off x="1616050" y="3497450"/>
            <a:ext cx="128594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
        <p:nvSpPr>
          <p:cNvPr id="235" name="Shape 235"/>
          <p:cNvSpPr txBox="1"/>
          <p:nvPr/>
        </p:nvSpPr>
        <p:spPr>
          <a:xfrm>
            <a:off x="3116263" y="7194550"/>
            <a:ext cx="9602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http://www.py4e.com/code/mbox-short.txt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Άνοιγμα Αρχείου</a:t>
            </a:r>
            <a:endParaRPr lang="en-US" sz="7600" u="none" strike="noStrike" cap="none" dirty="0">
              <a:solidFill>
                <a:srgbClr val="FFD966"/>
              </a:solidFill>
              <a:latin typeface="Arial" charset="0"/>
              <a:ea typeface="Arial" charset="0"/>
              <a:cs typeface="Arial" charset="0"/>
              <a:sym typeface="Cabin"/>
            </a:endParaRPr>
          </a:p>
        </p:txBody>
      </p:sp>
      <p:sp>
        <p:nvSpPr>
          <p:cNvPr id="241" name="Shape 241"/>
          <p:cNvSpPr txBox="1">
            <a:spLocks noGrp="1"/>
          </p:cNvSpPr>
          <p:nvPr>
            <p:ph type="body" idx="1"/>
          </p:nvPr>
        </p:nvSpPr>
        <p:spPr>
          <a:xfrm>
            <a:off x="1080684" y="2603500"/>
            <a:ext cx="14094632"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Πριν μπορέσουμε να διαβάσουμε τα περιεχόμενα του αρχείου, πρέπει να πούμε στην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με ποιο αρχείο πρόκειται να εργαστούμε και τι θα κάνουμε με το αρχείο αυτό</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γίνεται με τη συνάρτηση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a:t>
            </a:r>
            <a:r>
              <a:rPr lang="el-GR" dirty="0">
                <a:solidFill>
                  <a:schemeClr val="lt1"/>
                </a:solidFill>
                <a:latin typeface="Arial" charset="0"/>
                <a:ea typeface="Arial" charset="0"/>
                <a:cs typeface="Arial" charset="0"/>
                <a:sym typeface="Cabin"/>
              </a:rPr>
              <a:t> </a:t>
            </a:r>
            <a:r>
              <a:rPr lang="el-GR" dirty="0">
                <a:latin typeface="Arial" charset="0"/>
                <a:ea typeface="Arial" charset="0"/>
                <a:cs typeface="Arial" charset="0"/>
                <a:sym typeface="Cabin"/>
              </a:rPr>
              <a:t> </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επιστρέφει μια «</a:t>
            </a:r>
            <a:r>
              <a:rPr lang="el-GR" dirty="0">
                <a:solidFill>
                  <a:srgbClr val="FF7F00"/>
                </a:solidFill>
                <a:latin typeface="Arial" charset="0"/>
                <a:cs typeface="Arial" charset="0"/>
                <a:sym typeface="Cabin"/>
              </a:rPr>
              <a:t>λαβή</a:t>
            </a:r>
            <a:r>
              <a:rPr lang="el-GR" sz="3600" u="none" strike="noStrike" cap="none" dirty="0">
                <a:solidFill>
                  <a:schemeClr val="lt1"/>
                </a:solidFill>
                <a:latin typeface="Arial" charset="0"/>
                <a:ea typeface="Arial" charset="0"/>
                <a:cs typeface="Arial" charset="0"/>
                <a:sym typeface="Cabin"/>
              </a:rPr>
              <a:t> </a:t>
            </a:r>
            <a:r>
              <a:rPr lang="el-GR" dirty="0">
                <a:solidFill>
                  <a:srgbClr val="FF7F00"/>
                </a:solidFill>
                <a:latin typeface="Arial" charset="0"/>
                <a:cs typeface="Arial" charset="0"/>
                <a:sym typeface="Cabin"/>
              </a:rPr>
              <a:t>αρχείου</a:t>
            </a:r>
            <a:r>
              <a:rPr lang="el-GR" sz="3600" u="none" strike="noStrike" cap="none" dirty="0">
                <a:solidFill>
                  <a:schemeClr val="lt1"/>
                </a:solidFill>
                <a:latin typeface="Arial" charset="0"/>
                <a:ea typeface="Arial" charset="0"/>
                <a:cs typeface="Arial" charset="0"/>
                <a:sym typeface="Cabin"/>
              </a:rPr>
              <a:t>» - μια μεταβλητή που χρησιμοποιείται για την εκτέλεση λειτουργιών στο αρχείο</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Παρόμοιο με το </a:t>
            </a:r>
            <a:r>
              <a:rPr lang="el-GR" sz="3600" b="0" i="0" u="none" strike="noStrike" cap="none" dirty="0">
                <a:solidFill>
                  <a:schemeClr val="lt1"/>
                </a:solidFill>
                <a:latin typeface="Arial"/>
                <a:ea typeface="Arial"/>
                <a:cs typeface="Arial"/>
                <a:sym typeface="Arial"/>
              </a:rPr>
              <a:t>«</a:t>
            </a:r>
            <a:r>
              <a:rPr lang="el-GR" sz="3600" u="none" strike="noStrike" cap="none" dirty="0">
                <a:solidFill>
                  <a:schemeClr val="lt1"/>
                </a:solidFill>
                <a:latin typeface="Arial" charset="0"/>
                <a:ea typeface="Arial" charset="0"/>
                <a:cs typeface="Arial" charset="0"/>
                <a:sym typeface="Cabin"/>
              </a:rPr>
              <a:t>Αρχείο</a:t>
            </a:r>
            <a:r>
              <a:rPr lang="en-US" sz="3600" u="none" strike="noStrike" cap="none" dirty="0">
                <a:solidFill>
                  <a:schemeClr val="lt1"/>
                </a:solidFill>
                <a:latin typeface="Arial" charset="0"/>
                <a:ea typeface="Arial" charset="0"/>
                <a:cs typeface="Arial" charset="0"/>
                <a:sym typeface="Cabin"/>
              </a:rPr>
              <a:t> -&gt; </a:t>
            </a:r>
            <a:r>
              <a:rPr lang="el-GR" sz="3600" u="none" strike="noStrike" cap="none" dirty="0">
                <a:solidFill>
                  <a:schemeClr val="lt1"/>
                </a:solidFill>
                <a:latin typeface="Arial" charset="0"/>
                <a:ea typeface="Arial" charset="0"/>
                <a:cs typeface="Arial" charset="0"/>
                <a:sym typeface="Cabin"/>
              </a:rPr>
              <a:t>Άνοιγμα» ενός Επεξεργαστή Κειμένου</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Χρήση της</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open()</a:t>
            </a:r>
          </a:p>
        </p:txBody>
      </p:sp>
      <p:sp>
        <p:nvSpPr>
          <p:cNvPr id="247" name="Shape 247"/>
          <p:cNvSpPr txBox="1">
            <a:spLocks noGrp="1"/>
          </p:cNvSpPr>
          <p:nvPr>
            <p:ph type="body" idx="1"/>
          </p:nvPr>
        </p:nvSpPr>
        <p:spPr>
          <a:xfrm>
            <a:off x="557939" y="3106015"/>
            <a:ext cx="14971363" cy="5199884"/>
          </a:xfrm>
          <a:prstGeom prst="rect">
            <a:avLst/>
          </a:prstGeom>
          <a:noFill/>
          <a:ln>
            <a:noFill/>
          </a:ln>
        </p:spPr>
        <p:txBody>
          <a:bodyPr lIns="38100" tIns="38100" rIns="38100" bIns="38100" anchor="ctr" anchorCtr="0">
            <a:noAutofit/>
          </a:bodyPr>
          <a:lstStyle/>
          <a:p>
            <a:pPr marL="1041400" lvl="1" indent="-371094">
              <a:buClr>
                <a:srgbClr val="FF7F00"/>
              </a:buClr>
              <a:buSzPct val="100000"/>
            </a:pPr>
            <a:r>
              <a:rPr lang="en-US" sz="3600" dirty="0">
                <a:solidFill>
                  <a:srgbClr val="FF7F00"/>
                </a:solidFill>
                <a:latin typeface="Arial" charset="0"/>
                <a:ea typeface="Arial" charset="0"/>
                <a:cs typeface="Arial" charset="0"/>
                <a:sym typeface="Cabin"/>
              </a:rPr>
              <a:t>handle</a:t>
            </a:r>
            <a:r>
              <a:rPr lang="en-US" sz="3600" dirty="0">
                <a:solidFill>
                  <a:schemeClr val="lt1"/>
                </a:solidFill>
                <a:latin typeface="Arial" charset="0"/>
                <a:ea typeface="Arial" charset="0"/>
                <a:cs typeface="Arial" charset="0"/>
                <a:sym typeface="Cabin"/>
              </a:rPr>
              <a:t> = </a:t>
            </a:r>
            <a:r>
              <a:rPr lang="en-US" sz="3600" dirty="0">
                <a:solidFill>
                  <a:srgbClr val="FF00FF"/>
                </a:solidFill>
                <a:latin typeface="Arial" charset="0"/>
                <a:ea typeface="Arial" charset="0"/>
                <a:cs typeface="Arial" charset="0"/>
                <a:sym typeface="Cabin"/>
              </a:rPr>
              <a:t>open</a:t>
            </a:r>
            <a:r>
              <a:rPr lang="en-US" sz="3600" dirty="0">
                <a:solidFill>
                  <a:schemeClr val="lt1"/>
                </a:solidFill>
                <a:latin typeface="Arial" charset="0"/>
                <a:ea typeface="Arial" charset="0"/>
                <a:cs typeface="Arial" charset="0"/>
                <a:sym typeface="Cabin"/>
              </a:rPr>
              <a:t>(</a:t>
            </a:r>
            <a:r>
              <a:rPr lang="el-GR" sz="3600" dirty="0" err="1">
                <a:solidFill>
                  <a:srgbClr val="00FFFF"/>
                </a:solidFill>
                <a:latin typeface="Arial" charset="0"/>
                <a:ea typeface="Arial" charset="0"/>
                <a:cs typeface="Arial" charset="0"/>
                <a:sym typeface="Cabin"/>
              </a:rPr>
              <a:t>όνομα_αρχείου</a:t>
            </a:r>
            <a:r>
              <a:rPr lang="en-US" sz="3600" dirty="0">
                <a:solidFill>
                  <a:schemeClr val="lt1"/>
                </a:solidFill>
                <a:latin typeface="Arial" charset="0"/>
                <a:ea typeface="Arial" charset="0"/>
                <a:cs typeface="Arial" charset="0"/>
                <a:sym typeface="Cabin"/>
              </a:rPr>
              <a:t>, </a:t>
            </a:r>
            <a:r>
              <a:rPr lang="el-GR" sz="3600" dirty="0">
                <a:solidFill>
                  <a:srgbClr val="FFFF00"/>
                </a:solidFill>
                <a:latin typeface="Arial" charset="0"/>
                <a:ea typeface="Arial" charset="0"/>
                <a:cs typeface="Arial" charset="0"/>
                <a:sym typeface="Cabin"/>
              </a:rPr>
              <a:t>επιλογή</a:t>
            </a:r>
            <a:r>
              <a:rPr lang="en-US" sz="3600" dirty="0">
                <a:solidFill>
                  <a:schemeClr val="lt1"/>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FF7F00"/>
              </a:buClr>
              <a:buSzPct val="100000"/>
              <a:buFont typeface="Cabin"/>
            </a:pPr>
            <a:r>
              <a:rPr lang="el-GR" sz="3600" u="none" strike="noStrike" cap="none" dirty="0">
                <a:solidFill>
                  <a:srgbClr val="FF7F00"/>
                </a:solidFill>
                <a:latin typeface="Arial" charset="0"/>
                <a:ea typeface="Arial" charset="0"/>
                <a:cs typeface="Arial" charset="0"/>
                <a:sym typeface="Cabin"/>
              </a:rPr>
              <a:t>επιστρέφει μια λαβή που χρησιμοποιείται για να χειριστούμε το αρχείο</a:t>
            </a:r>
            <a:endParaRPr lang="en-US" sz="3600" u="none" strike="noStrike" cap="none" dirty="0">
              <a:solidFill>
                <a:srgbClr val="FF7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00FFFF"/>
              </a:buClr>
              <a:buSzPct val="100000"/>
              <a:buFont typeface="Cabin"/>
            </a:pPr>
            <a:r>
              <a:rPr lang="el-GR" sz="3600" dirty="0">
                <a:solidFill>
                  <a:srgbClr val="00FFFF"/>
                </a:solidFill>
                <a:latin typeface="Arial" charset="0"/>
                <a:ea typeface="Arial" charset="0"/>
                <a:cs typeface="Arial" charset="0"/>
                <a:sym typeface="Cabin"/>
              </a:rPr>
              <a:t>Το </a:t>
            </a:r>
            <a:r>
              <a:rPr lang="el-GR" sz="3600" dirty="0" err="1">
                <a:solidFill>
                  <a:srgbClr val="00FFFF"/>
                </a:solidFill>
                <a:latin typeface="Arial" charset="0"/>
                <a:ea typeface="Arial" charset="0"/>
                <a:cs typeface="Arial" charset="0"/>
                <a:sym typeface="Cabin"/>
              </a:rPr>
              <a:t>όνομα_αρχείου</a:t>
            </a:r>
            <a:r>
              <a:rPr lang="en-US" sz="3600" u="none" strike="noStrike" cap="none" dirty="0">
                <a:solidFill>
                  <a:srgbClr val="00FFFF"/>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είναι μια συμβολοσειρά</a:t>
            </a:r>
            <a:endParaRPr lang="en-US" sz="3600" u="none" strike="noStrike" cap="none" dirty="0">
              <a:solidFill>
                <a:srgbClr val="00FFFF"/>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FFFF00"/>
              </a:buClr>
              <a:buSzPct val="100000"/>
              <a:buFont typeface="Cabin"/>
            </a:pPr>
            <a:r>
              <a:rPr lang="el-GR" sz="3600" u="none" strike="noStrike" cap="none" dirty="0">
                <a:solidFill>
                  <a:srgbClr val="FFFF00"/>
                </a:solidFill>
                <a:latin typeface="Arial" charset="0"/>
                <a:ea typeface="Arial" charset="0"/>
                <a:cs typeface="Arial" charset="0"/>
                <a:sym typeface="Cabin"/>
              </a:rPr>
              <a:t>Η επιλογή είναι προαιρετική και πρέπει να είναι «r» εάν σχεδιάζουμε να διαβάσουμε το αρχείο και «w» εάν πρόκειται να γράψουμε στο αρχείο</a:t>
            </a:r>
            <a:endParaRPr lang="en-US" sz="3600" u="none" strike="noStrike" cap="none" dirty="0">
              <a:solidFill>
                <a:srgbClr val="FFFF00"/>
              </a:solidFill>
              <a:latin typeface="Arial" charset="0"/>
              <a:ea typeface="Arial" charset="0"/>
              <a:cs typeface="Arial" charset="0"/>
              <a:sym typeface="Cabin"/>
            </a:endParaRPr>
          </a:p>
        </p:txBody>
      </p:sp>
      <p:sp>
        <p:nvSpPr>
          <p:cNvPr id="248" name="Shape 248"/>
          <p:cNvSpPr txBox="1"/>
          <p:nvPr/>
        </p:nvSpPr>
        <p:spPr>
          <a:xfrm>
            <a:off x="9998075" y="2252763"/>
            <a:ext cx="582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err="1">
                <a:solidFill>
                  <a:srgbClr val="FF7F00"/>
                </a:solidFill>
                <a:latin typeface="Arial" charset="0"/>
                <a:ea typeface="Arial" charset="0"/>
                <a:cs typeface="Arial" charset="0"/>
                <a:sym typeface="Cabin"/>
              </a:rPr>
              <a:t>fhand</a:t>
            </a:r>
            <a:r>
              <a:rPr lang="en-US" sz="3600" u="none" strike="noStrike" cap="none" dirty="0">
                <a:solidFill>
                  <a:schemeClr val="lt1"/>
                </a:solidFill>
                <a:latin typeface="Arial" charset="0"/>
                <a:ea typeface="Arial" charset="0"/>
                <a:cs typeface="Arial" charset="0"/>
                <a:sym typeface="Cabin"/>
              </a:rPr>
              <a:t> =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00FFFF"/>
                </a:solidFill>
                <a:latin typeface="Arial" charset="0"/>
                <a:ea typeface="Arial" charset="0"/>
                <a:cs typeface="Arial" charset="0"/>
                <a:sym typeface="Cabin"/>
              </a:rPr>
              <a:t>mbox.txt</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r</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Τι είναι η Λαβή</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a:t>
            </a:r>
            <a:r>
              <a:rPr lang="en-US" sz="7600" u="none" strike="noStrike" cap="none" dirty="0">
                <a:solidFill>
                  <a:srgbClr val="FFD966"/>
                </a:solidFill>
                <a:latin typeface="Arial" charset="0"/>
                <a:ea typeface="Arial" charset="0"/>
                <a:cs typeface="Arial" charset="0"/>
                <a:sym typeface="Cabin"/>
              </a:rPr>
              <a:t>Handle</a:t>
            </a:r>
            <a:r>
              <a:rPr lang="el-GR"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54" name="Shape 254"/>
          <p:cNvSpPr txBox="1"/>
          <p:nvPr/>
        </p:nvSpPr>
        <p:spPr>
          <a:xfrm>
            <a:off x="952500" y="2554275"/>
            <a:ext cx="14392275"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7F00"/>
                </a:solidFill>
                <a:latin typeface="Courier"/>
                <a:ea typeface="Courier"/>
                <a:cs typeface="Courier"/>
                <a:sym typeface="Courier New"/>
              </a:rPr>
              <a:t>open</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n-US" sz="2800" i="0" u="none" strike="noStrike" cap="none" dirty="0" err="1">
                <a:solidFill>
                  <a:srgbClr val="FF7F00"/>
                </a:solidFill>
                <a:latin typeface="Courier"/>
                <a:ea typeface="Courier"/>
                <a:cs typeface="Courier"/>
                <a:sym typeface="Courier New"/>
              </a:rPr>
              <a:t>mbox.txt</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fhand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lvl="0">
              <a:buClr>
                <a:schemeClr val="lt1"/>
              </a:buClr>
              <a:buSzPct val="25000"/>
            </a:pPr>
            <a:r>
              <a:rPr lang="en-US" sz="2800" dirty="0">
                <a:solidFill>
                  <a:schemeClr val="lt1"/>
                </a:solidFill>
                <a:latin typeface="Courier"/>
                <a:ea typeface="Courier"/>
                <a:cs typeface="Courier"/>
                <a:sym typeface="Courier New"/>
              </a:rPr>
              <a:t>&lt;_</a:t>
            </a:r>
            <a:r>
              <a:rPr lang="en-US" sz="2800" dirty="0" err="1">
                <a:solidFill>
                  <a:schemeClr val="lt1"/>
                </a:solidFill>
                <a:latin typeface="Courier"/>
                <a:ea typeface="Courier"/>
                <a:cs typeface="Courier"/>
                <a:sym typeface="Courier New"/>
              </a:rPr>
              <a:t>io.TextIOWrapper</a:t>
            </a:r>
            <a:r>
              <a:rPr lang="en-US" sz="2800" dirty="0">
                <a:solidFill>
                  <a:schemeClr val="lt1"/>
                </a:solidFill>
                <a:latin typeface="Courier"/>
                <a:ea typeface="Courier"/>
                <a:cs typeface="Courier"/>
                <a:sym typeface="Courier New"/>
              </a:rPr>
              <a:t> name='</a:t>
            </a:r>
            <a:r>
              <a:rPr lang="en-US" sz="2800" dirty="0" err="1">
                <a:solidFill>
                  <a:schemeClr val="lt1"/>
                </a:solidFill>
                <a:latin typeface="Courier"/>
                <a:ea typeface="Courier"/>
                <a:cs typeface="Courier"/>
                <a:sym typeface="Courier New"/>
              </a:rPr>
              <a:t>mbox.txt</a:t>
            </a:r>
            <a:r>
              <a:rPr lang="en-US" sz="2800" dirty="0">
                <a:solidFill>
                  <a:schemeClr val="lt1"/>
                </a:solidFill>
                <a:latin typeface="Courier"/>
                <a:ea typeface="Courier"/>
                <a:cs typeface="Courier"/>
                <a:sym typeface="Courier New"/>
              </a:rPr>
              <a:t>' mode='r' encoding='UTF-8'&gt;</a:t>
            </a:r>
            <a:endParaRPr lang="en-US" sz="2800" i="0" u="none" strike="noStrike" cap="none" dirty="0">
              <a:solidFill>
                <a:schemeClr val="lt1"/>
              </a:solidFill>
              <a:latin typeface="Courier"/>
              <a:ea typeface="Courier"/>
              <a:cs typeface="Courier"/>
              <a:sym typeface="Courier New"/>
            </a:endParaRPr>
          </a:p>
        </p:txBody>
      </p:sp>
      <p:pic>
        <p:nvPicPr>
          <p:cNvPr id="255" name="Shape 255"/>
          <p:cNvPicPr preferRelativeResize="0"/>
          <p:nvPr/>
        </p:nvPicPr>
        <p:blipFill rotWithShape="1">
          <a:blip r:embed="rId3">
            <a:alphaModFix/>
          </a:blip>
          <a:srcRect/>
          <a:stretch/>
        </p:blipFill>
        <p:spPr>
          <a:xfrm>
            <a:off x="7915276" y="4647657"/>
            <a:ext cx="7072312" cy="3462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Όταν Λείπουν τα Αρχεία</a:t>
            </a:r>
            <a:endParaRPr lang="en-US" sz="7600" u="none" strike="noStrike" cap="none" dirty="0">
              <a:solidFill>
                <a:srgbClr val="FFD966"/>
              </a:solidFill>
              <a:latin typeface="Arial" charset="0"/>
              <a:ea typeface="Arial" charset="0"/>
              <a:cs typeface="Arial" charset="0"/>
              <a:sym typeface="Cabin"/>
            </a:endParaRPr>
          </a:p>
        </p:txBody>
      </p:sp>
      <p:sp>
        <p:nvSpPr>
          <p:cNvPr id="261" name="Shape 261"/>
          <p:cNvSpPr txBox="1"/>
          <p:nvPr/>
        </p:nvSpPr>
        <p:spPr>
          <a:xfrm>
            <a:off x="1422400" y="3076575"/>
            <a:ext cx="135339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fhand</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00FF"/>
                </a:solidFill>
                <a:latin typeface="Courier"/>
                <a:ea typeface="Courier"/>
                <a:cs typeface="Courier"/>
                <a:sym typeface="Courier New"/>
              </a:rPr>
              <a:t>open</a:t>
            </a:r>
            <a:r>
              <a:rPr lang="en-US" sz="3600" i="0" u="none" strike="noStrike" cap="none" dirty="0">
                <a:solidFill>
                  <a:schemeClr val="lt1"/>
                </a:solidFill>
                <a:latin typeface="Courier"/>
                <a:ea typeface="Courier"/>
                <a:cs typeface="Courier"/>
                <a:sym typeface="Courier New"/>
              </a:rPr>
              <a:t>('</a:t>
            </a:r>
            <a:r>
              <a:rPr lang="en-US" sz="3600" i="0" u="none" strike="noStrike" cap="none" dirty="0" err="1">
                <a:solidFill>
                  <a:srgbClr val="FF7F00"/>
                </a:solidFill>
                <a:latin typeface="Courier"/>
                <a:ea typeface="Courier"/>
                <a:cs typeface="Courier"/>
                <a:sym typeface="Courier New"/>
              </a:rPr>
              <a:t>stuff.txt</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err="1">
                <a:solidFill>
                  <a:schemeClr val="lt1"/>
                </a:solidFill>
                <a:latin typeface="Courier"/>
                <a:ea typeface="Courier"/>
                <a:cs typeface="Courier"/>
                <a:sym typeface="Courier New"/>
              </a:rPr>
              <a:t>Traceback</a:t>
            </a:r>
            <a:r>
              <a:rPr lang="en-US" sz="36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File "&lt;</a:t>
            </a:r>
            <a:r>
              <a:rPr lang="en-US" sz="3600" i="0" u="none" strike="noStrike" cap="none" dirty="0" err="1">
                <a:solidFill>
                  <a:schemeClr val="lt1"/>
                </a:solidFill>
                <a:latin typeface="Courier"/>
                <a:ea typeface="Courier"/>
                <a:cs typeface="Courier"/>
                <a:sym typeface="Courier New"/>
              </a:rPr>
              <a:t>stdin</a:t>
            </a:r>
            <a:r>
              <a:rPr lang="en-US" sz="3600" i="0" u="none" strike="noStrike" cap="none" dirty="0">
                <a:solidFill>
                  <a:schemeClr val="lt1"/>
                </a:solidFill>
                <a:latin typeface="Courier"/>
                <a:ea typeface="Courier"/>
                <a:cs typeface="Courier"/>
                <a:sym typeface="Courier New"/>
              </a:rPr>
              <a:t>&gt;", line 1, in &lt;module&gt;</a:t>
            </a:r>
          </a:p>
          <a:p>
            <a:pPr lvl="0">
              <a:buClr>
                <a:schemeClr val="lt1"/>
              </a:buClr>
              <a:buSzPct val="25000"/>
            </a:pPr>
            <a:r>
              <a:rPr lang="en-US" sz="3600" dirty="0" err="1">
                <a:solidFill>
                  <a:schemeClr val="lt1"/>
                </a:solidFill>
                <a:latin typeface="Courier"/>
                <a:ea typeface="Courier"/>
                <a:cs typeface="Courier"/>
                <a:sym typeface="Courier New"/>
              </a:rPr>
              <a:t>FileNotFoundError</a:t>
            </a:r>
            <a:r>
              <a:rPr lang="en-US" sz="3600" dirty="0">
                <a:solidFill>
                  <a:schemeClr val="lt1"/>
                </a:solidFill>
                <a:latin typeface="Courier"/>
                <a:ea typeface="Courier"/>
                <a:cs typeface="Courier"/>
                <a:sym typeface="Courier New"/>
              </a:rPr>
              <a:t>: [</a:t>
            </a:r>
            <a:r>
              <a:rPr lang="en-US" sz="3600" dirty="0" err="1">
                <a:solidFill>
                  <a:schemeClr val="lt1"/>
                </a:solidFill>
                <a:latin typeface="Courier"/>
                <a:ea typeface="Courier"/>
                <a:cs typeface="Courier"/>
                <a:sym typeface="Courier New"/>
              </a:rPr>
              <a:t>Errno</a:t>
            </a:r>
            <a:r>
              <a:rPr lang="en-US" sz="3600" dirty="0">
                <a:solidFill>
                  <a:schemeClr val="lt1"/>
                </a:solidFill>
                <a:latin typeface="Courier"/>
                <a:ea typeface="Courier"/>
                <a:cs typeface="Courier"/>
                <a:sym typeface="Courier New"/>
              </a:rPr>
              <a:t> 2] </a:t>
            </a:r>
            <a:r>
              <a:rPr lang="en-US" sz="3600" i="0" u="none" strike="noStrike" cap="none" dirty="0">
                <a:solidFill>
                  <a:srgbClr val="FF7F00"/>
                </a:solidFill>
                <a:latin typeface="Courier"/>
                <a:ea typeface="Courier"/>
                <a:cs typeface="Courier"/>
                <a:sym typeface="Courier New"/>
              </a:rPr>
              <a:t>No such file or directory: '</a:t>
            </a:r>
            <a:r>
              <a:rPr lang="en-US" sz="3600" i="0" u="none" strike="noStrike" cap="none" dirty="0" err="1">
                <a:solidFill>
                  <a:srgbClr val="FF7F00"/>
                </a:solidFill>
                <a:latin typeface="Courier"/>
                <a:ea typeface="Courier"/>
                <a:cs typeface="Courier"/>
                <a:sym typeface="Courier New"/>
              </a:rPr>
              <a:t>stuff.txt</a:t>
            </a:r>
            <a:r>
              <a:rPr lang="en-US" sz="3600" i="0" u="none" strike="noStrike" cap="none" dirty="0">
                <a:solidFill>
                  <a:srgbClr val="FF7F00"/>
                </a:solidFill>
                <a:latin typeface="Courier"/>
                <a:ea typeface="Courier"/>
                <a:cs typeface="Courier"/>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340102" y="789708"/>
            <a:ext cx="15575796"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Ο Χαρακτήρας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err="1">
                <a:solidFill>
                  <a:srgbClr val="00FFFF"/>
                </a:solidFill>
                <a:latin typeface="Arial" charset="0"/>
                <a:ea typeface="Arial" charset="0"/>
                <a:cs typeface="Arial" charset="0"/>
                <a:sym typeface="Cabin"/>
              </a:rPr>
              <a:t>νέαγραμμή</a:t>
            </a:r>
            <a:endParaRPr lang="en-US" sz="7600" u="none" strike="noStrike" cap="none" dirty="0">
              <a:solidFill>
                <a:srgbClr val="FFD966"/>
              </a:solidFill>
              <a:latin typeface="Arial" charset="0"/>
              <a:ea typeface="Arial" charset="0"/>
              <a:cs typeface="Arial" charset="0"/>
              <a:sym typeface="Cabin"/>
            </a:endParaRPr>
          </a:p>
        </p:txBody>
      </p:sp>
      <p:sp>
        <p:nvSpPr>
          <p:cNvPr id="267" name="Shape 267"/>
          <p:cNvSpPr txBox="1">
            <a:spLocks noGrp="1"/>
          </p:cNvSpPr>
          <p:nvPr>
            <p:ph type="body" idx="1"/>
          </p:nvPr>
        </p:nvSpPr>
        <p:spPr>
          <a:xfrm>
            <a:off x="883404" y="2603500"/>
            <a:ext cx="773196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Χρησιμοποιούμε έναν ειδικό χαρακτήρα που ονομάζεται «</a:t>
            </a:r>
            <a:r>
              <a:rPr lang="el-GR" dirty="0" err="1">
                <a:solidFill>
                  <a:srgbClr val="00FFFF"/>
                </a:solidFill>
                <a:latin typeface="Arial" charset="0"/>
                <a:cs typeface="Arial" charset="0"/>
                <a:sym typeface="Cabin"/>
              </a:rPr>
              <a:t>νέαγραμμή</a:t>
            </a:r>
            <a:r>
              <a:rPr lang="el-GR" sz="3600" u="none" strike="noStrike" cap="none" dirty="0">
                <a:solidFill>
                  <a:schemeClr val="lt1"/>
                </a:solidFill>
                <a:latin typeface="Arial" charset="0"/>
                <a:ea typeface="Arial" charset="0"/>
                <a:cs typeface="Arial" charset="0"/>
                <a:sym typeface="Cabin"/>
              </a:rPr>
              <a:t>» για να υποδείξουμε πότε τελειώνει μια γραμμή</a:t>
            </a:r>
            <a:r>
              <a:rPr lang="en-US" sz="3600" u="none" strike="noStrike" cap="none" dirty="0">
                <a:solidFill>
                  <a:schemeClr val="lt1"/>
                </a:solidFill>
                <a:latin typeface="Arial" charset="0"/>
                <a:ea typeface="Arial" charset="0"/>
                <a:cs typeface="Arial" charset="0"/>
                <a:sym typeface="Cabin"/>
              </a:rPr>
              <a:t> </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Το συμβολίζουμε με </a:t>
            </a:r>
            <a:r>
              <a:rPr lang="en-US" sz="3600" u="none" strike="noStrike" cap="none" dirty="0">
                <a:solidFill>
                  <a:srgbClr val="00FFFF"/>
                </a:solidFill>
                <a:latin typeface="Arial" charset="0"/>
                <a:ea typeface="Arial" charset="0"/>
                <a:cs typeface="Arial" charset="0"/>
                <a:sym typeface="Cabin"/>
              </a:rPr>
              <a:t>\n</a:t>
            </a:r>
            <a:r>
              <a:rPr lang="el-GR" sz="3600" u="none" strike="noStrike" cap="none" dirty="0">
                <a:solidFill>
                  <a:schemeClr val="lt1"/>
                </a:solidFill>
                <a:latin typeface="Arial" charset="0"/>
                <a:ea typeface="Arial" charset="0"/>
                <a:cs typeface="Arial" charset="0"/>
                <a:sym typeface="Cabin"/>
              </a:rPr>
              <a:t> σε συμβολοσειρές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00FFFF"/>
              </a:buClr>
              <a:buSzPct val="100000"/>
              <a:buFont typeface="Cabin"/>
              <a:buChar char="•"/>
            </a:pPr>
            <a:r>
              <a:rPr lang="el-GR" sz="3600" u="none" strike="noStrike" cap="none" dirty="0">
                <a:latin typeface="Arial" charset="0"/>
                <a:ea typeface="Arial" charset="0"/>
                <a:cs typeface="Arial" charset="0"/>
                <a:sym typeface="Cabin"/>
              </a:rPr>
              <a:t>Η </a:t>
            </a:r>
            <a:r>
              <a:rPr lang="el-GR" sz="3600" u="none" strike="noStrike" cap="none" dirty="0" err="1">
                <a:solidFill>
                  <a:srgbClr val="00FFFF"/>
                </a:solidFill>
                <a:latin typeface="Arial" charset="0"/>
                <a:ea typeface="Arial" charset="0"/>
                <a:cs typeface="Arial" charset="0"/>
                <a:sym typeface="Cabin"/>
              </a:rPr>
              <a:t>νέαγραμμή</a:t>
            </a:r>
            <a:r>
              <a:rPr lang="el-GR" sz="3600" u="none" strike="noStrike" cap="none" dirty="0">
                <a:solidFill>
                  <a:srgbClr val="00FFFF"/>
                </a:solidFill>
                <a:latin typeface="Arial" charset="0"/>
                <a:ea typeface="Arial" charset="0"/>
                <a:cs typeface="Arial" charset="0"/>
                <a:sym typeface="Cabin"/>
              </a:rPr>
              <a:t> </a:t>
            </a:r>
            <a:r>
              <a:rPr lang="el-GR" sz="3600" u="none" strike="noStrike" cap="none" dirty="0">
                <a:latin typeface="Arial" charset="0"/>
                <a:ea typeface="Arial" charset="0"/>
                <a:cs typeface="Arial" charset="0"/>
                <a:sym typeface="Cabin"/>
              </a:rPr>
              <a:t>εξακολουθεί να είναι ένας χαρακτήρας - όχι δύο</a:t>
            </a:r>
            <a:endParaRPr lang="en-US" sz="3600" u="none" strike="noStrike" cap="none" dirty="0">
              <a:latin typeface="Arial" charset="0"/>
              <a:ea typeface="Arial" charset="0"/>
              <a:cs typeface="Arial" charset="0"/>
              <a:sym typeface="Cabin"/>
            </a:endParaRPr>
          </a:p>
        </p:txBody>
      </p:sp>
      <p:sp>
        <p:nvSpPr>
          <p:cNvPr id="268" name="Shape 268"/>
          <p:cNvSpPr txBox="1"/>
          <p:nvPr/>
        </p:nvSpPr>
        <p:spPr>
          <a:xfrm>
            <a:off x="9294500" y="2831949"/>
            <a:ext cx="6691499" cy="5245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'Hello</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World</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endParaRPr lang="el-GR"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a:t>
            </a:r>
            <a:endParaRPr lang="el-G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World</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'X</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Y</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Επεξεργασία Αρχείων</a:t>
            </a:r>
            <a:endParaRPr lang="en-US" sz="7600" u="none" strike="noStrike" cap="none" dirty="0">
              <a:solidFill>
                <a:srgbClr val="FFD966"/>
              </a:solidFill>
              <a:latin typeface="Arial" charset="0"/>
              <a:ea typeface="Arial" charset="0"/>
              <a:cs typeface="Arial" charset="0"/>
              <a:sym typeface="Cabin"/>
            </a:endParaRPr>
          </a:p>
        </p:txBody>
      </p:sp>
      <p:sp>
        <p:nvSpPr>
          <p:cNvPr id="274" name="Shape 274"/>
          <p:cNvSpPr txBox="1">
            <a:spLocks noGrp="1"/>
          </p:cNvSpPr>
          <p:nvPr>
            <p:ph type="body" idx="1"/>
          </p:nvPr>
        </p:nvSpPr>
        <p:spPr>
          <a:xfrm>
            <a:off x="1025852" y="2655721"/>
            <a:ext cx="14204297" cy="133350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Ένα αρχείο κειμένου μπορεί να θεωρηθεί ως μια ακολουθία γραμμών</a:t>
            </a:r>
            <a:endParaRPr lang="en-US" sz="3600" u="none" strike="noStrike" cap="none" dirty="0">
              <a:solidFill>
                <a:schemeClr val="lt1"/>
              </a:solidFill>
              <a:latin typeface="Arial" charset="0"/>
              <a:ea typeface="Arial" charset="0"/>
              <a:cs typeface="Arial" charset="0"/>
              <a:sym typeface="Cabin"/>
            </a:endParaRPr>
          </a:p>
        </p:txBody>
      </p:sp>
      <p:sp>
        <p:nvSpPr>
          <p:cNvPr id="275" name="Shape 275"/>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1863</Words>
  <Application>Microsoft Office PowerPoint</Application>
  <PresentationFormat>Προσαρμογή</PresentationFormat>
  <Paragraphs>226</Paragraphs>
  <Slides>24</Slides>
  <Notes>23</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24</vt:i4>
      </vt:variant>
    </vt:vector>
  </HeadingPairs>
  <TitlesOfParts>
    <vt:vector size="29" baseType="lpstr">
      <vt:lpstr>Arial</vt:lpstr>
      <vt:lpstr>Cabin</vt:lpstr>
      <vt:lpstr>Courier</vt:lpstr>
      <vt:lpstr>Gill Sans</vt:lpstr>
      <vt:lpstr>Title &amp; Subtitle</vt:lpstr>
      <vt:lpstr>Ανάγνωση Αρχείων</vt:lpstr>
      <vt:lpstr>Παρουσίαση του PowerPoint</vt:lpstr>
      <vt:lpstr>Επεξεργασία Αρχείων</vt:lpstr>
      <vt:lpstr>Άνοιγμα Αρχείου</vt:lpstr>
      <vt:lpstr>Χρήση της open()</vt:lpstr>
      <vt:lpstr>Τι είναι η Λαβή (Handle);</vt:lpstr>
      <vt:lpstr>Όταν Λείπουν τα Αρχεία</vt:lpstr>
      <vt:lpstr>Ο Χαρακτήρας νέαγραμμή</vt:lpstr>
      <vt:lpstr>Επεξεργασία Αρχείων</vt:lpstr>
      <vt:lpstr>Επεξεργασία Αρχείων</vt:lpstr>
      <vt:lpstr>Ανάγνωση Αρχείων στην Python</vt:lpstr>
      <vt:lpstr>Χειρισμός Αρχείου ως Ακολουθία</vt:lpstr>
      <vt:lpstr>Μέτρηση Γραμμών ενός Αρχείου</vt:lpstr>
      <vt:lpstr>Διάβασμα *Ολόκληρου* Αρχείου</vt:lpstr>
      <vt:lpstr>Αναζήτηση σε Αρχείο</vt:lpstr>
      <vt:lpstr>ΟΥΠΣ!</vt:lpstr>
      <vt:lpstr>ΟΥΠΣ!</vt:lpstr>
      <vt:lpstr>Αναζήτηση σε Αρχείο (ενσωματωμένη)</vt:lpstr>
      <vt:lpstr>Παράλειψη με continue</vt:lpstr>
      <vt:lpstr>Χρήση του in για επιλογή Γραμμών</vt:lpstr>
      <vt:lpstr>Προτροπή για Όνομα Αρχείου</vt:lpstr>
      <vt:lpstr>Άκυρα Ονόματα Αρχείων</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Files</dc:title>
  <cp:lastModifiedBy>Konstantia Kiourtidou</cp:lastModifiedBy>
  <cp:revision>44</cp:revision>
  <dcterms:modified xsi:type="dcterms:W3CDTF">2021-08-18T21:35:39Z</dcterms:modified>
</cp:coreProperties>
</file>