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Lst>
  <p:notesMasterIdLst>
    <p:notesMasterId r:id="rId31"/>
  </p:notesMasterIdLst>
  <p:sldIdLst>
    <p:sldId id="256" r:id="rId2"/>
    <p:sldId id="28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321" r:id="rId30"/>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7" autoAdjust="0"/>
    <p:restoredTop sz="88235"/>
  </p:normalViewPr>
  <p:slideViewPr>
    <p:cSldViewPr snapToGrid="0" snapToObjects="1">
      <p:cViewPr varScale="1">
        <p:scale>
          <a:sx n="60" d="100"/>
          <a:sy n="60" d="100"/>
        </p:scale>
        <p:origin x="114" y="32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695288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 page(s)</a:t>
            </a:r>
            <a:r>
              <a:rPr lang="en-US" baseline="0" dirty="0">
                <a:solidFill>
                  <a:schemeClr val="dk2"/>
                </a:solidFill>
              </a:rPr>
              <a:t> at the end.</a:t>
            </a:r>
            <a:endParaRPr lang="en-US" dirty="0">
              <a:solidFill>
                <a:schemeClr val="dk2"/>
              </a:solidFill>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799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3324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127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9468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7392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848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085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202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2926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38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642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0885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1869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2124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80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3718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9557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5866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499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888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4242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58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837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331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771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4354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714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825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Opening Title">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81549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0232958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690" r:id="rId2"/>
    <p:sldLayoutId id="2147483693" r:id="rId3"/>
    <p:sldLayoutId id="2147483694"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docs.python.org/tutorial/datastructures.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en.wikipedia.org/wiki/Data_structur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Λίστες στην </a:t>
            </a:r>
            <a:r>
              <a:rPr lang="en-US" sz="7600" u="none" strike="noStrike" cap="none" dirty="0">
                <a:solidFill>
                  <a:srgbClr val="FFD966"/>
                </a:solidFill>
                <a:latin typeface="Arial" charset="0"/>
                <a:ea typeface="Arial" charset="0"/>
                <a:cs typeface="Arial" charset="0"/>
                <a:sym typeface="Cabin"/>
              </a:rPr>
              <a:t>Python</a:t>
            </a:r>
          </a:p>
        </p:txBody>
      </p:sp>
      <p:sp>
        <p:nvSpPr>
          <p:cNvPr id="166" name="Shape 166"/>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8</a:t>
            </a:r>
          </a:p>
        </p:txBody>
      </p:sp>
      <p:sp>
        <p:nvSpPr>
          <p:cNvPr id="167" name="Shape 167"/>
          <p:cNvSpPr txBox="1"/>
          <p:nvPr/>
        </p:nvSpPr>
        <p:spPr>
          <a:xfrm>
            <a:off x="3804600" y="6415089"/>
            <a:ext cx="7987499" cy="156060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168" name="Shape 168"/>
          <p:cNvPicPr preferRelativeResize="0"/>
          <p:nvPr/>
        </p:nvPicPr>
        <p:blipFill rotWithShape="1">
          <a:blip r:embed="rId4">
            <a:alphaModFix/>
          </a:blip>
          <a:srcRect/>
          <a:stretch/>
        </p:blipFill>
        <p:spPr>
          <a:xfrm>
            <a:off x="13587412" y="7318368"/>
            <a:ext cx="1968599" cy="668400"/>
          </a:xfrm>
          <a:prstGeom prst="rect">
            <a:avLst/>
          </a:prstGeom>
          <a:noFill/>
          <a:ln>
            <a:noFill/>
          </a:ln>
        </p:spPr>
      </p:pic>
      <p:pic>
        <p:nvPicPr>
          <p:cNvPr id="169" name="Shape 169"/>
          <p:cNvPicPr preferRelativeResize="0"/>
          <p:nvPr/>
        </p:nvPicPr>
        <p:blipFill rotWithShape="1">
          <a:blip r:embed="rId5">
            <a:alphaModFix/>
          </a:blip>
          <a:srcRect/>
          <a:stretch/>
        </p:blipFill>
        <p:spPr>
          <a:xfrm>
            <a:off x="635250" y="6933293"/>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155700" y="789709"/>
            <a:ext cx="13144500"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Τι Μήκος έχει μια Λίστα;</a:t>
            </a:r>
            <a:endParaRPr lang="en-US" sz="7600" u="none" strike="noStrike" cap="none" dirty="0">
              <a:solidFill>
                <a:srgbClr val="FFD966"/>
              </a:solidFill>
              <a:latin typeface="Arial" charset="0"/>
              <a:ea typeface="Arial" charset="0"/>
              <a:cs typeface="Arial" charset="0"/>
              <a:sym typeface="Cabin"/>
            </a:endParaRPr>
          </a:p>
        </p:txBody>
      </p:sp>
      <p:sp>
        <p:nvSpPr>
          <p:cNvPr id="235" name="Shape 235"/>
          <p:cNvSpPr txBox="1">
            <a:spLocks noGrp="1"/>
          </p:cNvSpPr>
          <p:nvPr>
            <p:ph type="body" idx="1"/>
          </p:nvPr>
        </p:nvSpPr>
        <p:spPr>
          <a:xfrm>
            <a:off x="897050" y="2603500"/>
            <a:ext cx="7746888" cy="5702299"/>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Η συνάρτηση </a:t>
            </a:r>
            <a:r>
              <a:rPr lang="el-GR" sz="3400" dirty="0" err="1">
                <a:solidFill>
                  <a:srgbClr val="FF00FF"/>
                </a:solidFill>
                <a:latin typeface="Arial" charset="0"/>
                <a:cs typeface="Arial" charset="0"/>
                <a:sym typeface="Cabin"/>
              </a:rPr>
              <a:t>len</a:t>
            </a:r>
            <a:r>
              <a:rPr lang="el-GR" sz="3400" dirty="0">
                <a:solidFill>
                  <a:srgbClr val="FF00FF"/>
                </a:solidFill>
                <a:latin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παίρνει μια </a:t>
            </a:r>
            <a:r>
              <a:rPr lang="el-GR" sz="3400" dirty="0">
                <a:solidFill>
                  <a:srgbClr val="FF7F00"/>
                </a:solidFill>
                <a:latin typeface="Arial" charset="0"/>
                <a:cs typeface="Arial" charset="0"/>
                <a:sym typeface="Cabin"/>
              </a:rPr>
              <a:t>λίστα</a:t>
            </a:r>
            <a:r>
              <a:rPr lang="el-GR" sz="3400" u="none" strike="noStrike" cap="none" dirty="0">
                <a:solidFill>
                  <a:schemeClr val="lt1"/>
                </a:solidFill>
                <a:latin typeface="Arial" charset="0"/>
                <a:ea typeface="Arial" charset="0"/>
                <a:cs typeface="Arial" charset="0"/>
                <a:sym typeface="Cabin"/>
              </a:rPr>
              <a:t> ως παράμετρο και επιστρέφει τον αριθμό των </a:t>
            </a:r>
            <a:r>
              <a:rPr lang="el-GR" sz="3400" dirty="0">
                <a:solidFill>
                  <a:srgbClr val="00FFFF"/>
                </a:solidFill>
                <a:latin typeface="Arial" charset="0"/>
                <a:cs typeface="Arial" charset="0"/>
                <a:sym typeface="Cabin"/>
              </a:rPr>
              <a:t>στοιχείων</a:t>
            </a:r>
            <a:r>
              <a:rPr lang="el-GR" sz="3400" u="none" strike="noStrike" cap="none" dirty="0">
                <a:solidFill>
                  <a:schemeClr val="lt1"/>
                </a:solidFill>
                <a:latin typeface="Arial" charset="0"/>
                <a:ea typeface="Arial" charset="0"/>
                <a:cs typeface="Arial" charset="0"/>
                <a:sym typeface="Cabin"/>
              </a:rPr>
              <a:t> στη </a:t>
            </a:r>
            <a:r>
              <a:rPr lang="el-GR" sz="3400" dirty="0">
                <a:solidFill>
                  <a:srgbClr val="FF7F00"/>
                </a:solidFill>
                <a:latin typeface="Arial" charset="0"/>
                <a:cs typeface="Arial" charset="0"/>
                <a:sym typeface="Cabin"/>
              </a:rPr>
              <a:t>λίστα</a:t>
            </a:r>
            <a:endParaRPr lang="en-US" sz="3400" u="none" strike="noStrike" cap="none" dirty="0">
              <a:solidFill>
                <a:srgbClr val="FF7F00"/>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Στην πραγματικότητα το </a:t>
            </a:r>
            <a:r>
              <a:rPr lang="el-GR" sz="3400" dirty="0" err="1">
                <a:solidFill>
                  <a:srgbClr val="FF00FF"/>
                </a:solidFill>
                <a:latin typeface="Arial" charset="0"/>
                <a:cs typeface="Arial" charset="0"/>
                <a:sym typeface="Cabin"/>
              </a:rPr>
              <a:t>len</a:t>
            </a:r>
            <a:r>
              <a:rPr lang="el-GR" sz="3400" dirty="0">
                <a:solidFill>
                  <a:srgbClr val="FF00FF"/>
                </a:solidFill>
                <a:latin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μας δίνει τον αριθμό των στοιχείων οποιουδήποτε συνόλου ή ακολουθίας (π.χ. μια συμβολοσειρά ...)</a:t>
            </a:r>
            <a:endParaRPr lang="en-US" sz="3400" u="none" strike="noStrike" cap="none" dirty="0">
              <a:solidFill>
                <a:schemeClr val="lt1"/>
              </a:solidFill>
              <a:latin typeface="Arial" charset="0"/>
              <a:ea typeface="Arial" charset="0"/>
              <a:cs typeface="Arial" charset="0"/>
              <a:sym typeface="Cabin"/>
            </a:endParaRPr>
          </a:p>
        </p:txBody>
      </p:sp>
      <p:sp>
        <p:nvSpPr>
          <p:cNvPr id="236" name="Shape 236"/>
          <p:cNvSpPr txBox="1"/>
          <p:nvPr/>
        </p:nvSpPr>
        <p:spPr>
          <a:xfrm>
            <a:off x="9239250" y="3543301"/>
            <a:ext cx="6119700" cy="397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greet</a:t>
            </a:r>
            <a:r>
              <a:rPr lang="en-US" sz="3000" i="0" u="none" strike="noStrike" cap="none" dirty="0">
                <a:solidFill>
                  <a:schemeClr val="lt1"/>
                </a:solidFill>
                <a:latin typeface="Courier"/>
                <a:ea typeface="Courier"/>
                <a:cs typeface="Courier"/>
                <a:sym typeface="Courier New"/>
              </a:rPr>
              <a:t> = 'Hello Bob</a:t>
            </a:r>
            <a:r>
              <a:rPr lang="en-US" sz="30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greet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[ 1, 2, 'joe', 99]</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a:p>
            <a:pPr marL="0" marR="0" lvl="0" indent="0" algn="ctr" rtl="0">
              <a:lnSpc>
                <a:spcPct val="100000"/>
              </a:lnSpc>
              <a:spcBef>
                <a:spcPts val="0"/>
              </a:spcBef>
              <a:spcAft>
                <a:spcPts val="0"/>
              </a:spcAft>
              <a:buNone/>
            </a:pPr>
            <a:endParaRPr sz="3000" b="1" dirty="0">
              <a:latin typeface="Courier"/>
              <a:ea typeface="Courier"/>
              <a:cs typeface="Courier"/>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Χρησιμοποιώντας τη Συνάρτηση</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range</a:t>
            </a:r>
            <a:endParaRPr lang="en-US" sz="7600" u="none" strike="noStrike" cap="none" dirty="0">
              <a:solidFill>
                <a:srgbClr val="FFD966"/>
              </a:solidFill>
              <a:latin typeface="Arial" charset="0"/>
              <a:ea typeface="Arial" charset="0"/>
              <a:cs typeface="Arial" charset="0"/>
              <a:sym typeface="Cabin"/>
            </a:endParaRPr>
          </a:p>
        </p:txBody>
      </p:sp>
      <p:sp>
        <p:nvSpPr>
          <p:cNvPr id="242" name="Shape 242"/>
          <p:cNvSpPr txBox="1">
            <a:spLocks noGrp="1"/>
          </p:cNvSpPr>
          <p:nvPr>
            <p:ph type="body" idx="1"/>
          </p:nvPr>
        </p:nvSpPr>
        <p:spPr>
          <a:xfrm>
            <a:off x="866274" y="2603500"/>
            <a:ext cx="6206039" cy="5702299"/>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Η συνάρτηση </a:t>
            </a:r>
            <a:r>
              <a:rPr lang="en-US" sz="3400" u="none" strike="noStrike" cap="none" dirty="0">
                <a:solidFill>
                  <a:srgbClr val="FF00FF"/>
                </a:solidFill>
                <a:latin typeface="Arial" charset="0"/>
                <a:ea typeface="Arial" charset="0"/>
                <a:cs typeface="Arial" charset="0"/>
                <a:sym typeface="Cabin"/>
              </a:rPr>
              <a:t>range</a:t>
            </a:r>
            <a:r>
              <a:rPr lang="el-GR" sz="3400" u="none" strike="noStrike" cap="none" dirty="0">
                <a:solidFill>
                  <a:schemeClr val="lt1"/>
                </a:solidFill>
                <a:latin typeface="Arial" charset="0"/>
                <a:ea typeface="Arial" charset="0"/>
                <a:cs typeface="Arial" charset="0"/>
                <a:sym typeface="Cabin"/>
              </a:rPr>
              <a:t> </a:t>
            </a:r>
            <a:r>
              <a:rPr lang="el-GR" sz="3400" dirty="0">
                <a:solidFill>
                  <a:schemeClr val="lt1"/>
                </a:solidFill>
                <a:latin typeface="Arial" charset="0"/>
                <a:ea typeface="Arial" charset="0"/>
                <a:cs typeface="Arial" charset="0"/>
                <a:sym typeface="Cabin"/>
              </a:rPr>
              <a:t>σε συνδυασμό με τη </a:t>
            </a:r>
            <a:r>
              <a:rPr lang="en-US" sz="3400" dirty="0">
                <a:solidFill>
                  <a:srgbClr val="FF00FF"/>
                </a:solidFill>
                <a:latin typeface="Arial" charset="0"/>
                <a:cs typeface="Arial" charset="0"/>
                <a:sym typeface="Cabin"/>
              </a:rPr>
              <a:t>list</a:t>
            </a:r>
            <a:r>
              <a:rPr lang="el-GR" sz="3400" u="none" strike="noStrike" cap="none" dirty="0">
                <a:solidFill>
                  <a:schemeClr val="lt1"/>
                </a:solidFill>
                <a:latin typeface="Arial" charset="0"/>
                <a:ea typeface="Arial" charset="0"/>
                <a:cs typeface="Arial" charset="0"/>
                <a:sym typeface="Cabin"/>
              </a:rPr>
              <a:t> </a:t>
            </a:r>
            <a:r>
              <a:rPr lang="el-GR" sz="3400" dirty="0">
                <a:solidFill>
                  <a:srgbClr val="FF00FF"/>
                </a:solidFill>
                <a:latin typeface="Arial" charset="0"/>
                <a:cs typeface="Arial" charset="0"/>
                <a:sym typeface="Cabin"/>
              </a:rPr>
              <a:t>επιστρέφει</a:t>
            </a:r>
            <a:r>
              <a:rPr lang="el-GR" sz="3400" u="none" strike="noStrike" cap="none" dirty="0">
                <a:solidFill>
                  <a:schemeClr val="lt1"/>
                </a:solidFill>
                <a:latin typeface="Arial" charset="0"/>
                <a:ea typeface="Arial" charset="0"/>
                <a:cs typeface="Arial" charset="0"/>
                <a:sym typeface="Cabin"/>
              </a:rPr>
              <a:t> </a:t>
            </a:r>
            <a:r>
              <a:rPr lang="el-GR" sz="3400" dirty="0">
                <a:solidFill>
                  <a:srgbClr val="FF00FF"/>
                </a:solidFill>
                <a:latin typeface="Arial" charset="0"/>
                <a:cs typeface="Arial" charset="0"/>
                <a:sym typeface="Cabin"/>
              </a:rPr>
              <a:t>μια</a:t>
            </a:r>
            <a:r>
              <a:rPr lang="el-GR" sz="3400" u="none" strike="noStrike" cap="none" dirty="0">
                <a:solidFill>
                  <a:schemeClr val="lt1"/>
                </a:solidFill>
                <a:latin typeface="Arial" charset="0"/>
                <a:ea typeface="Arial" charset="0"/>
                <a:cs typeface="Arial" charset="0"/>
                <a:sym typeface="Cabin"/>
              </a:rPr>
              <a:t> </a:t>
            </a:r>
            <a:r>
              <a:rPr lang="el-GR" sz="3400" dirty="0">
                <a:solidFill>
                  <a:srgbClr val="FF00FF"/>
                </a:solidFill>
                <a:latin typeface="Arial" charset="0"/>
                <a:cs typeface="Arial" charset="0"/>
                <a:sym typeface="Cabin"/>
              </a:rPr>
              <a:t>λίστα</a:t>
            </a:r>
            <a:r>
              <a:rPr lang="el-GR" sz="3400" u="none" strike="noStrike" cap="none" dirty="0">
                <a:solidFill>
                  <a:schemeClr val="lt1"/>
                </a:solidFill>
                <a:latin typeface="Arial" charset="0"/>
                <a:ea typeface="Arial" charset="0"/>
                <a:cs typeface="Arial" charset="0"/>
                <a:sym typeface="Cabin"/>
              </a:rPr>
              <a:t> </a:t>
            </a:r>
            <a:r>
              <a:rPr lang="el-GR" sz="3400" dirty="0">
                <a:solidFill>
                  <a:srgbClr val="FF00FF"/>
                </a:solidFill>
                <a:latin typeface="Arial" charset="0"/>
                <a:cs typeface="Arial" charset="0"/>
                <a:sym typeface="Cabin"/>
              </a:rPr>
              <a:t>αριθμών</a:t>
            </a:r>
            <a:r>
              <a:rPr lang="el-GR" sz="3400" u="none" strike="noStrike" cap="none" dirty="0">
                <a:solidFill>
                  <a:schemeClr val="lt1"/>
                </a:solidFill>
                <a:latin typeface="Arial" charset="0"/>
                <a:ea typeface="Arial" charset="0"/>
                <a:cs typeface="Arial" charset="0"/>
                <a:sym typeface="Cabin"/>
              </a:rPr>
              <a:t> που κυμαίνονται από μηδέν έως έναν μικρότερο από την </a:t>
            </a:r>
            <a:r>
              <a:rPr lang="el-GR" sz="3400" dirty="0">
                <a:solidFill>
                  <a:srgbClr val="00FFFF"/>
                </a:solidFill>
                <a:latin typeface="Arial" charset="0"/>
                <a:cs typeface="Arial" charset="0"/>
                <a:sym typeface="Cabin"/>
              </a:rPr>
              <a:t>παράμετρο</a:t>
            </a:r>
            <a:endParaRPr lang="en-US" sz="3400" u="none" strike="noStrike" cap="none" dirty="0">
              <a:solidFill>
                <a:srgbClr val="00FFFF"/>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Μπορούμε να δημιουργήσουμε έναν βρόχο δεικτών χρησιμοποιώντας </a:t>
            </a:r>
            <a:r>
              <a:rPr lang="en-US" sz="3400" u="none" strike="noStrike" cap="none" dirty="0">
                <a:solidFill>
                  <a:srgbClr val="FFFF00"/>
                </a:solidFill>
                <a:latin typeface="Arial" charset="0"/>
                <a:ea typeface="Arial" charset="0"/>
                <a:cs typeface="Arial" charset="0"/>
                <a:sym typeface="Cabin"/>
              </a:rPr>
              <a:t>for</a:t>
            </a:r>
            <a:r>
              <a:rPr lang="el-GR" sz="3400" u="none" strike="noStrike" cap="none" dirty="0">
                <a:solidFill>
                  <a:schemeClr val="lt1"/>
                </a:solidFill>
                <a:latin typeface="Arial" charset="0"/>
                <a:ea typeface="Arial" charset="0"/>
                <a:cs typeface="Arial" charset="0"/>
                <a:sym typeface="Cabin"/>
              </a:rPr>
              <a:t> και έναν ακέραιο </a:t>
            </a:r>
            <a:r>
              <a:rPr lang="el-GR" sz="3400" dirty="0" err="1">
                <a:solidFill>
                  <a:srgbClr val="00FF00"/>
                </a:solidFill>
                <a:latin typeface="Arial" charset="0"/>
                <a:cs typeface="Arial" charset="0"/>
                <a:sym typeface="Cabin"/>
              </a:rPr>
              <a:t>επαναλήπτη</a:t>
            </a:r>
            <a:endParaRPr lang="en-US" sz="3400" u="none" strike="noStrike" cap="none" dirty="0">
              <a:solidFill>
                <a:srgbClr val="00FF00"/>
              </a:solidFill>
              <a:latin typeface="Arial" charset="0"/>
              <a:ea typeface="Arial" charset="0"/>
              <a:cs typeface="Arial" charset="0"/>
              <a:sym typeface="Cabin"/>
            </a:endParaRPr>
          </a:p>
        </p:txBody>
      </p:sp>
      <p:sp>
        <p:nvSpPr>
          <p:cNvPr id="243" name="Shape 243"/>
          <p:cNvSpPr txBox="1"/>
          <p:nvPr/>
        </p:nvSpPr>
        <p:spPr>
          <a:xfrm>
            <a:off x="7726200" y="3022600"/>
            <a:ext cx="7843799" cy="4432199"/>
          </a:xfrm>
          <a:prstGeom prst="rect">
            <a:avLst/>
          </a:prstGeom>
          <a:noFill/>
          <a:ln>
            <a:noFill/>
          </a:ln>
        </p:spPr>
        <p:txBody>
          <a:bodyPr lIns="0" tIns="0" rIns="0" bIns="0" anchor="ctr" anchorCtr="0">
            <a:noAutofit/>
          </a:bodyPr>
          <a:lstStyle/>
          <a:p>
            <a:pPr lvl="0">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a:solidFill>
                  <a:srgbClr val="FFFF00"/>
                </a:solidFill>
                <a:latin typeface="Courier"/>
                <a:ea typeface="Courier"/>
                <a:cs typeface="Courier"/>
                <a:sym typeface="Courier New"/>
              </a:rPr>
              <a:t>print(</a:t>
            </a:r>
            <a:r>
              <a:rPr lang="en-US" sz="2400">
                <a:solidFill>
                  <a:srgbClr val="FF00FF"/>
                </a:solidFill>
                <a:latin typeface="Courier"/>
                <a:sym typeface="Courier New"/>
              </a:rPr>
              <a:t>list</a:t>
            </a:r>
            <a:r>
              <a:rPr lang="en-US" sz="2400">
                <a:solidFill>
                  <a:schemeClr val="bg1"/>
                </a:solidFill>
                <a:latin typeface="Courier"/>
                <a:sym typeface="Courier New"/>
              </a:rPr>
              <a:t>(</a:t>
            </a:r>
            <a:r>
              <a:rPr lang="en-US" sz="2400" i="0" u="none" strike="noStrike" cap="none">
                <a:solidFill>
                  <a:srgbClr val="FF00FF"/>
                </a:solidFill>
                <a:latin typeface="Courier"/>
                <a:ea typeface="Courier"/>
                <a:cs typeface="Courier"/>
                <a:sym typeface="Courier New"/>
              </a:rPr>
              <a:t>range</a:t>
            </a:r>
            <a:r>
              <a:rPr lang="en-US" sz="2400" i="0" u="none" strike="noStrike" cap="none">
                <a:solidFill>
                  <a:schemeClr val="lt1"/>
                </a:solidFill>
                <a:latin typeface="Courier"/>
                <a:ea typeface="Courier"/>
                <a:cs typeface="Courier"/>
                <a:sym typeface="Courier New"/>
              </a:rPr>
              <a:t>(</a:t>
            </a:r>
            <a:r>
              <a:rPr lang="en-US" sz="2400" i="0" u="none" strike="noStrike" cap="none">
                <a:solidFill>
                  <a:srgbClr val="00FFFF"/>
                </a:solidFill>
                <a:latin typeface="Courier"/>
                <a:ea typeface="Courier"/>
                <a:cs typeface="Courier"/>
                <a:sym typeface="Courier New"/>
              </a:rPr>
              <a:t>4)</a:t>
            </a:r>
            <a:r>
              <a:rPr lang="en-US" sz="2400" i="0" u="none" strike="noStrike" cap="none">
                <a:solidFill>
                  <a:schemeClr val="lt1"/>
                </a:solidFill>
                <a:latin typeface="Courier"/>
                <a:ea typeface="Courier"/>
                <a:cs typeface="Courier"/>
                <a:sym typeface="Courier New"/>
              </a:rPr>
              <a:t>)</a:t>
            </a:r>
            <a:r>
              <a:rPr lang="en-US" sz="240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a:solidFill>
                  <a:srgbClr val="FF7F00"/>
                </a:solidFill>
                <a:latin typeface="Courier"/>
                <a:ea typeface="Courier"/>
                <a:cs typeface="Courier"/>
                <a:sym typeface="Courier New"/>
              </a:rPr>
              <a:t>[0, 1, 2, 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['Ιωσήφ', 'Κατερίνα', 'Σπύρο']</a:t>
            </a:r>
            <a:endParaRPr lang="en-US" sz="2400" i="0" u="none" strike="noStrike" cap="none" dirty="0">
              <a:solidFill>
                <a:schemeClr val="lt1"/>
              </a:solidFill>
              <a:latin typeface="Courier"/>
              <a:ea typeface="Courier"/>
              <a:cs typeface="Courier"/>
              <a:sym typeface="Courier New"/>
            </a:endParaRPr>
          </a:p>
          <a:p>
            <a:pPr lvl="0">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err="1">
                <a:solidFill>
                  <a:srgbClr val="FF00FF"/>
                </a:solidFill>
                <a:latin typeface="Courier"/>
                <a:ea typeface="Courier"/>
                <a:cs typeface="Courier"/>
                <a:sym typeface="Courier New"/>
              </a:rPr>
              <a:t>len</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a:t>
            </a:r>
            <a:r>
              <a:rPr lang="en-US" sz="2400" dirty="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3</a:t>
            </a:r>
          </a:p>
          <a:p>
            <a:pPr lvl="0">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dirty="0">
                <a:solidFill>
                  <a:srgbClr val="FF00FF"/>
                </a:solidFill>
                <a:latin typeface="Courier"/>
                <a:sym typeface="Courier New"/>
              </a:rPr>
              <a:t>list</a:t>
            </a:r>
            <a:r>
              <a:rPr lang="en-US" sz="2400" dirty="0">
                <a:solidFill>
                  <a:schemeClr val="bg1"/>
                </a:solidFill>
                <a:latin typeface="Courier"/>
                <a:sym typeface="Courier New"/>
              </a:rPr>
              <a:t>(</a:t>
            </a:r>
            <a:r>
              <a:rPr lang="en-US" sz="2400" i="0" u="none" strike="noStrike" cap="none" dirty="0">
                <a:solidFill>
                  <a:srgbClr val="FF00FF"/>
                </a:solidFill>
                <a:latin typeface="Courier"/>
                <a:ea typeface="Courier"/>
                <a:cs typeface="Courier"/>
                <a:sym typeface="Courier New"/>
              </a:rPr>
              <a:t>range</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len</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a:t>
            </a:r>
            <a:r>
              <a:rPr lang="en-US" sz="2400" dirty="0">
                <a:solidFill>
                  <a:schemeClr val="bg1"/>
                </a:solidFill>
                <a:latin typeface="Courier"/>
                <a:ea typeface="Courier"/>
                <a:cs typeface="Courier"/>
                <a:sym typeface="Courier New"/>
              </a:rPr>
              <a:t>)</a:t>
            </a:r>
            <a:r>
              <a:rPr lang="en-US" sz="2400" dirty="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a:solidFill>
                  <a:srgbClr val="FF7F00"/>
                </a:solidFill>
                <a:latin typeface="Courier"/>
                <a:ea typeface="Courier"/>
                <a:cs typeface="Courier"/>
                <a:sym typeface="Courier New"/>
              </a:rPr>
              <a:t>[0, 1, 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Μια Ιστορία Δύο Βρόχων</a:t>
            </a:r>
            <a:r>
              <a:rPr lang="en-US" sz="7600" u="none" strike="noStrike" cap="none" dirty="0">
                <a:solidFill>
                  <a:srgbClr val="FFD966"/>
                </a:solidFill>
                <a:latin typeface="Arial" charset="0"/>
                <a:ea typeface="Arial" charset="0"/>
                <a:cs typeface="Arial" charset="0"/>
                <a:sym typeface="Cabin"/>
              </a:rPr>
              <a:t>...</a:t>
            </a:r>
          </a:p>
        </p:txBody>
      </p:sp>
      <p:sp>
        <p:nvSpPr>
          <p:cNvPr id="249" name="Shape 249"/>
          <p:cNvSpPr txBox="1"/>
          <p:nvPr/>
        </p:nvSpPr>
        <p:spPr>
          <a:xfrm>
            <a:off x="584950" y="3118400"/>
            <a:ext cx="7175700" cy="3594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['Ιωσήφ', 'Κατερίνα', 'Σπύρο’]</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l-GR" sz="2400" dirty="0">
                <a:solidFill>
                  <a:srgbClr val="FF7F00"/>
                </a:solidFill>
                <a:latin typeface="Courier"/>
                <a:ea typeface="Courier"/>
                <a:cs typeface="Courier"/>
                <a:sym typeface="Courier New"/>
              </a:rPr>
              <a:t>φίλος</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rgbClr val="00FF00"/>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a:t>
            </a:r>
          </a:p>
          <a:p>
            <a:pPr lvl="0">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l-GR" sz="2400" i="0" u="none" strike="noStrike" cap="none" dirty="0">
                <a:solidFill>
                  <a:schemeClr val="lt1"/>
                </a:solidFill>
                <a:latin typeface="Courier"/>
                <a:ea typeface="Courier"/>
                <a:cs typeface="Courier"/>
                <a:sym typeface="Courier New"/>
              </a:rPr>
              <a:t>'Καλή Χρονιά:'</a:t>
            </a:r>
            <a:r>
              <a:rPr lang="en-US" sz="2400" i="0" u="none" strike="noStrike" cap="none" dirty="0">
                <a:solidFill>
                  <a:schemeClr val="lt1"/>
                </a:solidFill>
                <a:latin typeface="Courier"/>
                <a:ea typeface="Courier"/>
                <a:cs typeface="Courier"/>
                <a:sym typeface="Courier New"/>
              </a:rPr>
              <a:t>, </a:t>
            </a:r>
            <a:r>
              <a:rPr lang="el-GR" sz="2400" dirty="0">
                <a:solidFill>
                  <a:srgbClr val="FF7F00"/>
                </a:solidFill>
                <a:latin typeface="Courier"/>
                <a:ea typeface="Courier"/>
                <a:cs typeface="Courier"/>
                <a:sym typeface="Courier New"/>
              </a:rPr>
              <a:t>φίλος</a:t>
            </a:r>
            <a:r>
              <a:rPr lang="en-US" sz="2400" dirty="0">
                <a:solidFill>
                  <a:srgbClr val="FFFF00"/>
                </a:solidFill>
                <a:latin typeface="Courier"/>
                <a:ea typeface="Courier"/>
                <a:cs typeface="Courier"/>
                <a:sym typeface="Courier New"/>
              </a:rPr>
              <a:t>)</a:t>
            </a:r>
            <a:endParaRPr lang="en-US" sz="2400" i="0" u="none" strike="noStrike" cap="none" dirty="0">
              <a:solidFill>
                <a:srgbClr val="FF7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i</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range</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chemeClr val="lt1"/>
                </a:solidFill>
                <a:latin typeface="Courier"/>
                <a:ea typeface="Courier"/>
                <a:cs typeface="Courier"/>
                <a:sym typeface="Courier New"/>
              </a:rPr>
              <a:t>len</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rgbClr val="00FF00"/>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a:t>
            </a:r>
            <a:r>
              <a:rPr lang="el-GR" sz="2400" dirty="0">
                <a:solidFill>
                  <a:srgbClr val="FF7F00"/>
                </a:solidFill>
                <a:latin typeface="Courier"/>
                <a:ea typeface="Courier"/>
                <a:cs typeface="Courier"/>
                <a:sym typeface="Courier New"/>
              </a:rPr>
              <a:t>φίλος</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chemeClr val="lt1"/>
                </a:solidFill>
                <a:latin typeface="Courier"/>
                <a:ea typeface="Courier"/>
                <a:cs typeface="Courier"/>
                <a:sym typeface="Courier New"/>
              </a:rPr>
              <a:t>i</a:t>
            </a:r>
            <a:r>
              <a:rPr lang="en-US" sz="2400" i="0" u="none" strike="noStrike" cap="none" dirty="0">
                <a:solidFill>
                  <a:schemeClr val="lt1"/>
                </a:solidFill>
                <a:latin typeface="Courier"/>
                <a:ea typeface="Courier"/>
                <a:cs typeface="Courier"/>
                <a:sym typeface="Courier New"/>
              </a:rPr>
              <a:t>]</a:t>
            </a:r>
          </a:p>
          <a:p>
            <a:pPr lvl="0">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'Καλή Χρονιά:'</a:t>
            </a:r>
            <a:r>
              <a:rPr lang="en-US" sz="2400" i="0" u="none" strike="noStrike" cap="none" dirty="0">
                <a:solidFill>
                  <a:schemeClr val="lt1"/>
                </a:solidFill>
                <a:latin typeface="Courier"/>
                <a:ea typeface="Courier"/>
                <a:cs typeface="Courier"/>
                <a:sym typeface="Courier New"/>
              </a:rPr>
              <a:t>, </a:t>
            </a:r>
            <a:r>
              <a:rPr lang="el-GR" sz="2400" dirty="0">
                <a:solidFill>
                  <a:srgbClr val="FF7F00"/>
                </a:solidFill>
                <a:latin typeface="Courier"/>
                <a:ea typeface="Courier"/>
                <a:cs typeface="Courier"/>
                <a:sym typeface="Courier New"/>
              </a:rPr>
              <a:t>φίλος</a:t>
            </a:r>
            <a:r>
              <a:rPr lang="en-US" sz="2400" dirty="0">
                <a:solidFill>
                  <a:srgbClr val="FFFF00"/>
                </a:solidFill>
                <a:latin typeface="Courier"/>
                <a:ea typeface="Courier"/>
                <a:cs typeface="Courier"/>
                <a:sym typeface="Courier New"/>
              </a:rPr>
              <a:t>)</a:t>
            </a:r>
            <a:endParaRPr lang="en-US" sz="2400" i="0" u="none" strike="noStrike" cap="none" dirty="0">
              <a:solidFill>
                <a:srgbClr val="FF7F00"/>
              </a:solidFill>
              <a:latin typeface="Courier"/>
              <a:ea typeface="Courier"/>
              <a:cs typeface="Courier"/>
              <a:sym typeface="Courier New"/>
            </a:endParaRPr>
          </a:p>
        </p:txBody>
      </p:sp>
      <p:sp>
        <p:nvSpPr>
          <p:cNvPr id="250" name="Shape 250"/>
          <p:cNvSpPr txBox="1"/>
          <p:nvPr/>
        </p:nvSpPr>
        <p:spPr>
          <a:xfrm>
            <a:off x="8105725" y="5652525"/>
            <a:ext cx="5591699" cy="2139300"/>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FF00"/>
              </a:buClr>
              <a:buSzPct val="25000"/>
              <a:buFont typeface="Cabin"/>
              <a:buNone/>
            </a:pPr>
            <a:r>
              <a:rPr lang="el-GR" sz="3000" u="none" strike="noStrike" cap="none" dirty="0">
                <a:solidFill>
                  <a:srgbClr val="FFFF00"/>
                </a:solidFill>
                <a:latin typeface="Arial" charset="0"/>
                <a:ea typeface="Arial" charset="0"/>
                <a:cs typeface="Arial" charset="0"/>
                <a:sym typeface="Cabin"/>
              </a:rPr>
              <a:t>Καλή Χρονιά:</a:t>
            </a:r>
            <a:r>
              <a:rPr lang="en-US" sz="3000" u="none" strike="noStrike" cap="none" dirty="0">
                <a:solidFill>
                  <a:srgbClr val="FFFF00"/>
                </a:solidFill>
                <a:latin typeface="Arial" charset="0"/>
                <a:ea typeface="Arial" charset="0"/>
                <a:cs typeface="Arial" charset="0"/>
                <a:sym typeface="Cabin"/>
              </a:rPr>
              <a:t> </a:t>
            </a:r>
            <a:r>
              <a:rPr lang="el-GR" sz="3000" u="none" strike="noStrike" cap="none" dirty="0">
                <a:solidFill>
                  <a:srgbClr val="FFFF00"/>
                </a:solidFill>
                <a:latin typeface="Arial" charset="0"/>
                <a:ea typeface="Arial" charset="0"/>
                <a:cs typeface="Arial" charset="0"/>
                <a:sym typeface="Cabin"/>
              </a:rPr>
              <a:t>Ιωσήφ</a:t>
            </a:r>
            <a:endParaRPr lang="en-US" sz="3000" u="none" strike="noStrike" cap="none" dirty="0">
              <a:solidFill>
                <a:srgbClr val="FFFF00"/>
              </a:solidFill>
              <a:latin typeface="Arial" charset="0"/>
              <a:ea typeface="Arial" charset="0"/>
              <a:cs typeface="Arial" charset="0"/>
              <a:sym typeface="Cabin"/>
            </a:endParaRPr>
          </a:p>
          <a:p>
            <a:pPr marL="0" marR="0" lvl="0" indent="0" algn="l" rtl="0">
              <a:lnSpc>
                <a:spcPct val="115000"/>
              </a:lnSpc>
              <a:spcBef>
                <a:spcPts val="0"/>
              </a:spcBef>
              <a:spcAft>
                <a:spcPts val="0"/>
              </a:spcAft>
              <a:buClr>
                <a:srgbClr val="FFFF00"/>
              </a:buClr>
              <a:buSzPct val="25000"/>
              <a:buFont typeface="Cabin"/>
              <a:buNone/>
            </a:pPr>
            <a:r>
              <a:rPr lang="el-GR" sz="3000" u="none" strike="noStrike" cap="none" dirty="0">
                <a:solidFill>
                  <a:srgbClr val="FFFF00"/>
                </a:solidFill>
                <a:latin typeface="Arial" charset="0"/>
                <a:ea typeface="Arial" charset="0"/>
                <a:cs typeface="Arial" charset="0"/>
                <a:sym typeface="Cabin"/>
              </a:rPr>
              <a:t>Καλή Χρονιά:</a:t>
            </a:r>
            <a:r>
              <a:rPr lang="en-US" sz="3000" u="none" strike="noStrike" cap="none" dirty="0">
                <a:solidFill>
                  <a:srgbClr val="FFFF00"/>
                </a:solidFill>
                <a:latin typeface="Arial" charset="0"/>
                <a:ea typeface="Arial" charset="0"/>
                <a:cs typeface="Arial" charset="0"/>
                <a:sym typeface="Cabin"/>
              </a:rPr>
              <a:t> </a:t>
            </a:r>
            <a:r>
              <a:rPr lang="el-GR" sz="3000" u="none" strike="noStrike" cap="none" dirty="0">
                <a:solidFill>
                  <a:srgbClr val="FFFF00"/>
                </a:solidFill>
                <a:latin typeface="Arial" charset="0"/>
                <a:ea typeface="Arial" charset="0"/>
                <a:cs typeface="Arial" charset="0"/>
                <a:sym typeface="Cabin"/>
              </a:rPr>
              <a:t>Κατερίνα</a:t>
            </a:r>
            <a:endParaRPr lang="en-US" sz="3000" u="none" strike="noStrike" cap="none" dirty="0">
              <a:solidFill>
                <a:srgbClr val="FFFF00"/>
              </a:solidFill>
              <a:latin typeface="Arial" charset="0"/>
              <a:ea typeface="Arial" charset="0"/>
              <a:cs typeface="Arial" charset="0"/>
              <a:sym typeface="Cabin"/>
            </a:endParaRPr>
          </a:p>
          <a:p>
            <a:pPr marL="0" marR="0" lvl="0" indent="0" algn="l" rtl="0">
              <a:lnSpc>
                <a:spcPct val="115000"/>
              </a:lnSpc>
              <a:spcBef>
                <a:spcPts val="0"/>
              </a:spcBef>
              <a:spcAft>
                <a:spcPts val="0"/>
              </a:spcAft>
              <a:buClr>
                <a:srgbClr val="FFFF00"/>
              </a:buClr>
              <a:buSzPct val="25000"/>
              <a:buFont typeface="Cabin"/>
              <a:buNone/>
            </a:pPr>
            <a:r>
              <a:rPr lang="el-GR" sz="3000" u="none" strike="noStrike" cap="none" dirty="0">
                <a:solidFill>
                  <a:srgbClr val="FFFF00"/>
                </a:solidFill>
                <a:latin typeface="Arial" charset="0"/>
                <a:ea typeface="Arial" charset="0"/>
                <a:cs typeface="Arial" charset="0"/>
                <a:sym typeface="Cabin"/>
              </a:rPr>
              <a:t>Καλή Χρονιά:</a:t>
            </a:r>
            <a:r>
              <a:rPr lang="en-US" sz="3000" u="none" strike="noStrike" cap="none" dirty="0">
                <a:solidFill>
                  <a:srgbClr val="FFFF00"/>
                </a:solidFill>
                <a:latin typeface="Arial" charset="0"/>
                <a:ea typeface="Arial" charset="0"/>
                <a:cs typeface="Arial" charset="0"/>
                <a:sym typeface="Cabin"/>
              </a:rPr>
              <a:t> </a:t>
            </a:r>
            <a:r>
              <a:rPr lang="el-GR" sz="3000" u="none" strike="noStrike" cap="none" dirty="0">
                <a:solidFill>
                  <a:srgbClr val="FFFF00"/>
                </a:solidFill>
                <a:latin typeface="Arial" charset="0"/>
                <a:ea typeface="Arial" charset="0"/>
                <a:cs typeface="Arial" charset="0"/>
                <a:sym typeface="Cabin"/>
              </a:rPr>
              <a:t>Σπύρο</a:t>
            </a:r>
            <a:endParaRPr lang="en-US" sz="3000" u="none" strike="noStrike" cap="none" dirty="0">
              <a:solidFill>
                <a:srgbClr val="FFFF00"/>
              </a:solidFill>
              <a:latin typeface="Arial" charset="0"/>
              <a:ea typeface="Arial" charset="0"/>
              <a:cs typeface="Arial" charset="0"/>
              <a:sym typeface="Cabin"/>
            </a:endParaRPr>
          </a:p>
        </p:txBody>
      </p:sp>
      <p:sp>
        <p:nvSpPr>
          <p:cNvPr id="251" name="Shape 251"/>
          <p:cNvSpPr txBox="1"/>
          <p:nvPr/>
        </p:nvSpPr>
        <p:spPr>
          <a:xfrm>
            <a:off x="8105725" y="2509825"/>
            <a:ext cx="7888800" cy="3324300"/>
          </a:xfrm>
          <a:prstGeom prst="rect">
            <a:avLst/>
          </a:prstGeom>
          <a:noFill/>
          <a:ln>
            <a:noFill/>
          </a:ln>
        </p:spPr>
        <p:txBody>
          <a:bodyPr lIns="0" tIns="0" rIns="0" bIns="0" anchor="ctr" anchorCtr="0">
            <a:noAutofit/>
          </a:bodyPr>
          <a:lstStyle/>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['Ιωσήφ', 'Κατερίνα', 'Σπύρο’]</a:t>
            </a:r>
            <a:endParaRPr lang="en-US" sz="2400" i="0" u="none" strike="noStrike" cap="none" dirty="0">
              <a:solidFill>
                <a:schemeClr val="lt1"/>
              </a:solidFill>
              <a:latin typeface="Courier"/>
              <a:ea typeface="Courier"/>
              <a:cs typeface="Courier"/>
              <a:sym typeface="Courier New"/>
            </a:endParaRPr>
          </a:p>
          <a:p>
            <a:pPr lvl="0">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err="1">
                <a:solidFill>
                  <a:srgbClr val="FF00FF"/>
                </a:solidFill>
                <a:latin typeface="Courier"/>
                <a:ea typeface="Courier"/>
                <a:cs typeface="Courier"/>
                <a:sym typeface="Courier New"/>
              </a:rPr>
              <a:t>len</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a:t>
            </a:r>
            <a:r>
              <a:rPr lang="en-US" sz="2400" dirty="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3</a:t>
            </a:r>
          </a:p>
          <a:p>
            <a:pPr lvl="0">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dirty="0">
                <a:solidFill>
                  <a:srgbClr val="FF00FF"/>
                </a:solidFill>
                <a:latin typeface="Courier"/>
                <a:sym typeface="Courier New"/>
              </a:rPr>
              <a:t>list</a:t>
            </a:r>
            <a:r>
              <a:rPr lang="en-US" sz="2400" i="0" u="none" strike="noStrike" cap="none" dirty="0">
                <a:solidFill>
                  <a:srgbClr val="FFFF00"/>
                </a:solidFill>
                <a:latin typeface="Courier"/>
                <a:ea typeface="Courier"/>
                <a:cs typeface="Courier"/>
                <a:sym typeface="Courier New"/>
              </a:rPr>
              <a:t>(</a:t>
            </a:r>
            <a:r>
              <a:rPr lang="en-US" sz="2400" i="0" u="none" strike="noStrike" cap="none" dirty="0">
                <a:solidFill>
                  <a:srgbClr val="FF00FF"/>
                </a:solidFill>
                <a:latin typeface="Courier"/>
                <a:ea typeface="Courier"/>
                <a:cs typeface="Courier"/>
                <a:sym typeface="Courier New"/>
              </a:rPr>
              <a:t>range</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len</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a:t>
            </a:r>
            <a:r>
              <a:rPr lang="en-US" sz="2400" dirty="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[0, 1, 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00FFFF"/>
                </a:solidFill>
                <a:latin typeface="Arial" charset="0"/>
                <a:ea typeface="Arial" charset="0"/>
                <a:cs typeface="Arial" charset="0"/>
                <a:sym typeface="Cabin"/>
              </a:rPr>
              <a:t>Συνένωση</a:t>
            </a:r>
            <a:r>
              <a:rPr lang="en-US" sz="7600" u="none" strike="noStrike" cap="none" dirty="0">
                <a:solidFill>
                  <a:schemeClr val="lt1"/>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Λιστών με Χρήση</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00FFFF"/>
                </a:solidFill>
                <a:latin typeface="Arial" charset="0"/>
                <a:ea typeface="Arial" charset="0"/>
                <a:cs typeface="Arial" charset="0"/>
                <a:sym typeface="Cabin"/>
              </a:rPr>
              <a:t>+</a:t>
            </a:r>
          </a:p>
        </p:txBody>
      </p:sp>
      <p:sp>
        <p:nvSpPr>
          <p:cNvPr id="257" name="Shape 257"/>
          <p:cNvSpPr txBox="1">
            <a:spLocks noGrp="1"/>
          </p:cNvSpPr>
          <p:nvPr>
            <p:ph type="body" idx="1"/>
          </p:nvPr>
        </p:nvSpPr>
        <p:spPr>
          <a:xfrm>
            <a:off x="1777999" y="2933702"/>
            <a:ext cx="5681579" cy="2603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Μπορούμε να δημιουργήσουμε μια νέα λίστα προσθέτοντας δύο υπάρχουσες λίστες μαζί</a:t>
            </a:r>
            <a:endParaRPr lang="en-US" sz="3600" u="none" strike="noStrike" cap="none" dirty="0">
              <a:solidFill>
                <a:schemeClr val="lt1"/>
              </a:solidFill>
              <a:latin typeface="Arial" charset="0"/>
              <a:ea typeface="Arial" charset="0"/>
              <a:cs typeface="Arial" charset="0"/>
              <a:sym typeface="Cabin"/>
            </a:endParaRPr>
          </a:p>
        </p:txBody>
      </p:sp>
      <p:sp>
        <p:nvSpPr>
          <p:cNvPr id="258" name="Shape 258"/>
          <p:cNvSpPr txBox="1"/>
          <p:nvPr/>
        </p:nvSpPr>
        <p:spPr>
          <a:xfrm>
            <a:off x="9714275" y="2714100"/>
            <a:ext cx="49659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a</a:t>
            </a:r>
            <a:r>
              <a:rPr lang="en-US" sz="3000" i="0" u="none" strike="noStrike" cap="none" dirty="0">
                <a:solidFill>
                  <a:schemeClr val="lt1"/>
                </a:solidFill>
                <a:latin typeface="Courier"/>
                <a:ea typeface="Courier"/>
                <a:cs typeface="Courier"/>
                <a:sym typeface="Courier New"/>
              </a:rPr>
              <a:t> = [1, 2, 3]</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00FF00"/>
                </a:solidFill>
                <a:latin typeface="Courier"/>
                <a:ea typeface="Courier"/>
                <a:cs typeface="Courier"/>
                <a:sym typeface="Courier New"/>
              </a:rPr>
              <a:t> b</a:t>
            </a:r>
            <a:r>
              <a:rPr lang="en-US" sz="3000" i="0" u="none" strike="noStrike" cap="none" dirty="0">
                <a:solidFill>
                  <a:schemeClr val="lt1"/>
                </a:solidFill>
                <a:latin typeface="Courier"/>
                <a:ea typeface="Courier"/>
                <a:cs typeface="Courier"/>
                <a:sym typeface="Courier New"/>
              </a:rPr>
              <a:t> = [4, 5, 6]</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a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 b</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c</a:t>
            </a:r>
            <a:r>
              <a:rPr lang="en-US" sz="32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 2, 3, 4, 5, 6]</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a</a:t>
            </a:r>
            <a:r>
              <a:rPr lang="en-US" sz="32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 2, 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Οι Λίστες Μπορούν να </a:t>
            </a:r>
            <a:r>
              <a:rPr lang="el-GR" sz="7600" dirty="0">
                <a:solidFill>
                  <a:srgbClr val="00FFFF"/>
                </a:solidFill>
                <a:latin typeface="Arial" charset="0"/>
                <a:cs typeface="Arial" charset="0"/>
                <a:sym typeface="Cabin"/>
              </a:rPr>
              <a:t>Τεμαχιστούν</a:t>
            </a:r>
            <a:r>
              <a:rPr lang="el-GR" sz="7600" u="none" strike="noStrike" cap="none" dirty="0">
                <a:solidFill>
                  <a:srgbClr val="FFD966"/>
                </a:solidFill>
                <a:latin typeface="Arial" charset="0"/>
                <a:ea typeface="Arial" charset="0"/>
                <a:cs typeface="Arial" charset="0"/>
                <a:sym typeface="Cabin"/>
              </a:rPr>
              <a:t> με Χρήση του</a:t>
            </a:r>
            <a:r>
              <a:rPr lang="en-US" sz="7600" u="none" strike="noStrike" cap="none" dirty="0">
                <a:solidFill>
                  <a:srgbClr val="FFFF00"/>
                </a:solidFill>
                <a:latin typeface="Arial" charset="0"/>
                <a:ea typeface="Arial" charset="0"/>
                <a:cs typeface="Arial" charset="0"/>
                <a:sym typeface="Cabin"/>
              </a:rPr>
              <a:t> </a:t>
            </a:r>
            <a:r>
              <a:rPr lang="en-US" sz="7600" u="none" strike="noStrike" cap="none" dirty="0">
                <a:solidFill>
                  <a:srgbClr val="00FFFF"/>
                </a:solidFill>
                <a:latin typeface="Arial" charset="0"/>
                <a:ea typeface="Arial" charset="0"/>
                <a:cs typeface="Arial" charset="0"/>
                <a:sym typeface="Cabin"/>
              </a:rPr>
              <a:t>:</a:t>
            </a:r>
          </a:p>
        </p:txBody>
      </p:sp>
      <p:sp>
        <p:nvSpPr>
          <p:cNvPr id="264" name="Shape 264"/>
          <p:cNvSpPr txBox="1"/>
          <p:nvPr/>
        </p:nvSpPr>
        <p:spPr>
          <a:xfrm>
            <a:off x="962200" y="2875600"/>
            <a:ext cx="69416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a:t>
            </a:r>
            <a:r>
              <a:rPr lang="en-US" sz="3000" i="0" u="none" strike="noStrike" cap="none" dirty="0">
                <a:solidFill>
                  <a:schemeClr val="lt1"/>
                </a:solidFill>
                <a:latin typeface="Courier"/>
                <a:ea typeface="Courier"/>
                <a:cs typeface="Courier"/>
                <a:sym typeface="Courier New"/>
              </a:rPr>
              <a:t> = [9, 41, 12, 3, 74, 15]</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a:t>
            </a:r>
            <a:r>
              <a:rPr lang="en-US" sz="3000" i="0" u="none" strike="noStrike" cap="none" dirty="0">
                <a:solidFill>
                  <a:schemeClr val="lt1"/>
                </a:solidFill>
                <a:latin typeface="Courier"/>
                <a:ea typeface="Courier"/>
                <a:cs typeface="Courier"/>
                <a:sym typeface="Courier New"/>
              </a:rPr>
              <a:t>[1</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3</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[41,12]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4</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 41, 12, 3]</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a:t>
            </a:r>
            <a:r>
              <a:rPr lang="en-US" sz="3000" i="0" u="none" strike="noStrike" cap="none" dirty="0">
                <a:solidFill>
                  <a:schemeClr val="lt1"/>
                </a:solidFill>
                <a:latin typeface="Courier"/>
                <a:ea typeface="Courier"/>
                <a:cs typeface="Courier"/>
                <a:sym typeface="Courier New"/>
              </a:rPr>
              <a:t>[3</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[3, 74, 15]</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 41, 12, 3, 74, 15]</a:t>
            </a:r>
          </a:p>
        </p:txBody>
      </p:sp>
      <p:sp>
        <p:nvSpPr>
          <p:cNvPr id="265" name="Shape 265"/>
          <p:cNvSpPr txBox="1"/>
          <p:nvPr/>
        </p:nvSpPr>
        <p:spPr>
          <a:xfrm>
            <a:off x="8506725" y="4033425"/>
            <a:ext cx="5465399" cy="21972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l-GR" sz="3600" dirty="0">
                <a:solidFill>
                  <a:srgbClr val="00FF00"/>
                </a:solidFill>
                <a:latin typeface="Arial" charset="0"/>
                <a:cs typeface="Arial" charset="0"/>
                <a:sym typeface="Cabin"/>
              </a:rPr>
              <a:t>Θυμηθείτε</a:t>
            </a:r>
            <a:r>
              <a:rPr lang="el-GR" sz="3600" u="none" strike="noStrike" cap="none" dirty="0">
                <a:solidFill>
                  <a:schemeClr val="lt1"/>
                </a:solidFill>
                <a:latin typeface="Arial" charset="0"/>
                <a:ea typeface="Arial" charset="0"/>
                <a:cs typeface="Arial" charset="0"/>
                <a:sym typeface="Cabin"/>
              </a:rPr>
              <a:t>: Ακριβώς όπως στις συμβολοσειρές, ο δεύτερος αριθμός είναι «</a:t>
            </a:r>
            <a:r>
              <a:rPr lang="el-GR" sz="3600" dirty="0">
                <a:solidFill>
                  <a:srgbClr val="FF00FF"/>
                </a:solidFill>
                <a:latin typeface="Arial" charset="0"/>
                <a:cs typeface="Arial" charset="0"/>
                <a:sym typeface="Cabin"/>
              </a:rPr>
              <a:t>μέχρι, αλλά δεν περιλαμβάνετε</a:t>
            </a:r>
            <a:r>
              <a:rPr lang="el-GR" sz="3600" u="none" strike="noStrike" cap="none" dirty="0">
                <a:solidFill>
                  <a:schemeClr val="lt1"/>
                </a:solidFill>
                <a:latin typeface="Arial" charset="0"/>
                <a:ea typeface="Arial" charset="0"/>
                <a:cs typeface="Arial" charset="0"/>
                <a:sym typeface="Cabin"/>
              </a:rPr>
              <a:t>»</a:t>
            </a:r>
            <a:endParaRPr lang="en-US" sz="3600" dirty="0">
              <a:solidFill>
                <a:schemeClr val="lt1"/>
              </a:solidFill>
              <a:latin typeface="Arial" charset="0"/>
              <a:ea typeface="Arial" charset="0"/>
              <a:cs typeface="Arial" charset="0"/>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Μέθοδοι Λιστών</a:t>
            </a:r>
            <a:endParaRPr lang="en-US" sz="7600" u="none" strike="noStrike" cap="none" dirty="0">
              <a:solidFill>
                <a:srgbClr val="FFD966"/>
              </a:solidFill>
              <a:latin typeface="Arial" charset="0"/>
              <a:ea typeface="Arial" charset="0"/>
              <a:cs typeface="Arial" charset="0"/>
              <a:sym typeface="Cabin"/>
            </a:endParaRPr>
          </a:p>
        </p:txBody>
      </p:sp>
      <p:sp>
        <p:nvSpPr>
          <p:cNvPr id="271" name="Shape 271"/>
          <p:cNvSpPr txBox="1"/>
          <p:nvPr/>
        </p:nvSpPr>
        <p:spPr>
          <a:xfrm>
            <a:off x="1918550" y="3110400"/>
            <a:ext cx="120428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list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00FF"/>
                </a:solidFill>
                <a:latin typeface="Courier"/>
                <a:ea typeface="Courier"/>
                <a:cs typeface="Courier"/>
                <a:sym typeface="Courier New"/>
              </a:rPr>
              <a:t>type</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&lt;type 'list'&gt;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dir</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['append', 'count', 'extend', 'index', 'insert', 'pop', 'remove', 'reverse', 'sort']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r>
              <a:rPr lang="en-US" sz="3600" i="0" u="none" strike="noStrike" cap="none" dirty="0">
                <a:solidFill>
                  <a:schemeClr val="lt1"/>
                </a:solidFill>
                <a:latin typeface="Courier"/>
                <a:ea typeface="Courier"/>
                <a:cs typeface="Courier"/>
                <a:sym typeface="Courier New"/>
              </a:rPr>
              <a:t> </a:t>
            </a:r>
          </a:p>
        </p:txBody>
      </p:sp>
      <p:sp>
        <p:nvSpPr>
          <p:cNvPr id="272" name="Shape 272"/>
          <p:cNvSpPr txBox="1"/>
          <p:nvPr/>
        </p:nvSpPr>
        <p:spPr>
          <a:xfrm>
            <a:off x="2913200" y="7123112"/>
            <a:ext cx="10416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http://docs.python.org/tutorial/datastructures.html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905042" y="789709"/>
            <a:ext cx="14445916"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Δημιουργία Λίστας από την Αρχή</a:t>
            </a:r>
            <a:endParaRPr lang="en-US" sz="7600" u="none" strike="noStrike" cap="none" dirty="0">
              <a:solidFill>
                <a:srgbClr val="FFD966"/>
              </a:solidFill>
              <a:latin typeface="Arial" charset="0"/>
              <a:ea typeface="Arial" charset="0"/>
              <a:cs typeface="Arial" charset="0"/>
              <a:sym typeface="Cabin"/>
            </a:endParaRPr>
          </a:p>
        </p:txBody>
      </p:sp>
      <p:sp>
        <p:nvSpPr>
          <p:cNvPr id="278" name="Shape 278"/>
          <p:cNvSpPr txBox="1">
            <a:spLocks noGrp="1"/>
          </p:cNvSpPr>
          <p:nvPr>
            <p:ph type="body" idx="1"/>
          </p:nvPr>
        </p:nvSpPr>
        <p:spPr>
          <a:xfrm>
            <a:off x="1155700" y="2603500"/>
            <a:ext cx="6560553" cy="5702299"/>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Μπορούμε να δημιουργήσουμε μια κενή </a:t>
            </a:r>
            <a:r>
              <a:rPr lang="el-GR" sz="3400" dirty="0">
                <a:solidFill>
                  <a:srgbClr val="00FF00"/>
                </a:solidFill>
                <a:latin typeface="Arial" charset="0"/>
                <a:cs typeface="Arial" charset="0"/>
                <a:sym typeface="Cabin"/>
              </a:rPr>
              <a:t>λίστα</a:t>
            </a:r>
            <a:r>
              <a:rPr lang="el-GR" sz="3400" u="none" strike="noStrike" cap="none" dirty="0">
                <a:solidFill>
                  <a:schemeClr val="lt1"/>
                </a:solidFill>
                <a:latin typeface="Arial" charset="0"/>
                <a:ea typeface="Arial" charset="0"/>
                <a:cs typeface="Arial" charset="0"/>
                <a:sym typeface="Cabin"/>
              </a:rPr>
              <a:t> και στη συνέχεια να προσθέσουμε στοιχεία χρησιμοποιώντας τη μέθοδο </a:t>
            </a:r>
            <a:r>
              <a:rPr lang="en-US" sz="3400" u="none" strike="noStrike" cap="none" dirty="0">
                <a:solidFill>
                  <a:srgbClr val="FF00FF"/>
                </a:solidFill>
                <a:latin typeface="Arial" charset="0"/>
                <a:ea typeface="Arial" charset="0"/>
                <a:cs typeface="Arial" charset="0"/>
                <a:sym typeface="Cabin"/>
              </a:rPr>
              <a:t>append</a:t>
            </a:r>
            <a:endParaRPr lang="en-US" sz="3400" u="none" strike="noStrike" cap="none" dirty="0">
              <a:solidFill>
                <a:schemeClr val="lt1"/>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Η </a:t>
            </a:r>
            <a:r>
              <a:rPr lang="el-GR" sz="3400" dirty="0">
                <a:solidFill>
                  <a:srgbClr val="00FF00"/>
                </a:solidFill>
                <a:latin typeface="Arial" charset="0"/>
                <a:cs typeface="Arial" charset="0"/>
                <a:sym typeface="Cabin"/>
              </a:rPr>
              <a:t>λίστα</a:t>
            </a:r>
            <a:r>
              <a:rPr lang="el-GR" sz="3400" u="none" strike="noStrike" cap="none" dirty="0">
                <a:solidFill>
                  <a:schemeClr val="lt1"/>
                </a:solidFill>
                <a:latin typeface="Arial" charset="0"/>
                <a:ea typeface="Arial" charset="0"/>
                <a:cs typeface="Arial" charset="0"/>
                <a:sym typeface="Cabin"/>
              </a:rPr>
              <a:t> παραμένει σε </a:t>
            </a:r>
            <a:r>
              <a:rPr lang="el-GR" sz="3400" dirty="0">
                <a:solidFill>
                  <a:schemeClr val="lt1"/>
                </a:solidFill>
                <a:latin typeface="Arial" charset="0"/>
                <a:ea typeface="Arial" charset="0"/>
                <a:cs typeface="Arial" charset="0"/>
                <a:sym typeface="Cabin"/>
              </a:rPr>
              <a:t>σειρά</a:t>
            </a:r>
            <a:r>
              <a:rPr lang="el-GR" sz="3400" u="none" strike="noStrike" cap="none" dirty="0">
                <a:solidFill>
                  <a:schemeClr val="lt1"/>
                </a:solidFill>
                <a:latin typeface="Arial" charset="0"/>
                <a:ea typeface="Arial" charset="0"/>
                <a:cs typeface="Arial" charset="0"/>
                <a:sym typeface="Cabin"/>
              </a:rPr>
              <a:t> και τα νέα στοιχεία </a:t>
            </a:r>
            <a:r>
              <a:rPr lang="el-GR" sz="3400" dirty="0">
                <a:solidFill>
                  <a:srgbClr val="FF00FF"/>
                </a:solidFill>
                <a:latin typeface="Arial" charset="0"/>
                <a:cs typeface="Arial" charset="0"/>
                <a:sym typeface="Cabin"/>
              </a:rPr>
              <a:t>προστίθενται</a:t>
            </a:r>
            <a:r>
              <a:rPr lang="el-GR" sz="3400" u="none" strike="noStrike" cap="none" dirty="0">
                <a:solidFill>
                  <a:schemeClr val="lt1"/>
                </a:solidFill>
                <a:latin typeface="Arial" charset="0"/>
                <a:ea typeface="Arial" charset="0"/>
                <a:cs typeface="Arial" charset="0"/>
                <a:sym typeface="Cabin"/>
              </a:rPr>
              <a:t> στο τέλος της </a:t>
            </a:r>
            <a:r>
              <a:rPr lang="el-GR" sz="3400" dirty="0">
                <a:solidFill>
                  <a:srgbClr val="00FF00"/>
                </a:solidFill>
                <a:latin typeface="Arial" charset="0"/>
                <a:cs typeface="Arial" charset="0"/>
                <a:sym typeface="Cabin"/>
              </a:rPr>
              <a:t>λίστας</a:t>
            </a:r>
            <a:endParaRPr lang="en-US" sz="3400" u="none" strike="noStrike" cap="none" dirty="0">
              <a:solidFill>
                <a:srgbClr val="00FF00"/>
              </a:solidFill>
              <a:latin typeface="Arial" charset="0"/>
              <a:ea typeface="Arial" charset="0"/>
              <a:cs typeface="Arial" charset="0"/>
              <a:sym typeface="Cabin"/>
            </a:endParaRPr>
          </a:p>
        </p:txBody>
      </p:sp>
      <p:sp>
        <p:nvSpPr>
          <p:cNvPr id="279" name="Shape 279"/>
          <p:cNvSpPr txBox="1"/>
          <p:nvPr/>
        </p:nvSpPr>
        <p:spPr>
          <a:xfrm>
            <a:off x="8367175" y="2990850"/>
            <a:ext cx="74555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list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stuff</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chemeClr val="lt1"/>
                </a:solidFill>
                <a:latin typeface="Courier"/>
                <a:ea typeface="Courier"/>
                <a:cs typeface="Courier"/>
                <a:sym typeface="Courier New"/>
              </a:rPr>
              <a:t>('book')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stuff</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chemeClr val="lt1"/>
                </a:solidFill>
                <a:latin typeface="Courier"/>
                <a:ea typeface="Courier"/>
                <a:cs typeface="Courier"/>
                <a:sym typeface="Courier New"/>
              </a:rPr>
              <a:t>(99)</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['book', 99]</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stuff</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chemeClr val="lt1"/>
                </a:solidFill>
                <a:latin typeface="Courier"/>
                <a:ea typeface="Courier"/>
                <a:cs typeface="Courier"/>
                <a:sym typeface="Courier New"/>
              </a:rPr>
              <a:t>('cookie')</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stuff</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['book', 99, 'cookie']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Υπάρχει Κάτι στη Λίστα;</a:t>
            </a:r>
            <a:endParaRPr lang="en-US" sz="7600" u="none" strike="noStrike" cap="none" dirty="0">
              <a:solidFill>
                <a:srgbClr val="FFD966"/>
              </a:solidFill>
              <a:latin typeface="Arial" charset="0"/>
              <a:ea typeface="Arial" charset="0"/>
              <a:cs typeface="Arial" charset="0"/>
              <a:sym typeface="Cabin"/>
            </a:endParaRPr>
          </a:p>
        </p:txBody>
      </p:sp>
      <p:sp>
        <p:nvSpPr>
          <p:cNvPr id="285" name="Shape 285"/>
          <p:cNvSpPr txBox="1">
            <a:spLocks noGrp="1"/>
          </p:cNvSpPr>
          <p:nvPr>
            <p:ph type="body" idx="1"/>
          </p:nvPr>
        </p:nvSpPr>
        <p:spPr>
          <a:xfrm>
            <a:off x="1155700" y="2603500"/>
            <a:ext cx="6573838" cy="5702299"/>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Η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παρέχει δύο </a:t>
            </a:r>
            <a:r>
              <a:rPr lang="el-GR" sz="3400" dirty="0">
                <a:solidFill>
                  <a:srgbClr val="FFFF00"/>
                </a:solidFill>
                <a:latin typeface="Arial" charset="0"/>
                <a:cs typeface="Arial" charset="0"/>
                <a:sym typeface="Cabin"/>
              </a:rPr>
              <a:t>τελεστές</a:t>
            </a:r>
            <a:r>
              <a:rPr lang="el-GR" sz="3400" u="none" strike="noStrike" cap="none" dirty="0">
                <a:solidFill>
                  <a:schemeClr val="lt1"/>
                </a:solidFill>
                <a:latin typeface="Arial" charset="0"/>
                <a:ea typeface="Arial" charset="0"/>
                <a:cs typeface="Arial" charset="0"/>
                <a:sym typeface="Cabin"/>
              </a:rPr>
              <a:t> που σας επιτρέπουν να ελέγξετε εάν ένα στοιχείο βρίσκεται σε μια λίστα</a:t>
            </a:r>
            <a:endParaRPr lang="en-US" sz="3400" u="none" strike="noStrike" cap="none" dirty="0">
              <a:solidFill>
                <a:schemeClr val="lt1"/>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Αυτοί είναι λογικοί τελεστές που επιστρέφουν </a:t>
            </a:r>
            <a:r>
              <a:rPr lang="en-US" sz="3400" u="none" strike="noStrike" cap="none" dirty="0">
                <a:solidFill>
                  <a:srgbClr val="FF00FF"/>
                </a:solidFill>
                <a:latin typeface="Arial" charset="0"/>
                <a:ea typeface="Arial" charset="0"/>
                <a:cs typeface="Arial" charset="0"/>
                <a:sym typeface="Cabin"/>
              </a:rPr>
              <a:t>True</a:t>
            </a:r>
            <a:r>
              <a:rPr lang="el-GR" sz="3400" u="none" strike="noStrike" cap="none" dirty="0">
                <a:solidFill>
                  <a:schemeClr val="lt1"/>
                </a:solidFill>
                <a:latin typeface="Arial" charset="0"/>
                <a:ea typeface="Arial" charset="0"/>
                <a:cs typeface="Arial" charset="0"/>
                <a:sym typeface="Cabin"/>
              </a:rPr>
              <a:t> ή </a:t>
            </a:r>
            <a:r>
              <a:rPr lang="en-US" sz="3400" u="none" strike="noStrike" cap="none" dirty="0">
                <a:solidFill>
                  <a:srgbClr val="FF00FF"/>
                </a:solidFill>
                <a:latin typeface="Arial" charset="0"/>
                <a:ea typeface="Arial" charset="0"/>
                <a:cs typeface="Arial" charset="0"/>
                <a:sym typeface="Cabin"/>
              </a:rPr>
              <a:t>False</a:t>
            </a: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Δεν τροποποιούν τη λίστα</a:t>
            </a:r>
            <a:endParaRPr lang="en-US" sz="3400" u="none" strike="noStrike" cap="none" dirty="0">
              <a:solidFill>
                <a:schemeClr val="lt1"/>
              </a:solidFill>
              <a:latin typeface="Arial" charset="0"/>
              <a:ea typeface="Arial" charset="0"/>
              <a:cs typeface="Arial" charset="0"/>
              <a:sym typeface="Cabin"/>
            </a:endParaRPr>
          </a:p>
        </p:txBody>
      </p:sp>
      <p:sp>
        <p:nvSpPr>
          <p:cNvPr id="286" name="Shape 286"/>
          <p:cNvSpPr txBox="1"/>
          <p:nvPr/>
        </p:nvSpPr>
        <p:spPr>
          <a:xfrm>
            <a:off x="8585238" y="2940050"/>
            <a:ext cx="7131013"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some</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[1, 9, 21, 10, 16]</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9</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some</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15</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some</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False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20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not 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some</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800" u="none" strike="noStrike" cap="none" dirty="0">
                <a:solidFill>
                  <a:srgbClr val="FFD966"/>
                </a:solidFill>
                <a:latin typeface="Arial" charset="0"/>
                <a:ea typeface="Arial" charset="0"/>
                <a:cs typeface="Arial" charset="0"/>
                <a:sym typeface="Cabin"/>
              </a:rPr>
              <a:t>Οι λίστες είναι σε Σειρά</a:t>
            </a:r>
            <a:endParaRPr lang="en-US" sz="7800" u="none" strike="noStrike" cap="none" dirty="0">
              <a:solidFill>
                <a:srgbClr val="FFD966"/>
              </a:solidFill>
              <a:latin typeface="Arial" charset="0"/>
              <a:ea typeface="Arial" charset="0"/>
              <a:cs typeface="Arial" charset="0"/>
              <a:sym typeface="Cabin"/>
            </a:endParaRPr>
          </a:p>
        </p:txBody>
      </p:sp>
      <p:sp>
        <p:nvSpPr>
          <p:cNvPr id="292" name="Shape 292"/>
          <p:cNvSpPr txBox="1">
            <a:spLocks noGrp="1"/>
          </p:cNvSpPr>
          <p:nvPr>
            <p:ph type="body" idx="1"/>
          </p:nvPr>
        </p:nvSpPr>
        <p:spPr>
          <a:xfrm>
            <a:off x="64170" y="2603500"/>
            <a:ext cx="7313265" cy="5702299"/>
          </a:xfrm>
          <a:prstGeom prst="rect">
            <a:avLst/>
          </a:prstGeom>
          <a:noFill/>
          <a:ln>
            <a:noFill/>
          </a:ln>
        </p:spPr>
        <p:txBody>
          <a:bodyPr lIns="50800" tIns="50800" rIns="50800" bIns="50800" anchor="ctr" anchorCtr="0">
            <a:noAutofit/>
          </a:bodyPr>
          <a:lstStyle/>
          <a:p>
            <a:pPr marL="898525" marR="0" lvl="0" indent="-590550"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Μια </a:t>
            </a:r>
            <a:r>
              <a:rPr lang="el-GR" sz="3400" dirty="0">
                <a:solidFill>
                  <a:srgbClr val="FF7F00"/>
                </a:solidFill>
                <a:latin typeface="Arial" charset="0"/>
                <a:cs typeface="Arial" charset="0"/>
                <a:sym typeface="Cabin"/>
              </a:rPr>
              <a:t>λίστα</a:t>
            </a:r>
            <a:r>
              <a:rPr lang="el-GR" sz="3400" u="none" strike="noStrike" cap="none" dirty="0">
                <a:solidFill>
                  <a:schemeClr val="lt1"/>
                </a:solidFill>
                <a:latin typeface="Arial" charset="0"/>
                <a:ea typeface="Arial" charset="0"/>
                <a:cs typeface="Arial" charset="0"/>
                <a:sym typeface="Cabin"/>
              </a:rPr>
              <a:t> μπορεί να περιέχει πολλά στοιχεία και τα διατηρεί στη σειρά μέχρι να κάνουμε κάτι για να αλλάξουμε τη σειρά τους</a:t>
            </a:r>
            <a:endParaRPr lang="en-US" sz="3400" u="none" strike="noStrike" cap="none" dirty="0">
              <a:solidFill>
                <a:schemeClr val="lt1"/>
              </a:solidFill>
              <a:latin typeface="Arial" charset="0"/>
              <a:ea typeface="Arial" charset="0"/>
              <a:cs typeface="Arial" charset="0"/>
              <a:sym typeface="Cabin"/>
            </a:endParaRPr>
          </a:p>
          <a:p>
            <a:pPr marL="898525" marR="0" lvl="0" indent="-590550" algn="l" rtl="0">
              <a:lnSpc>
                <a:spcPct val="100000"/>
              </a:lnSpc>
              <a:spcBef>
                <a:spcPts val="23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Μια </a:t>
            </a:r>
            <a:r>
              <a:rPr lang="el-GR" sz="3400" dirty="0">
                <a:solidFill>
                  <a:srgbClr val="FF7F00"/>
                </a:solidFill>
                <a:latin typeface="Arial" charset="0"/>
                <a:cs typeface="Arial" charset="0"/>
                <a:sym typeface="Cabin"/>
              </a:rPr>
              <a:t>λίστα</a:t>
            </a:r>
            <a:r>
              <a:rPr lang="el-GR" sz="3400" u="none" strike="noStrike" cap="none" dirty="0">
                <a:solidFill>
                  <a:schemeClr val="lt1"/>
                </a:solidFill>
                <a:latin typeface="Arial" charset="0"/>
                <a:ea typeface="Arial" charset="0"/>
                <a:cs typeface="Arial" charset="0"/>
                <a:sym typeface="Cabin"/>
              </a:rPr>
              <a:t> μπορεί να </a:t>
            </a:r>
            <a:r>
              <a:rPr lang="el-GR" sz="3400" dirty="0">
                <a:solidFill>
                  <a:srgbClr val="FF00FF"/>
                </a:solidFill>
                <a:latin typeface="Arial" charset="0"/>
                <a:cs typeface="Arial" charset="0"/>
                <a:sym typeface="Cabin"/>
              </a:rPr>
              <a:t>ταξινομηθεί</a:t>
            </a:r>
            <a:r>
              <a:rPr lang="el-GR" sz="3400" u="none" strike="noStrike" cap="none" dirty="0">
                <a:solidFill>
                  <a:schemeClr val="lt1"/>
                </a:solidFill>
                <a:latin typeface="Arial" charset="0"/>
                <a:ea typeface="Arial" charset="0"/>
                <a:cs typeface="Arial" charset="0"/>
                <a:sym typeface="Cabin"/>
              </a:rPr>
              <a:t> (δηλαδή, να αλλάξει τη σειρά της)</a:t>
            </a:r>
            <a:endParaRPr lang="en-US" sz="3400" u="none" strike="noStrike" cap="none" dirty="0">
              <a:solidFill>
                <a:schemeClr val="lt1"/>
              </a:solidFill>
              <a:latin typeface="Arial" charset="0"/>
              <a:ea typeface="Arial" charset="0"/>
              <a:cs typeface="Arial" charset="0"/>
              <a:sym typeface="Cabin"/>
            </a:endParaRPr>
          </a:p>
          <a:p>
            <a:pPr marL="898525" marR="0" lvl="0" indent="-590550" algn="l" rtl="0">
              <a:lnSpc>
                <a:spcPct val="100000"/>
              </a:lnSpc>
              <a:spcBef>
                <a:spcPts val="23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μέθοδος </a:t>
            </a:r>
            <a:r>
              <a:rPr lang="en-US" sz="3400" u="none" strike="noStrike" cap="none" dirty="0">
                <a:solidFill>
                  <a:srgbClr val="FF00FF"/>
                </a:solidFill>
                <a:latin typeface="Arial" charset="0"/>
                <a:ea typeface="Arial" charset="0"/>
                <a:cs typeface="Arial" charset="0"/>
                <a:sym typeface="Cabin"/>
              </a:rPr>
              <a:t>sort</a:t>
            </a:r>
            <a:r>
              <a:rPr lang="el-GR" sz="3400" u="none" strike="noStrike" cap="none" dirty="0">
                <a:solidFill>
                  <a:schemeClr val="lt1"/>
                </a:solidFill>
                <a:latin typeface="Arial" charset="0"/>
                <a:ea typeface="Arial" charset="0"/>
                <a:cs typeface="Arial" charset="0"/>
                <a:sym typeface="Cabin"/>
              </a:rPr>
              <a:t> (σε αντίθεση με τις συμβολοσειρές) σημαίνει «</a:t>
            </a:r>
            <a:r>
              <a:rPr lang="el-GR" sz="3400" dirty="0">
                <a:solidFill>
                  <a:srgbClr val="FF00FF"/>
                </a:solidFill>
                <a:latin typeface="Arial" charset="0"/>
                <a:cs typeface="Arial" charset="0"/>
                <a:sym typeface="Cabin"/>
              </a:rPr>
              <a:t>ταξινόμησε τον εαυτό σου</a:t>
            </a:r>
            <a:r>
              <a:rPr lang="el-GR" sz="3400" u="none" strike="noStrike" cap="none" dirty="0">
                <a:solidFill>
                  <a:schemeClr val="lt1"/>
                </a:solidFill>
                <a:latin typeface="Arial" charset="0"/>
                <a:ea typeface="Arial" charset="0"/>
                <a:cs typeface="Arial" charset="0"/>
                <a:sym typeface="Cabin"/>
              </a:rPr>
              <a:t>»</a:t>
            </a:r>
            <a:endParaRPr lang="en-US" sz="3400" dirty="0">
              <a:solidFill>
                <a:schemeClr val="lt1"/>
              </a:solidFill>
              <a:latin typeface="Arial" charset="0"/>
              <a:ea typeface="Arial" charset="0"/>
              <a:cs typeface="Arial" charset="0"/>
              <a:sym typeface="Cabin"/>
            </a:endParaRPr>
          </a:p>
        </p:txBody>
      </p:sp>
      <p:sp>
        <p:nvSpPr>
          <p:cNvPr id="293" name="Shape 293"/>
          <p:cNvSpPr txBox="1"/>
          <p:nvPr/>
        </p:nvSpPr>
        <p:spPr>
          <a:xfrm>
            <a:off x="7462990" y="3003613"/>
            <a:ext cx="8728840" cy="4365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l-GR" sz="2600" dirty="0">
                <a:solidFill>
                  <a:srgbClr val="00FF00"/>
                </a:solidFill>
                <a:latin typeface="Courier"/>
                <a:ea typeface="Courier"/>
                <a:cs typeface="Courier"/>
                <a:sym typeface="Courier New"/>
              </a:rPr>
              <a:t>φίλοι</a:t>
            </a:r>
            <a:r>
              <a:rPr lang="en-US" sz="2600" i="0" u="none" strike="noStrike" cap="none" dirty="0">
                <a:solidFill>
                  <a:schemeClr val="lt1"/>
                </a:solidFill>
                <a:latin typeface="Courier"/>
                <a:ea typeface="Courier"/>
                <a:cs typeface="Courier"/>
                <a:sym typeface="Courier New"/>
              </a:rPr>
              <a:t> = </a:t>
            </a:r>
            <a:r>
              <a:rPr lang="el-GR" sz="2600" i="0" u="none" strike="noStrike" cap="none" dirty="0">
                <a:solidFill>
                  <a:srgbClr val="FF7F00"/>
                </a:solidFill>
                <a:latin typeface="Courier"/>
                <a:ea typeface="Courier"/>
                <a:cs typeface="Courier"/>
                <a:sym typeface="Courier New"/>
              </a:rPr>
              <a:t>['Κατερίνα', 'Σπύρο', 'Ιωσήφ']</a:t>
            </a:r>
            <a:endParaRPr lang="en-US" sz="26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a:t>
            </a:r>
            <a:r>
              <a:rPr lang="en-US" sz="2600" i="0" u="none" strike="noStrike" cap="none" dirty="0">
                <a:solidFill>
                  <a:srgbClr val="00FF00"/>
                </a:solidFill>
                <a:latin typeface="Courier"/>
                <a:ea typeface="Courier"/>
                <a:cs typeface="Courier"/>
                <a:sym typeface="Courier New"/>
              </a:rPr>
              <a:t> </a:t>
            </a:r>
            <a:r>
              <a:rPr lang="el-GR" sz="2600" dirty="0">
                <a:solidFill>
                  <a:srgbClr val="00FF00"/>
                </a:solidFill>
                <a:latin typeface="Courier"/>
                <a:ea typeface="Courier"/>
                <a:cs typeface="Courier"/>
                <a:sym typeface="Courier New"/>
              </a:rPr>
              <a:t>φίλοι</a:t>
            </a:r>
            <a:r>
              <a:rPr lang="en-US" sz="2600" i="0" u="none" strike="noStrike" cap="none" dirty="0">
                <a:solidFill>
                  <a:srgbClr val="FF00FF"/>
                </a:solidFill>
                <a:latin typeface="Courier"/>
                <a:ea typeface="Courier"/>
                <a:cs typeface="Courier"/>
                <a:sym typeface="Courier New"/>
              </a:rPr>
              <a:t>.sort</a:t>
            </a:r>
            <a:r>
              <a:rPr lang="en-US" sz="2600" i="0" u="none" strike="noStrike" cap="none" dirty="0">
                <a:solidFill>
                  <a:schemeClr val="lt1"/>
                </a:solidFill>
                <a:latin typeface="Courier"/>
                <a:ea typeface="Courier"/>
                <a:cs typeface="Courier"/>
                <a:sym typeface="Courier New"/>
              </a:rPr>
              <a:t>()</a:t>
            </a:r>
          </a:p>
          <a:p>
            <a:pPr lvl="0">
              <a:buClr>
                <a:schemeClr val="lt1"/>
              </a:buClr>
              <a:buSzPct val="25000"/>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l-GR" sz="2600" dirty="0">
                <a:solidFill>
                  <a:srgbClr val="00FF00"/>
                </a:solidFill>
                <a:latin typeface="Courier"/>
                <a:ea typeface="Courier"/>
                <a:cs typeface="Courier"/>
                <a:sym typeface="Courier New"/>
              </a:rPr>
              <a:t>φίλοι</a:t>
            </a:r>
            <a:r>
              <a:rPr lang="en-US" sz="2600" dirty="0">
                <a:solidFill>
                  <a:srgbClr val="FFFF00"/>
                </a:solidFill>
                <a:latin typeface="Courier"/>
                <a:ea typeface="Courier"/>
                <a:cs typeface="Courier"/>
                <a:sym typeface="Courier New"/>
              </a:rPr>
              <a:t>)</a:t>
            </a:r>
            <a:endParaRPr lang="en-US"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l-GR" sz="2600" i="0" u="none" strike="noStrike" cap="none" dirty="0">
                <a:solidFill>
                  <a:schemeClr val="lt1"/>
                </a:solidFill>
                <a:latin typeface="Courier"/>
                <a:ea typeface="Courier"/>
                <a:cs typeface="Courier"/>
                <a:sym typeface="Courier New"/>
              </a:rPr>
              <a:t>['Ιωσήφ', 'Κατερίνα', 'Σπύρο’]</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l-GR" sz="2600" dirty="0">
                <a:solidFill>
                  <a:srgbClr val="00FF00"/>
                </a:solidFill>
                <a:latin typeface="Courier"/>
                <a:ea typeface="Courier"/>
                <a:cs typeface="Courier"/>
                <a:sym typeface="Courier New"/>
              </a:rPr>
              <a:t>φίλοι</a:t>
            </a:r>
            <a:r>
              <a:rPr lang="en-US" sz="2600" i="0" u="none" strike="noStrike" cap="none" dirty="0">
                <a:solidFill>
                  <a:srgbClr val="00FFFF"/>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1</a:t>
            </a:r>
            <a:r>
              <a:rPr lang="en-US" sz="2600" i="0" u="none" strike="noStrike" cap="none" dirty="0">
                <a:solidFill>
                  <a:srgbClr val="00FFFF"/>
                </a:solidFill>
                <a:latin typeface="Courier"/>
                <a:ea typeface="Courier"/>
                <a:cs typeface="Courier"/>
                <a:sym typeface="Courier New"/>
              </a:rPr>
              <a:t>]</a:t>
            </a:r>
            <a:r>
              <a:rPr lang="en-US" sz="2600" dirty="0">
                <a:solidFill>
                  <a:srgbClr val="FFFF00"/>
                </a:solidFill>
                <a:latin typeface="Courier"/>
                <a:ea typeface="Courier"/>
                <a:cs typeface="Courier"/>
                <a:sym typeface="Courier New"/>
              </a:rPr>
              <a:t>)</a:t>
            </a:r>
            <a:endParaRPr lang="en-US" sz="26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l-GR" sz="2600" i="0" u="none" strike="noStrike" cap="none" dirty="0">
                <a:solidFill>
                  <a:schemeClr val="lt1"/>
                </a:solidFill>
                <a:latin typeface="Courier"/>
                <a:ea typeface="Courier"/>
                <a:cs typeface="Courier"/>
                <a:sym typeface="Courier New"/>
              </a:rPr>
              <a:t>Ιωσήφ</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Ενσωματωμένες Συναρτήσεις και Λίστες</a:t>
            </a:r>
            <a:endParaRPr lang="en-US" sz="7600" u="none" strike="noStrike" cap="none" dirty="0">
              <a:solidFill>
                <a:srgbClr val="FFD966"/>
              </a:solidFill>
              <a:latin typeface="Arial" charset="0"/>
              <a:ea typeface="Arial" charset="0"/>
              <a:cs typeface="Arial" charset="0"/>
              <a:sym typeface="Cabin"/>
            </a:endParaRPr>
          </a:p>
        </p:txBody>
      </p:sp>
      <p:sp>
        <p:nvSpPr>
          <p:cNvPr id="299" name="Shape 299"/>
          <p:cNvSpPr txBox="1">
            <a:spLocks noGrp="1"/>
          </p:cNvSpPr>
          <p:nvPr>
            <p:ph type="body" idx="1"/>
          </p:nvPr>
        </p:nvSpPr>
        <p:spPr>
          <a:xfrm>
            <a:off x="915068" y="2972470"/>
            <a:ext cx="5802313" cy="4940300"/>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Υπάρχουν πλήθος </a:t>
            </a:r>
            <a:r>
              <a:rPr lang="el-GR" sz="3400" dirty="0">
                <a:solidFill>
                  <a:srgbClr val="FF00FF"/>
                </a:solidFill>
                <a:latin typeface="Arial" charset="0"/>
                <a:cs typeface="Arial" charset="0"/>
                <a:sym typeface="Cabin"/>
              </a:rPr>
              <a:t>συναρτήσεων </a:t>
            </a:r>
            <a:r>
              <a:rPr lang="el-GR" sz="3400" dirty="0">
                <a:solidFill>
                  <a:schemeClr val="lt1"/>
                </a:solidFill>
                <a:latin typeface="Arial" charset="0"/>
                <a:cs typeface="Arial" charset="0"/>
                <a:sym typeface="Cabin"/>
              </a:rPr>
              <a:t>ενσωματωμένες</a:t>
            </a:r>
            <a:r>
              <a:rPr lang="el-GR" sz="3400" dirty="0">
                <a:solidFill>
                  <a:srgbClr val="FF00FF"/>
                </a:solidFill>
                <a:latin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στην </a:t>
            </a:r>
            <a:r>
              <a:rPr lang="el-GR" sz="3400" dirty="0" err="1">
                <a:solidFill>
                  <a:srgbClr val="FFFF00"/>
                </a:solidFill>
                <a:latin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που λαμβάνουν </a:t>
            </a:r>
            <a:r>
              <a:rPr lang="el-GR" sz="3400" dirty="0">
                <a:solidFill>
                  <a:srgbClr val="00FF00"/>
                </a:solidFill>
                <a:latin typeface="Arial" charset="0"/>
                <a:cs typeface="Arial" charset="0"/>
                <a:sym typeface="Cabin"/>
              </a:rPr>
              <a:t>λίστες</a:t>
            </a:r>
            <a:r>
              <a:rPr lang="el-GR" sz="3400" u="none" strike="noStrike" cap="none" dirty="0">
                <a:solidFill>
                  <a:schemeClr val="lt1"/>
                </a:solidFill>
                <a:latin typeface="Arial" charset="0"/>
                <a:ea typeface="Arial" charset="0"/>
                <a:cs typeface="Arial" charset="0"/>
                <a:sym typeface="Cabin"/>
              </a:rPr>
              <a:t> ως παραμέτρους</a:t>
            </a:r>
            <a:endParaRPr lang="en-US" sz="3400" u="none" strike="noStrike" cap="none" dirty="0">
              <a:solidFill>
                <a:schemeClr val="lt1"/>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Θυμάστε τους βρόχους που χτίσαμε; Αυτά είναι πολύ πιο απλά</a:t>
            </a:r>
            <a:r>
              <a:rPr lang="en-US" sz="3400" u="none" strike="noStrike" cap="none" dirty="0">
                <a:solidFill>
                  <a:schemeClr val="lt1"/>
                </a:solidFill>
                <a:latin typeface="Arial" charset="0"/>
                <a:ea typeface="Arial" charset="0"/>
                <a:cs typeface="Arial" charset="0"/>
                <a:sym typeface="Cabin"/>
              </a:rPr>
              <a:t>.</a:t>
            </a:r>
          </a:p>
        </p:txBody>
      </p:sp>
      <p:sp>
        <p:nvSpPr>
          <p:cNvPr id="300" name="Shape 300"/>
          <p:cNvSpPr txBox="1"/>
          <p:nvPr/>
        </p:nvSpPr>
        <p:spPr>
          <a:xfrm>
            <a:off x="7929600" y="2813892"/>
            <a:ext cx="7885799"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 = [3, 41, 12, 9, 74, 15]</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6</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74</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00FF"/>
                </a:solidFill>
                <a:latin typeface="Courier"/>
                <a:ea typeface="Courier"/>
                <a:cs typeface="Courier"/>
                <a:sym typeface="Courier New"/>
              </a:rPr>
              <a:t>min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sum</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154</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sum</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25.6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155700" y="789709"/>
            <a:ext cx="12992030"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Προγραμματισμός</a:t>
            </a:r>
            <a:endParaRPr lang="en-US" sz="7600" u="none" strike="noStrike" cap="none" dirty="0">
              <a:solidFill>
                <a:srgbClr val="FFD966"/>
              </a:solidFill>
              <a:latin typeface="Arial" charset="0"/>
              <a:ea typeface="Arial" charset="0"/>
              <a:cs typeface="Arial" charset="0"/>
              <a:sym typeface="Cabin"/>
            </a:endParaRPr>
          </a:p>
        </p:txBody>
      </p:sp>
      <p:sp>
        <p:nvSpPr>
          <p:cNvPr id="190" name="Shape 190"/>
          <p:cNvSpPr txBox="1">
            <a:spLocks noGrp="1"/>
          </p:cNvSpPr>
          <p:nvPr>
            <p:ph type="body" idx="1"/>
          </p:nvPr>
        </p:nvSpPr>
        <p:spPr>
          <a:xfrm>
            <a:off x="1155700" y="2857500"/>
            <a:ext cx="13760450" cy="4843463"/>
          </a:xfrm>
          <a:prstGeom prst="rect">
            <a:avLst/>
          </a:prstGeom>
          <a:noFill/>
          <a:ln>
            <a:noFill/>
          </a:ln>
        </p:spPr>
        <p:txBody>
          <a:bodyPr lIns="38100" tIns="38100" rIns="38100" bIns="38100" anchor="t" anchorCtr="0">
            <a:noAutofit/>
          </a:bodyPr>
          <a:lstStyle/>
          <a:p>
            <a:pPr marL="457200" marR="0" lvl="0" indent="-444500" algn="l" rtl="0">
              <a:lnSpc>
                <a:spcPct val="100000"/>
              </a:lnSpc>
              <a:spcBef>
                <a:spcPts val="0"/>
              </a:spcBef>
              <a:spcAft>
                <a:spcPts val="1000"/>
              </a:spcAft>
              <a:buSzPct val="100000"/>
              <a:buFont typeface="Cabin"/>
            </a:pPr>
            <a:r>
              <a:rPr lang="el-GR" sz="3600" u="none" strike="noStrike" cap="none" dirty="0">
                <a:solidFill>
                  <a:srgbClr val="FF7F00"/>
                </a:solidFill>
                <a:latin typeface="Arial" charset="0"/>
                <a:ea typeface="Arial" charset="0"/>
                <a:cs typeface="Arial" charset="0"/>
                <a:sym typeface="Cabin"/>
              </a:rPr>
              <a:t>Αλγόριθμος</a:t>
            </a:r>
            <a:endParaRPr lang="en-US" sz="3600" u="none" strike="noStrike" cap="none" dirty="0">
              <a:solidFill>
                <a:srgbClr val="FF7F00"/>
              </a:solidFill>
              <a:latin typeface="Arial" charset="0"/>
              <a:ea typeface="Arial" charset="0"/>
              <a:cs typeface="Arial" charset="0"/>
              <a:sym typeface="Cabin"/>
            </a:endParaRPr>
          </a:p>
          <a:p>
            <a:pPr marL="304800" lvl="1" indent="0">
              <a:spcBef>
                <a:spcPts val="0"/>
              </a:spcBef>
              <a:spcAft>
                <a:spcPts val="1000"/>
              </a:spcAft>
              <a:buSzPct val="100000"/>
              <a:buNone/>
            </a:pPr>
            <a:r>
              <a:rPr lang="en-US" sz="3200" dirty="0">
                <a:solidFill>
                  <a:schemeClr val="bg1"/>
                </a:solidFill>
                <a:latin typeface="Arial" charset="0"/>
                <a:ea typeface="Arial" charset="0"/>
                <a:cs typeface="Arial" charset="0"/>
                <a:sym typeface="Cabin"/>
              </a:rPr>
              <a:t> -  </a:t>
            </a:r>
            <a:r>
              <a:rPr lang="el-GR" sz="3200" dirty="0">
                <a:solidFill>
                  <a:schemeClr val="bg1"/>
                </a:solidFill>
                <a:latin typeface="Arial" charset="0"/>
                <a:ea typeface="Arial" charset="0"/>
                <a:cs typeface="Arial" charset="0"/>
                <a:sym typeface="Cabin"/>
              </a:rPr>
              <a:t>Ένα σύνολο κανόνων ή βημάτων που στόχο έχουν την επίλυση ενός προβλήματος</a:t>
            </a:r>
            <a:endParaRPr lang="en-US" sz="3200" dirty="0">
              <a:solidFill>
                <a:schemeClr val="bg1"/>
              </a:solidFill>
              <a:latin typeface="Arial" charset="0"/>
              <a:ea typeface="Arial" charset="0"/>
              <a:cs typeface="Arial" charset="0"/>
              <a:sym typeface="Cabin"/>
            </a:endParaRPr>
          </a:p>
          <a:p>
            <a:pPr marL="749300" lvl="1" indent="-444500">
              <a:spcBef>
                <a:spcPts val="0"/>
              </a:spcBef>
              <a:spcAft>
                <a:spcPts val="1000"/>
              </a:spcAft>
              <a:buSzPct val="100000"/>
            </a:pPr>
            <a:endParaRPr lang="en-US" sz="3200" u="none" strike="noStrike" cap="none" dirty="0">
              <a:solidFill>
                <a:schemeClr val="bg1"/>
              </a:solidFill>
              <a:latin typeface="Arial" charset="0"/>
              <a:ea typeface="Arial" charset="0"/>
              <a:cs typeface="Arial" charset="0"/>
              <a:sym typeface="Cabin"/>
            </a:endParaRPr>
          </a:p>
          <a:p>
            <a:pPr marL="457200" marR="0" lvl="0" indent="-444500" algn="l" rtl="0">
              <a:lnSpc>
                <a:spcPct val="100000"/>
              </a:lnSpc>
              <a:spcBef>
                <a:spcPts val="0"/>
              </a:spcBef>
              <a:spcAft>
                <a:spcPts val="1000"/>
              </a:spcAft>
              <a:buSzPct val="100000"/>
              <a:buFont typeface="Cabin"/>
            </a:pPr>
            <a:r>
              <a:rPr lang="el-GR" sz="3600" dirty="0">
                <a:solidFill>
                  <a:srgbClr val="FF7F00"/>
                </a:solidFill>
                <a:latin typeface="Arial" charset="0"/>
                <a:ea typeface="Arial" charset="0"/>
                <a:cs typeface="Arial" charset="0"/>
                <a:sym typeface="Cabin"/>
              </a:rPr>
              <a:t>Δομή Δεδομένων</a:t>
            </a:r>
            <a:endParaRPr lang="en-US" sz="3600" dirty="0">
              <a:solidFill>
                <a:srgbClr val="FF7F00"/>
              </a:solidFill>
              <a:latin typeface="Arial" charset="0"/>
              <a:ea typeface="Arial" charset="0"/>
              <a:cs typeface="Arial" charset="0"/>
              <a:sym typeface="Cabin"/>
            </a:endParaRPr>
          </a:p>
          <a:p>
            <a:pPr marL="304800" lvl="1" indent="0">
              <a:spcBef>
                <a:spcPts val="0"/>
              </a:spcBef>
              <a:spcAft>
                <a:spcPts val="1000"/>
              </a:spcAft>
              <a:buSzPct val="100000"/>
              <a:buNone/>
            </a:pPr>
            <a:r>
              <a:rPr lang="en-US" sz="3200" dirty="0">
                <a:solidFill>
                  <a:schemeClr val="lt1"/>
                </a:solidFill>
                <a:latin typeface="Arial" charset="0"/>
                <a:ea typeface="Arial" charset="0"/>
                <a:cs typeface="Arial" charset="0"/>
                <a:sym typeface="Cabin"/>
              </a:rPr>
              <a:t> - </a:t>
            </a:r>
            <a:r>
              <a:rPr lang="el-GR" sz="3200" dirty="0">
                <a:solidFill>
                  <a:schemeClr val="lt1"/>
                </a:solidFill>
                <a:latin typeface="Arial" charset="0"/>
                <a:ea typeface="Arial" charset="0"/>
                <a:cs typeface="Arial" charset="0"/>
                <a:sym typeface="Cabin"/>
              </a:rPr>
              <a:t>Ένας λεπτομερής τρόπος οργάνωσης δεδομένων σε έναν υπολογιστή</a:t>
            </a:r>
            <a:endParaRPr lang="en-US" sz="3200" u="none" strike="noStrike" cap="none" dirty="0">
              <a:solidFill>
                <a:schemeClr val="lt1"/>
              </a:solidFill>
              <a:latin typeface="Arial" charset="0"/>
              <a:ea typeface="Arial" charset="0"/>
              <a:cs typeface="Arial" charset="0"/>
              <a:sym typeface="Cabin"/>
            </a:endParaRPr>
          </a:p>
        </p:txBody>
      </p:sp>
      <p:sp>
        <p:nvSpPr>
          <p:cNvPr id="2" name="Rectangle 1"/>
          <p:cNvSpPr/>
          <p:nvPr/>
        </p:nvSpPr>
        <p:spPr>
          <a:xfrm>
            <a:off x="7767449" y="6941246"/>
            <a:ext cx="7973658" cy="1077218"/>
          </a:xfrm>
          <a:prstGeom prst="rect">
            <a:avLst/>
          </a:prstGeom>
        </p:spPr>
        <p:txBody>
          <a:bodyPr wrap="none">
            <a:spAutoFit/>
          </a:bodyPr>
          <a:lstStyle/>
          <a:p>
            <a:pPr algn="r"/>
            <a:r>
              <a:rPr lang="en-US" sz="3200" dirty="0">
                <a:solidFill>
                  <a:srgbClr val="FFFF00"/>
                </a:solidFill>
                <a:hlinkClick r:id="rId3"/>
              </a:rPr>
              <a:t>https://en.wikipedia.org/wiki/Algorithm</a:t>
            </a:r>
            <a:endParaRPr lang="en-US" sz="3200" dirty="0">
              <a:solidFill>
                <a:srgbClr val="FFFF00"/>
              </a:solidFill>
            </a:endParaRPr>
          </a:p>
          <a:p>
            <a:pPr algn="r"/>
            <a:r>
              <a:rPr lang="en-US" sz="3200" dirty="0">
                <a:solidFill>
                  <a:srgbClr val="FFFF00"/>
                </a:solidFill>
                <a:hlinkClick r:id="rId4"/>
              </a:rPr>
              <a:t>https://en.wikipedia.org/wiki/Data_structure</a:t>
            </a:r>
            <a:endParaRPr lang="en-US" sz="3200" dirty="0">
              <a:solidFill>
                <a:srgbClr val="FFFF00"/>
              </a:solidFill>
            </a:endParaRPr>
          </a:p>
        </p:txBody>
      </p:sp>
    </p:spTree>
    <p:extLst>
      <p:ext uri="{BB962C8B-B14F-4D97-AF65-F5344CB8AC3E}">
        <p14:creationId xmlns:p14="http://schemas.microsoft.com/office/powerpoint/2010/main" val="75344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p:nvPr/>
        </p:nvSpPr>
        <p:spPr>
          <a:xfrm>
            <a:off x="7731645" y="4800524"/>
            <a:ext cx="8127900" cy="398787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err="1">
                <a:solidFill>
                  <a:srgbClr val="00FF00"/>
                </a:solidFill>
                <a:latin typeface="Courier"/>
                <a:ea typeface="Courier"/>
                <a:cs typeface="Courier"/>
                <a:sym typeface="Courier New"/>
              </a:rPr>
              <a:t>numlist</a:t>
            </a:r>
            <a:r>
              <a:rPr lang="en-US" sz="2600" i="0" u="none" strike="noStrike" cap="none" dirty="0">
                <a:solidFill>
                  <a:srgbClr val="00FF00"/>
                </a:solidFill>
                <a:latin typeface="Courier"/>
                <a:ea typeface="Courier"/>
                <a:cs typeface="Courier"/>
                <a:sym typeface="Courier New"/>
              </a:rPr>
              <a:t> = list()</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while True :</a:t>
            </a:r>
          </a:p>
          <a:p>
            <a:pPr>
              <a:buClr>
                <a:srgbClr val="FFFFFF"/>
              </a:buClr>
              <a:buSzPct val="25000"/>
            </a:pPr>
            <a:r>
              <a:rPr lang="en-US" sz="2600" i="0" u="none" strike="noStrike" cap="none" dirty="0">
                <a:solidFill>
                  <a:srgbClr val="FFFFFF"/>
                </a:solidFill>
                <a:latin typeface="Courier"/>
                <a:ea typeface="Courier"/>
                <a:cs typeface="Courier"/>
                <a:sym typeface="Courier New"/>
              </a:rPr>
              <a:t>    </a:t>
            </a:r>
            <a:r>
              <a:rPr lang="en-US" sz="2600" i="0" u="none" strike="noStrike" cap="none" dirty="0" err="1">
                <a:solidFill>
                  <a:srgbClr val="FFFFFF"/>
                </a:solidFill>
                <a:latin typeface="Courier"/>
                <a:ea typeface="Courier"/>
                <a:cs typeface="Courier"/>
                <a:sym typeface="Courier New"/>
              </a:rPr>
              <a:t>inp</a:t>
            </a:r>
            <a:r>
              <a:rPr lang="en-US" sz="2600" i="0" u="none" strike="noStrike" cap="none" dirty="0">
                <a:solidFill>
                  <a:srgbClr val="FFFFFF"/>
                </a:solidFill>
                <a:latin typeface="Courier"/>
                <a:ea typeface="Courier"/>
                <a:cs typeface="Courier"/>
                <a:sym typeface="Courier New"/>
              </a:rPr>
              <a:t> = input('</a:t>
            </a:r>
            <a:r>
              <a:rPr lang="el-GR" sz="2600" i="0" u="none" strike="noStrike" cap="none" dirty="0">
                <a:solidFill>
                  <a:srgbClr val="FFFFFF"/>
                </a:solidFill>
                <a:latin typeface="Courier"/>
                <a:ea typeface="Courier"/>
                <a:cs typeface="Courier"/>
                <a:sym typeface="Courier New"/>
              </a:rPr>
              <a:t>Δώστε έναν αριθμό</a:t>
            </a:r>
            <a:r>
              <a:rPr lang="en-US" sz="2600" i="0" u="none" strike="noStrike" cap="none" dirty="0">
                <a:solidFill>
                  <a:srgbClr val="FFFFFF"/>
                </a:solidFill>
                <a:latin typeface="Courier"/>
                <a:ea typeface="Courier"/>
                <a:cs typeface="Courier"/>
                <a:sym typeface="Courier New"/>
              </a:rPr>
              <a:t>: ')</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    if </a:t>
            </a:r>
            <a:r>
              <a:rPr lang="en-US" sz="2600" i="0" u="none" strike="noStrike" cap="none" dirty="0" err="1">
                <a:solidFill>
                  <a:srgbClr val="FFFFFF"/>
                </a:solidFill>
                <a:latin typeface="Courier"/>
                <a:ea typeface="Courier"/>
                <a:cs typeface="Courier"/>
                <a:sym typeface="Courier New"/>
              </a:rPr>
              <a:t>inp</a:t>
            </a:r>
            <a:r>
              <a:rPr lang="en-US" sz="2600" i="0" u="none" strike="noStrike" cap="none" dirty="0">
                <a:solidFill>
                  <a:srgbClr val="FFFFFF"/>
                </a:solidFill>
                <a:latin typeface="Courier"/>
                <a:ea typeface="Courier"/>
                <a:cs typeface="Courier"/>
                <a:sym typeface="Courier New"/>
              </a:rPr>
              <a:t> == '</a:t>
            </a:r>
            <a:r>
              <a:rPr lang="el-GR" sz="2600" i="0" u="none" strike="noStrike" cap="none" dirty="0">
                <a:solidFill>
                  <a:srgbClr val="FFFFFF"/>
                </a:solidFill>
                <a:latin typeface="Courier"/>
                <a:ea typeface="Courier"/>
                <a:cs typeface="Courier"/>
                <a:sym typeface="Courier New"/>
              </a:rPr>
              <a:t>τέλος</a:t>
            </a:r>
            <a:r>
              <a:rPr lang="en-US" sz="2600" i="0" u="none" strike="noStrike" cap="none" dirty="0">
                <a:solidFill>
                  <a:srgbClr val="FFFFFF"/>
                </a:solidFill>
                <a:latin typeface="Courier"/>
                <a:ea typeface="Courier"/>
                <a:cs typeface="Courier"/>
                <a:sym typeface="Courier New"/>
              </a:rPr>
              <a:t>' : break</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    </a:t>
            </a:r>
            <a:r>
              <a:rPr lang="el-GR" sz="2600" i="0" u="none" strike="noStrike" cap="none" dirty="0">
                <a:solidFill>
                  <a:srgbClr val="FFFFFF"/>
                </a:solidFill>
                <a:latin typeface="Courier"/>
                <a:ea typeface="Courier"/>
                <a:cs typeface="Courier"/>
                <a:sym typeface="Courier New"/>
              </a:rPr>
              <a:t>τιμή</a:t>
            </a:r>
            <a:r>
              <a:rPr lang="en-US" sz="2600" i="0" u="none" strike="noStrike" cap="none" dirty="0">
                <a:solidFill>
                  <a:srgbClr val="FFFFFF"/>
                </a:solidFill>
                <a:latin typeface="Courier"/>
                <a:ea typeface="Courier"/>
                <a:cs typeface="Courier"/>
                <a:sym typeface="Courier New"/>
              </a:rPr>
              <a:t> = float(</a:t>
            </a:r>
            <a:r>
              <a:rPr lang="en-US" sz="2600" i="0" u="none" strike="noStrike" cap="none" dirty="0" err="1">
                <a:solidFill>
                  <a:srgbClr val="FFFFFF"/>
                </a:solidFill>
                <a:latin typeface="Courier"/>
                <a:ea typeface="Courier"/>
                <a:cs typeface="Courier"/>
                <a:sym typeface="Courier New"/>
              </a:rPr>
              <a:t>inp</a:t>
            </a:r>
            <a:r>
              <a:rPr lang="en-US" sz="2600" i="0" u="none" strike="noStrike" cap="none" dirty="0">
                <a:solidFill>
                  <a:srgbClr val="FF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numlist.append</a:t>
            </a:r>
            <a:r>
              <a:rPr lang="en-US" sz="2600" i="0" u="none" strike="noStrike" cap="none" dirty="0">
                <a:solidFill>
                  <a:srgbClr val="00FF00"/>
                </a:solidFill>
                <a:latin typeface="Courier"/>
                <a:ea typeface="Courier"/>
                <a:cs typeface="Courier"/>
                <a:sym typeface="Courier New"/>
              </a:rPr>
              <a:t>(</a:t>
            </a:r>
            <a:r>
              <a:rPr lang="el-GR" sz="2600" i="0" u="none" strike="noStrike" cap="none" dirty="0">
                <a:solidFill>
                  <a:srgbClr val="00FF00"/>
                </a:solidFill>
                <a:latin typeface="Courier"/>
                <a:ea typeface="Courier"/>
                <a:cs typeface="Courier"/>
                <a:sym typeface="Courier New"/>
              </a:rPr>
              <a:t>τιμή</a:t>
            </a:r>
            <a:r>
              <a:rPr lang="en-US" sz="2600" i="0" u="none" strike="noStrike" cap="none" dirty="0">
                <a:solidFill>
                  <a:srgbClr val="00FF00"/>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600" i="0" u="none" strike="noStrike" cap="none" dirty="0">
              <a:solidFill>
                <a:srgbClr val="FFFF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ourier New"/>
              <a:buNone/>
            </a:pPr>
            <a:r>
              <a:rPr lang="el-GR" sz="2600" i="0" u="none" strike="noStrike" cap="none" dirty="0" err="1">
                <a:solidFill>
                  <a:srgbClr val="00FF00"/>
                </a:solidFill>
                <a:latin typeface="Courier"/>
                <a:ea typeface="Courier"/>
                <a:cs typeface="Courier"/>
                <a:sym typeface="Courier New"/>
              </a:rPr>
              <a:t>μέσος_όρος</a:t>
            </a:r>
            <a:r>
              <a:rPr lang="en-US" sz="2600" i="0" u="none" strike="noStrike" cap="none" dirty="0">
                <a:solidFill>
                  <a:srgbClr val="00FF00"/>
                </a:solidFill>
                <a:latin typeface="Courier"/>
                <a:ea typeface="Courier"/>
                <a:cs typeface="Courier"/>
                <a:sym typeface="Courier New"/>
              </a:rPr>
              <a:t> = sum(</a:t>
            </a:r>
            <a:r>
              <a:rPr lang="en-US" sz="2600" i="0" u="none" strike="noStrike" cap="none" dirty="0" err="1">
                <a:solidFill>
                  <a:srgbClr val="00FF00"/>
                </a:solidFill>
                <a:latin typeface="Courier"/>
                <a:ea typeface="Courier"/>
                <a:cs typeface="Courier"/>
                <a:sym typeface="Courier New"/>
              </a:rPr>
              <a:t>numlist</a:t>
            </a:r>
            <a:r>
              <a:rPr lang="en-US" sz="2600" i="0" u="none" strike="noStrike" cap="none" dirty="0">
                <a:solidFill>
                  <a:srgbClr val="00FF00"/>
                </a:solidFill>
                <a:latin typeface="Courier"/>
                <a:ea typeface="Courier"/>
                <a:cs typeface="Courier"/>
                <a:sym typeface="Courier New"/>
              </a:rPr>
              <a:t>) / </a:t>
            </a:r>
            <a:r>
              <a:rPr lang="en-US" sz="2600" i="0" u="none" strike="noStrike" cap="none" dirty="0" err="1">
                <a:solidFill>
                  <a:srgbClr val="00FF00"/>
                </a:solidFill>
                <a:latin typeface="Courier"/>
                <a:ea typeface="Courier"/>
                <a:cs typeface="Courier"/>
                <a:sym typeface="Courier New"/>
              </a:rPr>
              <a:t>len</a:t>
            </a:r>
            <a:r>
              <a:rPr lang="en-US" sz="2600" i="0" u="none" strike="noStrike" cap="none" dirty="0">
                <a:solidFill>
                  <a:srgbClr val="00FF00"/>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numlist</a:t>
            </a:r>
            <a:r>
              <a:rPr lang="en-US" sz="26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print('</a:t>
            </a:r>
            <a:r>
              <a:rPr lang="el-GR" sz="2600" i="0" u="none" strike="noStrike" cap="none" dirty="0">
                <a:solidFill>
                  <a:srgbClr val="FFFFFF"/>
                </a:solidFill>
                <a:latin typeface="Courier"/>
                <a:ea typeface="Courier"/>
                <a:cs typeface="Courier"/>
                <a:sym typeface="Courier New"/>
              </a:rPr>
              <a:t>Μέσος Όρος</a:t>
            </a:r>
            <a:r>
              <a:rPr lang="en-US" sz="2600" i="0" u="none" strike="noStrike" cap="none" dirty="0">
                <a:solidFill>
                  <a:srgbClr val="FFFFFF"/>
                </a:solidFill>
                <a:latin typeface="Courier"/>
                <a:ea typeface="Courier"/>
                <a:cs typeface="Courier"/>
                <a:sym typeface="Courier New"/>
              </a:rPr>
              <a:t>:', </a:t>
            </a:r>
            <a:r>
              <a:rPr lang="el-GR" sz="2600" i="0" u="none" strike="noStrike" cap="none" dirty="0" err="1">
                <a:solidFill>
                  <a:srgbClr val="FFFFFF"/>
                </a:solidFill>
                <a:latin typeface="Courier"/>
                <a:ea typeface="Courier"/>
                <a:cs typeface="Courier"/>
                <a:sym typeface="Courier New"/>
              </a:rPr>
              <a:t>μέσος_όρος</a:t>
            </a:r>
            <a:r>
              <a:rPr lang="en-US" sz="2600" i="0" u="none" strike="noStrike" cap="none" dirty="0">
                <a:solidFill>
                  <a:srgbClr val="FFFFFF"/>
                </a:solidFill>
                <a:latin typeface="Courier"/>
                <a:ea typeface="Courier"/>
                <a:cs typeface="Courier"/>
                <a:sym typeface="Courier New"/>
              </a:rPr>
              <a:t>)</a:t>
            </a:r>
          </a:p>
        </p:txBody>
      </p:sp>
      <p:sp>
        <p:nvSpPr>
          <p:cNvPr id="306" name="Shape 306"/>
          <p:cNvSpPr txBox="1"/>
          <p:nvPr/>
        </p:nvSpPr>
        <p:spPr>
          <a:xfrm>
            <a:off x="697125" y="1031888"/>
            <a:ext cx="8127900" cy="483551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l-GR" sz="2600" i="0" u="none" strike="noStrike" cap="none" dirty="0">
                <a:solidFill>
                  <a:srgbClr val="FF00FF"/>
                </a:solidFill>
                <a:latin typeface="Courier"/>
                <a:ea typeface="Courier"/>
                <a:cs typeface="Courier"/>
                <a:sym typeface="Courier New"/>
              </a:rPr>
              <a:t>άθροισμα</a:t>
            </a:r>
            <a:r>
              <a:rPr lang="en-US" sz="2600" i="0" u="none" strike="noStrike" cap="none" dirty="0">
                <a:solidFill>
                  <a:srgbClr val="FF00FF"/>
                </a:solidFill>
                <a:latin typeface="Courier"/>
                <a:ea typeface="Courier"/>
                <a:cs typeface="Courier"/>
                <a:sym typeface="Courier New"/>
              </a:rPr>
              <a:t> = 0</a:t>
            </a:r>
          </a:p>
          <a:p>
            <a:pPr marL="0" marR="0" lvl="0" indent="0" algn="l" rtl="0">
              <a:lnSpc>
                <a:spcPct val="100000"/>
              </a:lnSpc>
              <a:spcBef>
                <a:spcPts val="0"/>
              </a:spcBef>
              <a:spcAft>
                <a:spcPts val="0"/>
              </a:spcAft>
              <a:buClr>
                <a:srgbClr val="FF00FF"/>
              </a:buClr>
              <a:buSzPct val="25000"/>
              <a:buFont typeface="Courier New"/>
              <a:buNone/>
            </a:pPr>
            <a:r>
              <a:rPr lang="el-GR" sz="2600" i="0" u="none" strike="noStrike" cap="none" dirty="0">
                <a:solidFill>
                  <a:srgbClr val="FF00FF"/>
                </a:solidFill>
                <a:latin typeface="Courier"/>
                <a:ea typeface="Courier"/>
                <a:cs typeface="Courier"/>
                <a:sym typeface="Courier New"/>
              </a:rPr>
              <a:t>πλήθος</a:t>
            </a:r>
            <a:r>
              <a:rPr lang="en-US" sz="2600" i="0" u="none" strike="noStrike" cap="none" dirty="0">
                <a:solidFill>
                  <a:srgbClr val="FF00FF"/>
                </a:solidFill>
                <a:latin typeface="Courier"/>
                <a:ea typeface="Courier"/>
                <a:cs typeface="Courier"/>
                <a:sym typeface="Courier New"/>
              </a:rPr>
              <a:t> = 0</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while True :</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    </a:t>
            </a:r>
            <a:r>
              <a:rPr lang="en-US" sz="2600" i="0" u="none" strike="noStrike" cap="none" dirty="0" err="1">
                <a:solidFill>
                  <a:srgbClr val="FFFFFF"/>
                </a:solidFill>
                <a:latin typeface="Courier"/>
                <a:ea typeface="Courier"/>
                <a:cs typeface="Courier"/>
                <a:sym typeface="Courier New"/>
              </a:rPr>
              <a:t>inp</a:t>
            </a:r>
            <a:r>
              <a:rPr lang="en-US" sz="2600" i="0" u="none" strike="noStrike" cap="none" dirty="0">
                <a:solidFill>
                  <a:srgbClr val="FFFFFF"/>
                </a:solidFill>
                <a:latin typeface="Courier"/>
                <a:ea typeface="Courier"/>
                <a:cs typeface="Courier"/>
                <a:sym typeface="Courier New"/>
              </a:rPr>
              <a:t> = input('</a:t>
            </a:r>
            <a:r>
              <a:rPr lang="el-GR" sz="2600" i="0" u="none" strike="noStrike" cap="none" dirty="0">
                <a:solidFill>
                  <a:srgbClr val="FFFFFF"/>
                </a:solidFill>
                <a:latin typeface="Courier"/>
                <a:ea typeface="Courier"/>
                <a:cs typeface="Courier"/>
                <a:sym typeface="Courier New"/>
              </a:rPr>
              <a:t>Δώστε έναν αριθμό</a:t>
            </a:r>
            <a:r>
              <a:rPr lang="en-US" sz="2600" i="0" u="none" strike="noStrike" cap="none" dirty="0">
                <a:solidFill>
                  <a:srgbClr val="FFFFFF"/>
                </a:solidFill>
                <a:latin typeface="Courier"/>
                <a:ea typeface="Courier"/>
                <a:cs typeface="Courier"/>
                <a:sym typeface="Courier New"/>
              </a:rPr>
              <a:t>: ')</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    if </a:t>
            </a:r>
            <a:r>
              <a:rPr lang="en-US" sz="2600" i="0" u="none" strike="noStrike" cap="none" dirty="0" err="1">
                <a:solidFill>
                  <a:srgbClr val="FFFFFF"/>
                </a:solidFill>
                <a:latin typeface="Courier"/>
                <a:ea typeface="Courier"/>
                <a:cs typeface="Courier"/>
                <a:sym typeface="Courier New"/>
              </a:rPr>
              <a:t>inp</a:t>
            </a:r>
            <a:r>
              <a:rPr lang="en-US" sz="2600" i="0" u="none" strike="noStrike" cap="none" dirty="0">
                <a:solidFill>
                  <a:srgbClr val="FFFFFF"/>
                </a:solidFill>
                <a:latin typeface="Courier"/>
                <a:ea typeface="Courier"/>
                <a:cs typeface="Courier"/>
                <a:sym typeface="Courier New"/>
              </a:rPr>
              <a:t> == '</a:t>
            </a:r>
            <a:r>
              <a:rPr lang="el-GR" sz="2600" i="0" u="none" strike="noStrike" cap="none" dirty="0">
                <a:solidFill>
                  <a:srgbClr val="FFFFFF"/>
                </a:solidFill>
                <a:latin typeface="Courier"/>
                <a:ea typeface="Courier"/>
                <a:cs typeface="Courier"/>
                <a:sym typeface="Courier New"/>
              </a:rPr>
              <a:t>τέλος</a:t>
            </a:r>
            <a:r>
              <a:rPr lang="en-US" sz="2600" i="0" u="none" strike="noStrike" cap="none" dirty="0">
                <a:solidFill>
                  <a:srgbClr val="FFFFFF"/>
                </a:solidFill>
                <a:latin typeface="Courier"/>
                <a:ea typeface="Courier"/>
                <a:cs typeface="Courier"/>
                <a:sym typeface="Courier New"/>
              </a:rPr>
              <a:t>' : break</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    </a:t>
            </a:r>
            <a:r>
              <a:rPr lang="el-GR" sz="2600" i="0" u="none" strike="noStrike" cap="none" dirty="0">
                <a:solidFill>
                  <a:srgbClr val="FFFFFF"/>
                </a:solidFill>
                <a:latin typeface="Courier"/>
                <a:ea typeface="Courier"/>
                <a:cs typeface="Courier"/>
                <a:sym typeface="Courier New"/>
              </a:rPr>
              <a:t>τιμή</a:t>
            </a:r>
            <a:r>
              <a:rPr lang="en-US" sz="2600" i="0" u="none" strike="noStrike" cap="none" dirty="0">
                <a:solidFill>
                  <a:srgbClr val="FFFFFF"/>
                </a:solidFill>
                <a:latin typeface="Courier"/>
                <a:ea typeface="Courier"/>
                <a:cs typeface="Courier"/>
                <a:sym typeface="Courier New"/>
              </a:rPr>
              <a:t> = float(</a:t>
            </a:r>
            <a:r>
              <a:rPr lang="en-US" sz="2600" i="0" u="none" strike="noStrike" cap="none" dirty="0" err="1">
                <a:solidFill>
                  <a:srgbClr val="FFFFFF"/>
                </a:solidFill>
                <a:latin typeface="Courier"/>
                <a:ea typeface="Courier"/>
                <a:cs typeface="Courier"/>
                <a:sym typeface="Courier New"/>
              </a:rPr>
              <a:t>inp</a:t>
            </a:r>
            <a:r>
              <a:rPr lang="en-US" sz="2600" i="0" u="none" strike="noStrike" cap="none" dirty="0">
                <a:solidFill>
                  <a:srgbClr val="FFFFFF"/>
                </a:solidFill>
                <a:latin typeface="Courier"/>
                <a:ea typeface="Courier"/>
                <a:cs typeface="Courier"/>
                <a:sym typeface="Courier New"/>
              </a:rPr>
              <a:t>)</a:t>
            </a: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άθροισμα</a:t>
            </a:r>
            <a:r>
              <a:rPr lang="en-US" sz="2600" i="0" u="none" strike="noStrike" cap="none" dirty="0">
                <a:solidFill>
                  <a:srgbClr val="FF00FF"/>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άθροισμα</a:t>
            </a:r>
            <a:r>
              <a:rPr lang="en-US" sz="2600" i="0" u="none" strike="noStrike" cap="none" dirty="0">
                <a:solidFill>
                  <a:srgbClr val="FF00FF"/>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ourier New"/>
              <a:buNone/>
            </a:pP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πλήθος</a:t>
            </a:r>
            <a:r>
              <a:rPr lang="en-US" sz="2600" i="0" u="none" strike="noStrike" cap="none" dirty="0">
                <a:solidFill>
                  <a:srgbClr val="FF00FF"/>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πλήθος</a:t>
            </a:r>
            <a:r>
              <a:rPr lang="en-US" sz="2600" i="0" u="none" strike="noStrike" cap="none" dirty="0">
                <a:solidFill>
                  <a:srgbClr val="FF00FF"/>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2600" i="0" u="none" strike="noStrike" cap="none" dirty="0">
              <a:solidFill>
                <a:srgbClr val="FFFF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ourier New"/>
              <a:buNone/>
            </a:pPr>
            <a:r>
              <a:rPr lang="el-GR" sz="2600" dirty="0" err="1">
                <a:solidFill>
                  <a:srgbClr val="FF00FF"/>
                </a:solidFill>
                <a:latin typeface="Courier"/>
                <a:ea typeface="Courier"/>
                <a:cs typeface="Courier"/>
                <a:sym typeface="Courier New"/>
              </a:rPr>
              <a:t>μέσος_όρος</a:t>
            </a:r>
            <a:r>
              <a:rPr lang="en-US" sz="2600" i="0" u="none" strike="noStrike" cap="none" dirty="0">
                <a:solidFill>
                  <a:srgbClr val="FF00FF"/>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άθροισμα</a:t>
            </a:r>
            <a:r>
              <a:rPr lang="en-US" sz="2600" i="0" u="none" strike="noStrike" cap="none" dirty="0">
                <a:solidFill>
                  <a:srgbClr val="FF00FF"/>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πλήθος</a:t>
            </a:r>
            <a:endParaRPr lang="en-US" sz="26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FF"/>
              </a:buClr>
              <a:buSzPct val="25000"/>
              <a:buFont typeface="Courier New"/>
              <a:buNone/>
            </a:pPr>
            <a:r>
              <a:rPr lang="en-US" sz="2600" i="0" u="none" strike="noStrike" cap="none" dirty="0">
                <a:solidFill>
                  <a:srgbClr val="FFFFFF"/>
                </a:solidFill>
                <a:latin typeface="Courier"/>
                <a:ea typeface="Courier"/>
                <a:cs typeface="Courier"/>
                <a:sym typeface="Courier New"/>
              </a:rPr>
              <a:t>print('</a:t>
            </a:r>
            <a:r>
              <a:rPr lang="el-GR" sz="2600" i="0" u="none" strike="noStrike" cap="none" dirty="0">
                <a:solidFill>
                  <a:srgbClr val="FFFFFF"/>
                </a:solidFill>
                <a:latin typeface="Courier"/>
                <a:ea typeface="Courier"/>
                <a:cs typeface="Courier"/>
                <a:sym typeface="Courier New"/>
              </a:rPr>
              <a:t>Μέσος Όρος</a:t>
            </a:r>
            <a:r>
              <a:rPr lang="en-US" sz="2600" i="0" u="none" strike="noStrike" cap="none" dirty="0">
                <a:solidFill>
                  <a:srgbClr val="FFFFFF"/>
                </a:solidFill>
                <a:latin typeface="Courier"/>
                <a:ea typeface="Courier"/>
                <a:cs typeface="Courier"/>
                <a:sym typeface="Courier New"/>
              </a:rPr>
              <a:t>:', </a:t>
            </a:r>
            <a:r>
              <a:rPr lang="el-GR" sz="2600" i="0" u="none" strike="noStrike" cap="none" dirty="0" err="1">
                <a:solidFill>
                  <a:srgbClr val="FFFFFF"/>
                </a:solidFill>
                <a:latin typeface="Courier"/>
                <a:ea typeface="Courier"/>
                <a:cs typeface="Courier"/>
                <a:sym typeface="Courier New"/>
              </a:rPr>
              <a:t>μέσος_όρος</a:t>
            </a:r>
            <a:r>
              <a:rPr lang="en-US" sz="2600" i="0" u="none" strike="noStrike" cap="none" dirty="0">
                <a:solidFill>
                  <a:srgbClr val="FFFFFF"/>
                </a:solidFill>
                <a:latin typeface="Courier"/>
                <a:ea typeface="Courier"/>
                <a:cs typeface="Courier"/>
                <a:sym typeface="Courier New"/>
              </a:rPr>
              <a:t>)</a:t>
            </a:r>
          </a:p>
        </p:txBody>
      </p:sp>
      <p:sp>
        <p:nvSpPr>
          <p:cNvPr id="307" name="Shape 307"/>
          <p:cNvSpPr txBox="1"/>
          <p:nvPr/>
        </p:nvSpPr>
        <p:spPr>
          <a:xfrm>
            <a:off x="9308725" y="828688"/>
            <a:ext cx="6250150" cy="2862300"/>
          </a:xfrm>
          <a:prstGeom prst="rect">
            <a:avLst/>
          </a:prstGeom>
          <a:noFill/>
          <a:ln>
            <a:noFill/>
          </a:ln>
        </p:spPr>
        <p:txBody>
          <a:bodyPr lIns="91425" tIns="45700" rIns="91425" bIns="45700" anchor="t" anchorCtr="0">
            <a:noAutofit/>
          </a:bodyPr>
          <a:lstStyle/>
          <a:p>
            <a:pPr marL="0" marR="0" lvl="0" indent="0" algn="l" rtl="0">
              <a:lnSpc>
                <a:spcPct val="115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Δώστε έναν αριθμό</a:t>
            </a:r>
            <a:r>
              <a:rPr lang="en-US" sz="3600" u="none" strike="noStrike" cap="none" dirty="0">
                <a:solidFill>
                  <a:srgbClr val="FFFF00"/>
                </a:solidFill>
                <a:latin typeface="Arial" charset="0"/>
                <a:ea typeface="Arial" charset="0"/>
                <a:cs typeface="Arial" charset="0"/>
                <a:sym typeface="Cabin"/>
              </a:rPr>
              <a:t>: </a:t>
            </a:r>
            <a:r>
              <a:rPr lang="en-US" sz="3600" u="none" strike="noStrike" cap="none" dirty="0">
                <a:solidFill>
                  <a:srgbClr val="00FFFF"/>
                </a:solidFill>
                <a:latin typeface="Arial" charset="0"/>
                <a:ea typeface="Arial" charset="0"/>
                <a:cs typeface="Arial" charset="0"/>
                <a:sym typeface="Cabin"/>
              </a:rPr>
              <a:t>3</a:t>
            </a:r>
          </a:p>
          <a:p>
            <a:pPr marL="0" marR="0" lvl="0" indent="0" algn="l" rtl="0">
              <a:lnSpc>
                <a:spcPct val="115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Δώστε έναν αριθμό</a:t>
            </a:r>
            <a:r>
              <a:rPr lang="en-US" sz="3600" u="none" strike="noStrike" cap="none" dirty="0">
                <a:solidFill>
                  <a:srgbClr val="FFFF00"/>
                </a:solidFill>
                <a:latin typeface="Arial" charset="0"/>
                <a:ea typeface="Arial" charset="0"/>
                <a:cs typeface="Arial" charset="0"/>
                <a:sym typeface="Cabin"/>
              </a:rPr>
              <a:t>: </a:t>
            </a:r>
            <a:r>
              <a:rPr lang="en-US" sz="3600" u="none" strike="noStrike" cap="none" dirty="0">
                <a:solidFill>
                  <a:srgbClr val="00FFFF"/>
                </a:solidFill>
                <a:latin typeface="Arial" charset="0"/>
                <a:ea typeface="Arial" charset="0"/>
                <a:cs typeface="Arial" charset="0"/>
                <a:sym typeface="Cabin"/>
              </a:rPr>
              <a:t>9</a:t>
            </a:r>
          </a:p>
          <a:p>
            <a:pPr marL="0" marR="0" lvl="0" indent="0" algn="l" rtl="0">
              <a:lnSpc>
                <a:spcPct val="115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Δώστε έναν αριθμό</a:t>
            </a:r>
            <a:r>
              <a:rPr lang="en-US" sz="3600" u="none" strike="noStrike" cap="none" dirty="0">
                <a:solidFill>
                  <a:srgbClr val="FFFF00"/>
                </a:solidFill>
                <a:latin typeface="Arial" charset="0"/>
                <a:ea typeface="Arial" charset="0"/>
                <a:cs typeface="Arial" charset="0"/>
                <a:sym typeface="Cabin"/>
              </a:rPr>
              <a:t>: </a:t>
            </a:r>
            <a:r>
              <a:rPr lang="en-US" sz="3600" u="none" strike="noStrike" cap="none" dirty="0">
                <a:solidFill>
                  <a:srgbClr val="00FFFF"/>
                </a:solidFill>
                <a:latin typeface="Arial" charset="0"/>
                <a:ea typeface="Arial" charset="0"/>
                <a:cs typeface="Arial" charset="0"/>
                <a:sym typeface="Cabin"/>
              </a:rPr>
              <a:t>5</a:t>
            </a:r>
          </a:p>
          <a:p>
            <a:pPr marL="0" marR="0" lvl="0" indent="0" algn="l" rtl="0">
              <a:lnSpc>
                <a:spcPct val="115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Δώστε έναν αριθμό</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rgbClr val="00FFFF"/>
                </a:solidFill>
                <a:latin typeface="Arial" charset="0"/>
                <a:ea typeface="Arial" charset="0"/>
                <a:cs typeface="Arial" charset="0"/>
                <a:sym typeface="Cabin"/>
              </a:rPr>
              <a:t>τέλος</a:t>
            </a:r>
            <a:endParaRPr lang="en-US" sz="3600" u="none" strike="noStrike" cap="none" dirty="0">
              <a:solidFill>
                <a:srgbClr val="00FFFF"/>
              </a:solidFill>
              <a:latin typeface="Arial" charset="0"/>
              <a:ea typeface="Arial" charset="0"/>
              <a:cs typeface="Arial" charset="0"/>
              <a:sym typeface="Cabin"/>
            </a:endParaRPr>
          </a:p>
          <a:p>
            <a:pPr marL="0" marR="0" lvl="0" indent="0" algn="l" rtl="0">
              <a:lnSpc>
                <a:spcPct val="115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Μέσος Όρος</a:t>
            </a:r>
            <a:r>
              <a:rPr lang="en-US" sz="3600" u="none" strike="noStrike" cap="none" dirty="0">
                <a:solidFill>
                  <a:srgbClr val="FFFF00"/>
                </a:solidFill>
                <a:latin typeface="Arial" charset="0"/>
                <a:ea typeface="Arial" charset="0"/>
                <a:cs typeface="Arial" charset="0"/>
                <a:sym typeface="Cabin"/>
              </a:rPr>
              <a:t>: 5.66666666667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1155700" y="542060"/>
            <a:ext cx="13931900"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Καλύτερες Φίλες: Συμβολοσειρές και Λίστες</a:t>
            </a:r>
            <a:endParaRPr lang="en-US" sz="7600" u="none" strike="noStrike" cap="none" dirty="0">
              <a:solidFill>
                <a:srgbClr val="FFD966"/>
              </a:solidFill>
              <a:latin typeface="Arial" charset="0"/>
              <a:ea typeface="Arial" charset="0"/>
              <a:cs typeface="Arial" charset="0"/>
              <a:sym typeface="Cabin"/>
            </a:endParaRPr>
          </a:p>
        </p:txBody>
      </p:sp>
      <p:sp>
        <p:nvSpPr>
          <p:cNvPr id="313" name="Shape 313"/>
          <p:cNvSpPr txBox="1"/>
          <p:nvPr/>
        </p:nvSpPr>
        <p:spPr>
          <a:xfrm>
            <a:off x="1498600" y="2349500"/>
            <a:ext cx="67491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abc</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'With three words</a:t>
            </a:r>
            <a:r>
              <a:rPr lang="en-US" sz="30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abc</a:t>
            </a:r>
            <a:r>
              <a:rPr lang="en-US" sz="3000" i="0" u="none" strike="noStrike" cap="none" dirty="0" err="1">
                <a:solidFill>
                  <a:srgbClr val="FF00FF"/>
                </a:solidFill>
                <a:latin typeface="Courier"/>
                <a:ea typeface="Courier"/>
                <a:cs typeface="Courier"/>
                <a:sym typeface="Courier New"/>
              </a:rPr>
              <a:t>.split</a:t>
            </a:r>
            <a:r>
              <a:rPr lang="en-US" sz="3000" i="0" u="none" strike="noStrike" cap="none" dirty="0">
                <a:solidFill>
                  <a:schemeClr val="lt1"/>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['With', 'three', 'words']</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0</a:t>
            </a:r>
            <a:r>
              <a:rPr lang="en-US" sz="3000" i="0" u="none" strike="noStrike" cap="none" dirty="0">
                <a:solidFill>
                  <a:srgbClr val="00FFFF"/>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With</a:t>
            </a:r>
          </a:p>
        </p:txBody>
      </p:sp>
      <p:sp>
        <p:nvSpPr>
          <p:cNvPr id="314" name="Shape 314"/>
          <p:cNvSpPr txBox="1"/>
          <p:nvPr/>
        </p:nvSpPr>
        <p:spPr>
          <a:xfrm>
            <a:off x="9398000" y="2292350"/>
            <a:ext cx="6450900" cy="4984799"/>
          </a:xfrm>
          <a:prstGeom prst="rect">
            <a:avLst/>
          </a:prstGeom>
          <a:noFill/>
          <a:ln>
            <a:noFill/>
          </a:ln>
        </p:spPr>
        <p:txBody>
          <a:bodyPr lIns="0" tIns="0" rIns="0" bIns="0" anchor="ctr" anchorCtr="0">
            <a:noAutofit/>
          </a:bodyPr>
          <a:lstStyle/>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stuff</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['With', 'three', 'words']</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w</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stuff </a:t>
            </a:r>
            <a:r>
              <a:rPr lang="en-US" sz="3000" i="0" u="none" strike="noStrike" cap="none" dirty="0">
                <a:solidFill>
                  <a:schemeClr val="lt1"/>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w</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With</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Three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Words</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
        <p:nvSpPr>
          <p:cNvPr id="315" name="Shape 315"/>
          <p:cNvSpPr txBox="1"/>
          <p:nvPr/>
        </p:nvSpPr>
        <p:spPr>
          <a:xfrm>
            <a:off x="457200" y="7194550"/>
            <a:ext cx="151256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400" u="none" strike="noStrike" cap="none" dirty="0">
                <a:solidFill>
                  <a:schemeClr val="lt1"/>
                </a:solidFill>
                <a:latin typeface="Arial" charset="0"/>
                <a:ea typeface="Arial" charset="0"/>
                <a:cs typeface="Arial" charset="0"/>
                <a:sym typeface="Cabin"/>
              </a:rPr>
              <a:t>Το </a:t>
            </a:r>
            <a:r>
              <a:rPr lang="en-US" sz="3400" u="none" strike="noStrike" cap="none" dirty="0">
                <a:solidFill>
                  <a:srgbClr val="FF00FF"/>
                </a:solidFill>
                <a:latin typeface="Arial" charset="0"/>
                <a:ea typeface="Arial" charset="0"/>
                <a:cs typeface="Arial" charset="0"/>
                <a:sym typeface="Cabin"/>
              </a:rPr>
              <a:t>Split</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σπάει μια συμβολοσειρά σε μέρη και παράγει μια λίστα συμβολοσειρών. Αυτά τα θεωρούμε λέξεις. Μπορούμε να έχουμε </a:t>
            </a:r>
            <a:r>
              <a:rPr lang="el-GR" sz="3400" dirty="0">
                <a:solidFill>
                  <a:srgbClr val="00FFFF"/>
                </a:solidFill>
                <a:latin typeface="Arial" charset="0"/>
                <a:cs typeface="Arial" charset="0"/>
                <a:sym typeface="Cabin"/>
              </a:rPr>
              <a:t>πρόσβαση</a:t>
            </a:r>
            <a:r>
              <a:rPr lang="el-GR" sz="3400" u="none" strike="noStrike" cap="none" dirty="0">
                <a:solidFill>
                  <a:schemeClr val="lt1"/>
                </a:solidFill>
                <a:latin typeface="Arial" charset="0"/>
                <a:ea typeface="Arial" charset="0"/>
                <a:cs typeface="Arial" charset="0"/>
                <a:sym typeface="Cabin"/>
              </a:rPr>
              <a:t> σε μια συγκεκριμένη λέξη ή να </a:t>
            </a:r>
            <a:r>
              <a:rPr lang="el-GR" sz="3400" dirty="0">
                <a:solidFill>
                  <a:srgbClr val="FFFF00"/>
                </a:solidFill>
                <a:latin typeface="Arial" charset="0"/>
                <a:cs typeface="Arial" charset="0"/>
                <a:sym typeface="Cabin"/>
              </a:rPr>
              <a:t>διατρέξουμε</a:t>
            </a:r>
            <a:r>
              <a:rPr lang="el-GR" sz="3400" u="none" strike="noStrike" cap="none" dirty="0">
                <a:solidFill>
                  <a:schemeClr val="lt1"/>
                </a:solidFill>
                <a:latin typeface="Arial" charset="0"/>
                <a:ea typeface="Arial" charset="0"/>
                <a:cs typeface="Arial" charset="0"/>
                <a:sym typeface="Cabin"/>
              </a:rPr>
              <a:t> όλες τις λέξεις</a:t>
            </a:r>
            <a:r>
              <a:rPr lang="en-US" sz="34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965199" y="1085851"/>
            <a:ext cx="9364664" cy="702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&gt;&gt;&gt; </a:t>
            </a:r>
            <a:r>
              <a:rPr lang="el-GR" sz="2600" i="0" u="none" strike="noStrike" cap="none" dirty="0">
                <a:solidFill>
                  <a:srgbClr val="00FF00"/>
                </a:solidFill>
                <a:latin typeface="Courier"/>
                <a:ea typeface="Courier"/>
                <a:cs typeface="Courier"/>
                <a:sym typeface="Courier New"/>
              </a:rPr>
              <a:t>γραμμή</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 'A lot               of spaces</a:t>
            </a:r>
            <a:r>
              <a:rPr lang="en-US" sz="26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etc</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γραμμή</a:t>
            </a:r>
            <a:r>
              <a:rPr lang="en-US" sz="2600" i="0" u="none" strike="noStrike" cap="none"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split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i="0" u="none" strike="noStrike" cap="none" dirty="0" err="1">
                <a:solidFill>
                  <a:srgbClr val="00FF00"/>
                </a:solidFill>
                <a:latin typeface="Courier"/>
                <a:ea typeface="Courier"/>
                <a:cs typeface="Courier"/>
                <a:sym typeface="Courier New"/>
              </a:rPr>
              <a:t>etc</a:t>
            </a:r>
            <a:r>
              <a:rPr lang="en-US" sz="2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['A', 'lot', 'of', 'spaces']</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&gt;&gt;&gt;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&gt;&gt;&gt; </a:t>
            </a:r>
            <a:r>
              <a:rPr lang="el-GR" sz="2600" i="0" u="none" strike="noStrike" cap="none" dirty="0">
                <a:solidFill>
                  <a:srgbClr val="00FF00"/>
                </a:solidFill>
                <a:latin typeface="Courier"/>
                <a:ea typeface="Courier"/>
                <a:cs typeface="Courier"/>
                <a:sym typeface="Courier New"/>
              </a:rPr>
              <a:t>γραμμή</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 </a:t>
            </a:r>
            <a:r>
              <a:rPr lang="en-US" sz="2600"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πρώτο</a:t>
            </a:r>
            <a:r>
              <a:rPr lang="en-US" sz="2600" i="0" u="none" strike="noStrike" cap="none" dirty="0">
                <a:solidFill>
                  <a:srgbClr val="00FFFF"/>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δεύτερο</a:t>
            </a:r>
            <a:r>
              <a:rPr lang="en-US" sz="2600" i="0" u="none" strike="noStrike" cap="none" dirty="0">
                <a:solidFill>
                  <a:srgbClr val="00FFFF"/>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τρίτο</a:t>
            </a:r>
            <a:r>
              <a:rPr lang="en-US" sz="26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&gt;&gt;&gt; </a:t>
            </a:r>
            <a:r>
              <a:rPr lang="el-GR" sz="2600" i="0" u="none" strike="noStrike" cap="none" dirty="0" err="1">
                <a:solidFill>
                  <a:srgbClr val="00FF00"/>
                </a:solidFill>
                <a:latin typeface="Courier"/>
                <a:ea typeface="Courier"/>
                <a:cs typeface="Courier"/>
                <a:sym typeface="Courier New"/>
              </a:rPr>
              <a:t>αντικ</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00FF00"/>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γραμμή</a:t>
            </a:r>
            <a:r>
              <a:rPr lang="en-US" sz="2600" i="0" u="none" strike="noStrike" cap="none" dirty="0">
                <a:solidFill>
                  <a:srgbClr val="FF00FF"/>
                </a:solidFill>
                <a:latin typeface="Courier"/>
                <a:ea typeface="Courier"/>
                <a:cs typeface="Courier"/>
                <a:sym typeface="Courier New"/>
              </a:rPr>
              <a:t>.split</a:t>
            </a:r>
            <a:r>
              <a:rPr lang="en-US" sz="2600" i="0" u="none" strike="noStrike" cap="none" dirty="0">
                <a:solidFill>
                  <a:schemeClr val="lt1"/>
                </a:solidFill>
                <a:latin typeface="Courier"/>
                <a:ea typeface="Courier"/>
                <a:cs typeface="Courier"/>
                <a:sym typeface="Courier New"/>
              </a:rPr>
              <a:t>()</a:t>
            </a:r>
          </a:p>
          <a:p>
            <a:pPr>
              <a:buClr>
                <a:schemeClr val="lt1"/>
              </a:buClr>
              <a:buSzPct val="25000"/>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l-GR" sz="2600" i="0" u="none" strike="noStrike" cap="none" dirty="0" err="1">
                <a:solidFill>
                  <a:srgbClr val="00FF00"/>
                </a:solidFill>
                <a:latin typeface="Courier"/>
                <a:ea typeface="Courier"/>
                <a:cs typeface="Courier"/>
                <a:sym typeface="Courier New"/>
              </a:rPr>
              <a:t>αντικ</a:t>
            </a:r>
            <a:r>
              <a:rPr lang="en-US" sz="2600" dirty="0">
                <a:solidFill>
                  <a:srgbClr val="FFFF00"/>
                </a:solidFill>
                <a:latin typeface="Courier"/>
                <a:ea typeface="Courier"/>
                <a:cs typeface="Courier"/>
                <a:sym typeface="Courier New"/>
              </a:rPr>
              <a:t>)</a:t>
            </a:r>
            <a:endParaRPr lang="en-US"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πρώτο</a:t>
            </a:r>
            <a:r>
              <a:rPr lang="en-US" sz="2600" i="0" u="none" strike="noStrike" cap="none"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δεύτερο</a:t>
            </a:r>
            <a:r>
              <a:rPr lang="en-US" sz="2600" i="0" u="none" strike="noStrike" cap="none"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τρίτο</a:t>
            </a:r>
            <a:r>
              <a:rPr lang="en-US" sz="2600" i="0" u="none" strike="noStrike" cap="none" dirty="0">
                <a:solidFill>
                  <a:schemeClr val="lt1"/>
                </a:solidFill>
                <a:latin typeface="Courier"/>
                <a:ea typeface="Courier"/>
                <a:cs typeface="Courier"/>
                <a:sym typeface="Courier New"/>
              </a:rPr>
              <a:t>']</a:t>
            </a:r>
          </a:p>
          <a:p>
            <a:pPr>
              <a:buClr>
                <a:schemeClr val="lt1"/>
              </a:buClr>
              <a:buSzPct val="25000"/>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i="0" u="none" strike="noStrike" cap="none" dirty="0" err="1">
                <a:solidFill>
                  <a:srgbClr val="FF00FF"/>
                </a:solidFill>
                <a:latin typeface="Courier"/>
                <a:ea typeface="Courier"/>
                <a:cs typeface="Courier"/>
                <a:sym typeface="Courier New"/>
              </a:rPr>
              <a:t>len</a:t>
            </a:r>
            <a:r>
              <a:rPr lang="en-US" sz="2600" i="0" u="none" strike="noStrike" cap="none" dirty="0">
                <a:solidFill>
                  <a:schemeClr val="lt1"/>
                </a:solidFill>
                <a:latin typeface="Courier"/>
                <a:ea typeface="Courier"/>
                <a:cs typeface="Courier"/>
                <a:sym typeface="Courier New"/>
              </a:rPr>
              <a:t>(</a:t>
            </a:r>
            <a:r>
              <a:rPr lang="el-GR" sz="2600" i="0" u="none" strike="noStrike" cap="none" dirty="0" err="1">
                <a:solidFill>
                  <a:srgbClr val="00FF00"/>
                </a:solidFill>
                <a:latin typeface="Courier"/>
                <a:ea typeface="Courier"/>
                <a:cs typeface="Courier"/>
                <a:sym typeface="Courier New"/>
              </a:rPr>
              <a:t>αντικ</a:t>
            </a:r>
            <a:r>
              <a:rPr lang="en-US" sz="2600" i="0" u="none" strike="noStrike" cap="none" dirty="0">
                <a:solidFill>
                  <a:schemeClr val="lt1"/>
                </a:solidFill>
                <a:latin typeface="Courier"/>
                <a:ea typeface="Courier"/>
                <a:cs typeface="Courier"/>
                <a:sym typeface="Courier New"/>
              </a:rPr>
              <a:t>)</a:t>
            </a:r>
            <a:r>
              <a:rPr lang="en-US" sz="2600" dirty="0">
                <a:solidFill>
                  <a:srgbClr val="FFFF00"/>
                </a:solidFill>
                <a:latin typeface="Courier"/>
                <a:ea typeface="Courier"/>
                <a:cs typeface="Courier"/>
                <a:sym typeface="Courier New"/>
              </a:rPr>
              <a:t>)</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&gt;&gt;&gt; </a:t>
            </a:r>
            <a:r>
              <a:rPr lang="el-GR" sz="2600" i="0" u="none" strike="noStrike" cap="none" dirty="0" err="1">
                <a:solidFill>
                  <a:srgbClr val="00FF00"/>
                </a:solidFill>
                <a:latin typeface="Courier"/>
                <a:ea typeface="Courier"/>
                <a:cs typeface="Courier"/>
                <a:sym typeface="Courier New"/>
              </a:rPr>
              <a:t>αντικ</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γραμμή</a:t>
            </a:r>
            <a:r>
              <a:rPr lang="en-US" sz="2600" i="0" u="none" strike="noStrike" cap="none" dirty="0">
                <a:solidFill>
                  <a:srgbClr val="FF00FF"/>
                </a:solidFill>
                <a:latin typeface="Courier"/>
                <a:ea typeface="Courier"/>
                <a:cs typeface="Courier"/>
                <a:sym typeface="Courier New"/>
              </a:rPr>
              <a:t>.split</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00FFFF"/>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p>
          <a:p>
            <a:pPr>
              <a:buClr>
                <a:schemeClr val="lt1"/>
              </a:buClr>
              <a:buSzPct val="25000"/>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l-GR" sz="2600" i="0" u="none" strike="noStrike" cap="none" dirty="0" err="1">
                <a:solidFill>
                  <a:srgbClr val="00FF00"/>
                </a:solidFill>
                <a:latin typeface="Courier"/>
                <a:ea typeface="Courier"/>
                <a:cs typeface="Courier"/>
                <a:sym typeface="Courier New"/>
              </a:rPr>
              <a:t>αντικ</a:t>
            </a:r>
            <a:r>
              <a:rPr lang="en-US" sz="2600" dirty="0">
                <a:solidFill>
                  <a:srgbClr val="FFFF00"/>
                </a:solidFill>
                <a:latin typeface="Courier"/>
                <a:ea typeface="Courier"/>
                <a:cs typeface="Courier"/>
                <a:sym typeface="Courier New"/>
              </a:rPr>
              <a:t>)</a:t>
            </a:r>
            <a:endParaRPr lang="en-US"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πρώτο </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δεύτερο </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τρίτο </a:t>
            </a:r>
            <a:r>
              <a:rPr lang="en-US" sz="2600" i="0" u="none" strike="noStrike" cap="none" dirty="0">
                <a:solidFill>
                  <a:schemeClr val="lt1"/>
                </a:solidFill>
                <a:latin typeface="Courier"/>
                <a:ea typeface="Courier"/>
                <a:cs typeface="Courier"/>
                <a:sym typeface="Courier New"/>
              </a:rPr>
              <a:t>']</a:t>
            </a:r>
          </a:p>
          <a:p>
            <a:pPr>
              <a:buClr>
                <a:schemeClr val="lt1"/>
              </a:buClr>
              <a:buSzPct val="25000"/>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i="0" u="none" strike="noStrike" cap="none" dirty="0" err="1">
                <a:solidFill>
                  <a:srgbClr val="FF00FF"/>
                </a:solidFill>
                <a:latin typeface="Courier"/>
                <a:ea typeface="Courier"/>
                <a:cs typeface="Courier"/>
                <a:sym typeface="Courier New"/>
              </a:rPr>
              <a:t>len</a:t>
            </a:r>
            <a:r>
              <a:rPr lang="en-US" sz="2600" i="0" u="none" strike="noStrike" cap="none" dirty="0">
                <a:solidFill>
                  <a:schemeClr val="lt1"/>
                </a:solidFill>
                <a:latin typeface="Courier"/>
                <a:ea typeface="Courier"/>
                <a:cs typeface="Courier"/>
                <a:sym typeface="Courier New"/>
              </a:rPr>
              <a:t>(</a:t>
            </a:r>
            <a:r>
              <a:rPr lang="el-GR" sz="2600" i="0" u="none" strike="noStrike" cap="none" dirty="0" err="1">
                <a:solidFill>
                  <a:srgbClr val="00FF00"/>
                </a:solidFill>
                <a:latin typeface="Courier"/>
                <a:ea typeface="Courier"/>
                <a:cs typeface="Courier"/>
                <a:sym typeface="Courier New"/>
              </a:rPr>
              <a:t>αντικ</a:t>
            </a:r>
            <a:r>
              <a:rPr lang="en-US" sz="2600" i="0" u="none" strike="noStrike" cap="none" dirty="0">
                <a:solidFill>
                  <a:schemeClr val="lt1"/>
                </a:solidFill>
                <a:latin typeface="Courier"/>
                <a:ea typeface="Courier"/>
                <a:cs typeface="Courier"/>
                <a:sym typeface="Courier New"/>
              </a:rPr>
              <a:t>)</a:t>
            </a:r>
            <a:r>
              <a:rPr lang="en-US" sz="2600" dirty="0">
                <a:solidFill>
                  <a:srgbClr val="FFFF00"/>
                </a:solidFill>
                <a:latin typeface="Courier"/>
                <a:ea typeface="Courier"/>
                <a:cs typeface="Courier"/>
                <a:sym typeface="Courier New"/>
              </a:rPr>
              <a:t>)</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&gt;&gt;&gt; </a:t>
            </a:r>
          </a:p>
        </p:txBody>
      </p:sp>
      <p:sp>
        <p:nvSpPr>
          <p:cNvPr id="321" name="Shape 321"/>
          <p:cNvSpPr txBox="1"/>
          <p:nvPr/>
        </p:nvSpPr>
        <p:spPr>
          <a:xfrm>
            <a:off x="9226644" y="2031185"/>
            <a:ext cx="6490311" cy="4676729"/>
          </a:xfrm>
          <a:prstGeom prst="rect">
            <a:avLst/>
          </a:prstGeom>
          <a:noFill/>
          <a:ln>
            <a:noFill/>
          </a:ln>
        </p:spPr>
        <p:txBody>
          <a:bodyPr lIns="0" tIns="0" rIns="0" bIns="0" anchor="ctr" anchorCtr="0">
            <a:noAutofit/>
          </a:bodyPr>
          <a:lstStyle/>
          <a:p>
            <a:pPr marL="457200" marR="0" lvl="0" indent="-419100" rtl="0">
              <a:lnSpc>
                <a:spcPct val="150000"/>
              </a:lnSpc>
              <a:spcBef>
                <a:spcPts val="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Όταν δεν καθορίζετε έναν </a:t>
            </a:r>
            <a:r>
              <a:rPr lang="el-GR" sz="3000" dirty="0" err="1">
                <a:solidFill>
                  <a:srgbClr val="00FFFF"/>
                </a:solidFill>
                <a:latin typeface="Arial" charset="0"/>
                <a:cs typeface="Arial" charset="0"/>
                <a:sym typeface="Cabin"/>
              </a:rPr>
              <a:t>οριοθέτη</a:t>
            </a:r>
            <a:r>
              <a:rPr lang="el-GR" sz="3000" u="none" strike="noStrike" cap="none" dirty="0">
                <a:solidFill>
                  <a:schemeClr val="lt1"/>
                </a:solidFill>
                <a:latin typeface="Arial" charset="0"/>
                <a:ea typeface="Arial" charset="0"/>
                <a:cs typeface="Arial" charset="0"/>
                <a:sym typeface="Cabin"/>
              </a:rPr>
              <a:t>, πολλα</a:t>
            </a:r>
            <a:r>
              <a:rPr lang="el-GR" sz="3000" dirty="0">
                <a:solidFill>
                  <a:schemeClr val="lt1"/>
                </a:solidFill>
                <a:latin typeface="Arial" charset="0"/>
                <a:ea typeface="Arial" charset="0"/>
                <a:cs typeface="Arial" charset="0"/>
                <a:sym typeface="Cabin"/>
              </a:rPr>
              <a:t>πλά κενά</a:t>
            </a:r>
            <a:r>
              <a:rPr lang="el-GR" sz="3000" u="none" strike="noStrike" cap="none" dirty="0">
                <a:solidFill>
                  <a:schemeClr val="lt1"/>
                </a:solidFill>
                <a:latin typeface="Arial" charset="0"/>
                <a:ea typeface="Arial" charset="0"/>
                <a:cs typeface="Arial" charset="0"/>
                <a:sym typeface="Cabin"/>
              </a:rPr>
              <a:t> αντιμετωπίζονται σαν ένας </a:t>
            </a:r>
            <a:r>
              <a:rPr lang="el-GR" sz="3000" u="none" strike="noStrike" cap="none" dirty="0" err="1">
                <a:solidFill>
                  <a:schemeClr val="lt1"/>
                </a:solidFill>
                <a:latin typeface="Arial" charset="0"/>
                <a:ea typeface="Arial" charset="0"/>
                <a:cs typeface="Arial" charset="0"/>
                <a:sym typeface="Cabin"/>
              </a:rPr>
              <a:t>οριοθέτης</a:t>
            </a:r>
            <a:endParaRPr lang="en-US" sz="3000" u="none" strike="noStrike" cap="none" dirty="0">
              <a:solidFill>
                <a:schemeClr val="lt1"/>
              </a:solidFill>
              <a:latin typeface="Arial" charset="0"/>
              <a:ea typeface="Arial" charset="0"/>
              <a:cs typeface="Arial" charset="0"/>
              <a:sym typeface="Cabin"/>
            </a:endParaRPr>
          </a:p>
          <a:p>
            <a:pPr marL="457200" marR="0" lvl="0" indent="-419100" rtl="0">
              <a:lnSpc>
                <a:spcPct val="150000"/>
              </a:lnSpc>
              <a:spcBef>
                <a:spcPts val="0"/>
              </a:spcBef>
              <a:spcAft>
                <a:spcPts val="0"/>
              </a:spcAft>
              <a:buClr>
                <a:schemeClr val="lt1"/>
              </a:buClr>
              <a:buSzPct val="100000"/>
              <a:buFont typeface="Cabin"/>
              <a:buChar char="●"/>
            </a:pPr>
            <a:endParaRPr lang="en-US" sz="3000" u="none" strike="noStrike" cap="none" dirty="0">
              <a:solidFill>
                <a:schemeClr val="lt1"/>
              </a:solidFill>
              <a:latin typeface="Arial" charset="0"/>
              <a:ea typeface="Arial" charset="0"/>
              <a:cs typeface="Arial" charset="0"/>
              <a:sym typeface="Cabin"/>
            </a:endParaRPr>
          </a:p>
          <a:p>
            <a:pPr marL="457200" marR="0" lvl="0" indent="-419100" rtl="0">
              <a:lnSpc>
                <a:spcPct val="150000"/>
              </a:lnSpc>
              <a:spcBef>
                <a:spcPts val="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Μπορείτε να καθορίσετε ποιον χαρακτήρα </a:t>
            </a:r>
            <a:r>
              <a:rPr lang="el-GR" sz="3000" dirty="0">
                <a:solidFill>
                  <a:srgbClr val="00FFFF"/>
                </a:solidFill>
                <a:latin typeface="Arial" charset="0"/>
                <a:cs typeface="Arial" charset="0"/>
                <a:sym typeface="Cabin"/>
              </a:rPr>
              <a:t>οριοθέτησης</a:t>
            </a:r>
            <a:r>
              <a:rPr lang="el-GR" sz="3000" u="none" strike="noStrike" cap="none" dirty="0">
                <a:solidFill>
                  <a:schemeClr val="lt1"/>
                </a:solidFill>
                <a:latin typeface="Arial" charset="0"/>
                <a:ea typeface="Arial" charset="0"/>
                <a:cs typeface="Arial" charset="0"/>
                <a:sym typeface="Cabin"/>
              </a:rPr>
              <a:t> θα χρησιμοποιήσετε στο </a:t>
            </a:r>
            <a:r>
              <a:rPr lang="el-GR" sz="3000" dirty="0">
                <a:solidFill>
                  <a:srgbClr val="FF00FF"/>
                </a:solidFill>
                <a:latin typeface="Arial" charset="0"/>
                <a:cs typeface="Arial" charset="0"/>
                <a:sym typeface="Cabin"/>
              </a:rPr>
              <a:t>διαχωρισμό</a:t>
            </a:r>
            <a:endParaRPr lang="en-US" sz="3000" u="none" strike="noStrike" cap="none" dirty="0">
              <a:solidFill>
                <a:srgbClr val="FF00FF"/>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p:nvPr/>
        </p:nvSpPr>
        <p:spPr>
          <a:xfrm>
            <a:off x="2526075" y="2058975"/>
            <a:ext cx="9152578" cy="33243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dirty="0">
                <a:solidFill>
                  <a:srgbClr val="00FF00"/>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chemeClr val="lt1"/>
                </a:solidFill>
                <a:latin typeface="Courier"/>
                <a:ea typeface="Courier"/>
                <a:cs typeface="Courier"/>
                <a:sym typeface="Courier New"/>
              </a:rPr>
              <a:t>mbox-short.txt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dirty="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rstrip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 not</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startswith</a:t>
            </a:r>
            <a:r>
              <a:rPr lang="en-US" sz="2400" i="0" u="none" strike="noStrike" cap="none" dirty="0">
                <a:solidFill>
                  <a:schemeClr val="lt1"/>
                </a:solidFill>
                <a:latin typeface="Courier"/>
                <a:ea typeface="Courier"/>
                <a:cs typeface="Courier"/>
                <a:sym typeface="Courier New"/>
              </a:rPr>
              <a:t>('From ') : </a:t>
            </a:r>
            <a:r>
              <a:rPr lang="en-US" sz="24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l-GR" sz="2400" i="0" u="none" strike="noStrike" cap="none" dirty="0">
                <a:solidFill>
                  <a:srgbClr val="00FF00"/>
                </a:solidFill>
                <a:latin typeface="Courier"/>
                <a:ea typeface="Courier"/>
                <a:cs typeface="Courier"/>
                <a:sym typeface="Courier New"/>
              </a:rPr>
              <a:t>λέξεις</a:t>
            </a:r>
            <a:r>
              <a:rPr lang="en-US" sz="2400" i="0" u="none" strike="noStrike" cap="none" dirty="0">
                <a:solidFill>
                  <a:srgbClr val="00FFFF"/>
                </a:solidFill>
                <a:latin typeface="Courier"/>
                <a:ea typeface="Courier"/>
                <a:cs typeface="Courier"/>
                <a:sym typeface="Courier New"/>
              </a:rPr>
              <a:t>[2]</a:t>
            </a:r>
            <a:r>
              <a:rPr lang="en-US" sz="24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a:solidFill>
                <a:srgbClr val="00FFFF"/>
              </a:solidFill>
              <a:latin typeface="Courier"/>
              <a:ea typeface="Courier"/>
              <a:cs typeface="Courier"/>
              <a:sym typeface="Courier New"/>
            </a:endParaRPr>
          </a:p>
        </p:txBody>
      </p:sp>
      <p:sp>
        <p:nvSpPr>
          <p:cNvPr id="327" name="Shape 327"/>
          <p:cNvSpPr txBox="1"/>
          <p:nvPr/>
        </p:nvSpPr>
        <p:spPr>
          <a:xfrm>
            <a:off x="13538200" y="2330450"/>
            <a:ext cx="816000" cy="2768700"/>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3000" u="none" strike="noStrike" cap="none">
                <a:solidFill>
                  <a:srgbClr val="FF00FF"/>
                </a:solidFill>
                <a:latin typeface="Arial" charset="0"/>
                <a:ea typeface="Arial" charset="0"/>
                <a:cs typeface="Arial" charset="0"/>
                <a:sym typeface="Cabin"/>
              </a:rPr>
              <a:t>Sat</a:t>
            </a:r>
          </a:p>
          <a:p>
            <a:pPr marL="0" marR="0" lvl="0" indent="0" algn="l" rtl="0">
              <a:lnSpc>
                <a:spcPct val="115000"/>
              </a:lnSpc>
              <a:spcBef>
                <a:spcPts val="0"/>
              </a:spcBef>
              <a:spcAft>
                <a:spcPts val="0"/>
              </a:spcAft>
              <a:buClr>
                <a:srgbClr val="FF00FF"/>
              </a:buClr>
              <a:buSzPct val="25000"/>
              <a:buFont typeface="Cabin"/>
              <a:buNone/>
            </a:pPr>
            <a:r>
              <a:rPr lang="en-US" sz="3000" u="none" strike="noStrike" cap="none">
                <a:solidFill>
                  <a:srgbClr val="FF00FF"/>
                </a:solidFill>
                <a:latin typeface="Arial" charset="0"/>
                <a:ea typeface="Arial" charset="0"/>
                <a:cs typeface="Arial" charset="0"/>
                <a:sym typeface="Cabin"/>
              </a:rPr>
              <a:t>Fri</a:t>
            </a:r>
          </a:p>
          <a:p>
            <a:pPr marL="0" marR="0" lvl="0" indent="0" algn="l" rtl="0">
              <a:lnSpc>
                <a:spcPct val="115000"/>
              </a:lnSpc>
              <a:spcBef>
                <a:spcPts val="0"/>
              </a:spcBef>
              <a:spcAft>
                <a:spcPts val="0"/>
              </a:spcAft>
              <a:buClr>
                <a:srgbClr val="FF00FF"/>
              </a:buClr>
              <a:buSzPct val="25000"/>
              <a:buFont typeface="Cabin"/>
              <a:buNone/>
            </a:pPr>
            <a:r>
              <a:rPr lang="en-US" sz="3000" u="none" strike="noStrike" cap="none">
                <a:solidFill>
                  <a:srgbClr val="FF00FF"/>
                </a:solidFill>
                <a:latin typeface="Arial" charset="0"/>
                <a:ea typeface="Arial" charset="0"/>
                <a:cs typeface="Arial" charset="0"/>
                <a:sym typeface="Cabin"/>
              </a:rPr>
              <a:t>Fri</a:t>
            </a:r>
          </a:p>
          <a:p>
            <a:pPr marL="0" marR="0" lvl="0" indent="0" algn="l" rtl="0">
              <a:lnSpc>
                <a:spcPct val="115000"/>
              </a:lnSpc>
              <a:spcBef>
                <a:spcPts val="0"/>
              </a:spcBef>
              <a:spcAft>
                <a:spcPts val="0"/>
              </a:spcAft>
              <a:buClr>
                <a:srgbClr val="FF00FF"/>
              </a:buClr>
              <a:buSzPct val="25000"/>
              <a:buFont typeface="Cabin"/>
              <a:buNone/>
            </a:pPr>
            <a:r>
              <a:rPr lang="en-US" sz="3000" u="none" strike="noStrike" cap="none">
                <a:solidFill>
                  <a:srgbClr val="FF00FF"/>
                </a:solidFill>
                <a:latin typeface="Arial" charset="0"/>
                <a:ea typeface="Arial" charset="0"/>
                <a:cs typeface="Arial" charset="0"/>
                <a:sym typeface="Cabin"/>
              </a:rPr>
              <a:t>Fri</a:t>
            </a:r>
          </a:p>
          <a:p>
            <a:pPr marL="0" marR="0" lvl="0" indent="0" algn="l" rtl="0">
              <a:lnSpc>
                <a:spcPct val="115000"/>
              </a:lnSpc>
              <a:spcBef>
                <a:spcPts val="0"/>
              </a:spcBef>
              <a:spcAft>
                <a:spcPts val="0"/>
              </a:spcAft>
              <a:buClr>
                <a:srgbClr val="FF00FF"/>
              </a:buClr>
              <a:buSzPct val="25000"/>
              <a:buFont typeface="Cabin"/>
              <a:buNone/>
            </a:pPr>
            <a:r>
              <a:rPr lang="en-US" sz="3000" u="none" strike="noStrike" cap="none">
                <a:solidFill>
                  <a:srgbClr val="FF00FF"/>
                </a:solidFill>
                <a:latin typeface="Arial" charset="0"/>
                <a:ea typeface="Arial" charset="0"/>
                <a:cs typeface="Arial" charset="0"/>
                <a:sym typeface="Cabin"/>
              </a:rPr>
              <a:t>    ...</a:t>
            </a:r>
          </a:p>
        </p:txBody>
      </p:sp>
      <p:sp>
        <p:nvSpPr>
          <p:cNvPr id="328" name="Shape 328"/>
          <p:cNvSpPr txBox="1"/>
          <p:nvPr/>
        </p:nvSpPr>
        <p:spPr>
          <a:xfrm>
            <a:off x="642650" y="945775"/>
            <a:ext cx="130700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600" b="0" i="0" u="none" strike="noStrike" cap="none">
                <a:solidFill>
                  <a:schemeClr val="lt1"/>
                </a:solidFill>
                <a:latin typeface="Arial"/>
                <a:ea typeface="Arial"/>
                <a:cs typeface="Arial"/>
                <a:sym typeface="Arial"/>
              </a:rPr>
              <a:t>From stephen.marquard@uct.ac.za </a:t>
            </a:r>
            <a:r>
              <a:rPr lang="en-US" sz="3600" b="0" i="0" u="none" strike="noStrike" cap="none">
                <a:solidFill>
                  <a:srgbClr val="FF00FF"/>
                </a:solidFill>
                <a:latin typeface="Arial"/>
                <a:ea typeface="Arial"/>
                <a:cs typeface="Arial"/>
                <a:sym typeface="Arial"/>
              </a:rPr>
              <a:t>Sat</a:t>
            </a:r>
            <a:r>
              <a:rPr lang="en-US" sz="3600" b="0" i="0" u="none" strike="noStrike" cap="none">
                <a:solidFill>
                  <a:schemeClr val="lt1"/>
                </a:solidFill>
                <a:latin typeface="Arial"/>
                <a:ea typeface="Arial"/>
                <a:cs typeface="Arial"/>
                <a:sym typeface="Arial"/>
              </a:rPr>
              <a:t> Jan  5 09:14:16 2008</a:t>
            </a:r>
          </a:p>
        </p:txBody>
      </p:sp>
      <p:sp>
        <p:nvSpPr>
          <p:cNvPr id="329" name="Shape 329"/>
          <p:cNvSpPr txBox="1"/>
          <p:nvPr/>
        </p:nvSpPr>
        <p:spPr>
          <a:xfrm>
            <a:off x="1212375" y="6000750"/>
            <a:ext cx="14283299" cy="2768700"/>
          </a:xfrm>
          <a:prstGeom prst="rect">
            <a:avLst/>
          </a:prstGeom>
          <a:noFill/>
          <a:ln>
            <a:noFill/>
          </a:ln>
        </p:spPr>
        <p:txBody>
          <a:bodyPr lIns="0" tIns="0" rIns="0" bIns="0" anchor="ctr" anchorCtr="0">
            <a:noAutofit/>
          </a:bodyPr>
          <a:lstStyle/>
          <a:p>
            <a:pPr lvl="0">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 'From stephen.marquard@uct.ac.za</a:t>
            </a:r>
            <a:r>
              <a:rPr lang="en-US" sz="2400" dirty="0">
                <a:solidFill>
                  <a:schemeClr val="lt1"/>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l-GR" sz="2400" i="0" u="none" strike="noStrike" cap="none" dirty="0">
                <a:solidFill>
                  <a:srgbClr val="00FF00"/>
                </a:solidFill>
                <a:latin typeface="Courier"/>
                <a:ea typeface="Courier"/>
                <a:cs typeface="Courier"/>
                <a:sym typeface="Courier New"/>
              </a:rPr>
              <a:t>λέξεις</a:t>
            </a:r>
            <a:r>
              <a:rPr lang="en-US" sz="2400" dirty="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['From', '</a:t>
            </a:r>
            <a:r>
              <a:rPr lang="en-US" sz="2400" i="0" u="none" strike="noStrike" cap="none" dirty="0" err="1">
                <a:solidFill>
                  <a:schemeClr val="lt1"/>
                </a:solidFill>
                <a:latin typeface="Courier"/>
                <a:ea typeface="Courier"/>
                <a:cs typeface="Courier"/>
                <a:sym typeface="Courier New"/>
              </a:rPr>
              <a:t>stephen.marquard@uct.ac.za</a:t>
            </a:r>
            <a:r>
              <a:rPr lang="en-US" sz="2400" i="0" u="none" strike="noStrike" cap="none" dirty="0">
                <a:solidFill>
                  <a:schemeClr val="lt1"/>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Το Μοτίβο Διπλού Διαχωρισμού</a:t>
            </a:r>
            <a:endParaRPr lang="en-US" sz="7600" u="none" strike="noStrike" cap="none" dirty="0">
              <a:solidFill>
                <a:srgbClr val="FFD966"/>
              </a:solidFill>
              <a:latin typeface="Arial" charset="0"/>
              <a:ea typeface="Arial" charset="0"/>
              <a:cs typeface="Arial" charset="0"/>
              <a:sym typeface="Cabin"/>
            </a:endParaRPr>
          </a:p>
        </p:txBody>
      </p:sp>
      <p:sp>
        <p:nvSpPr>
          <p:cNvPr id="335" name="Shape 335"/>
          <p:cNvSpPr txBox="1">
            <a:spLocks noGrp="1"/>
          </p:cNvSpPr>
          <p:nvPr>
            <p:ph type="body" idx="1"/>
          </p:nvPr>
        </p:nvSpPr>
        <p:spPr>
          <a:xfrm>
            <a:off x="1013661" y="2603501"/>
            <a:ext cx="14228679" cy="1296988"/>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Μερικές φορές χωρίζουμε μια γραμμή με έναν τρόπο και στη συνέχεια πιάνουμε ένα από τα κομμάτια της γραμμής και το χωρίζουμε ξανά</a:t>
            </a:r>
            <a:endParaRPr lang="en-US" sz="3600" u="none" strike="noStrike" cap="none" dirty="0">
              <a:solidFill>
                <a:schemeClr val="lt1"/>
              </a:solidFill>
              <a:latin typeface="Arial" charset="0"/>
              <a:ea typeface="Arial" charset="0"/>
              <a:cs typeface="Arial" charset="0"/>
              <a:sym typeface="Cabin"/>
            </a:endParaRPr>
          </a:p>
        </p:txBody>
      </p:sp>
      <p:sp>
        <p:nvSpPr>
          <p:cNvPr id="337" name="Shape 337"/>
          <p:cNvSpPr txBox="1"/>
          <p:nvPr/>
        </p:nvSpPr>
        <p:spPr>
          <a:xfrm>
            <a:off x="1155700" y="4526525"/>
            <a:ext cx="133427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a:cs typeface="Courier"/>
                <a:sym typeface="Courier New"/>
              </a:rPr>
              <a:t>From</a:t>
            </a:r>
            <a:r>
              <a:rPr lang="en-US" sz="3000" b="1" i="0" u="none" strike="noStrike" cap="none" dirty="0">
                <a:solidFill>
                  <a:srgbClr val="FF7F00"/>
                </a:solidFill>
                <a:latin typeface="Courier"/>
                <a:ea typeface="Courier"/>
                <a:cs typeface="Courier"/>
                <a:sym typeface="Courier New"/>
              </a:rPr>
              <a:t> </a:t>
            </a:r>
            <a:r>
              <a:rPr lang="en-US" sz="3000" b="1" i="0" u="none" strike="noStrike" cap="none" dirty="0" err="1">
                <a:solidFill>
                  <a:srgbClr val="FF7F00"/>
                </a:solidFill>
                <a:latin typeface="Courier"/>
                <a:ea typeface="Courier"/>
                <a:cs typeface="Courier"/>
                <a:sym typeface="Courier New"/>
              </a:rPr>
              <a:t>stephen.marquard@</a:t>
            </a:r>
            <a:r>
              <a:rPr lang="en-US" sz="3000" b="1" i="0" u="none" strike="noStrike" cap="none" dirty="0" err="1">
                <a:solidFill>
                  <a:srgbClr val="FFFF00"/>
                </a:solidFill>
                <a:latin typeface="Courier"/>
                <a:ea typeface="Courier"/>
                <a:cs typeface="Courier"/>
                <a:sym typeface="Courier New"/>
              </a:rPr>
              <a:t>uct.ac.za</a:t>
            </a:r>
            <a:r>
              <a:rPr lang="en-US" sz="3000" b="1" i="0" u="none" strike="noStrike" cap="none" dirty="0">
                <a:solidFill>
                  <a:srgbClr val="FF7F00"/>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Sat Jan  5 09:14:16 2008</a:t>
            </a:r>
          </a:p>
        </p:txBody>
      </p:sp>
      <p:sp>
        <p:nvSpPr>
          <p:cNvPr id="338" name="Shape 338"/>
          <p:cNvSpPr txBox="1"/>
          <p:nvPr/>
        </p:nvSpPr>
        <p:spPr>
          <a:xfrm>
            <a:off x="1155700" y="5289200"/>
            <a:ext cx="5169599" cy="1889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FF7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.split()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email</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[1]</a:t>
            </a:r>
          </a:p>
          <a:p>
            <a:pPr marL="0" marR="0" lvl="0" indent="0" algn="l" rtl="0">
              <a:lnSpc>
                <a:spcPct val="100000"/>
              </a:lnSpc>
              <a:spcBef>
                <a:spcPts val="0"/>
              </a:spcBef>
              <a:spcAft>
                <a:spcPts val="0"/>
              </a:spcAft>
              <a:buClr>
                <a:srgbClr val="000000"/>
              </a:buClr>
              <a:buSzPct val="25000"/>
              <a:buFont typeface="Cabin"/>
              <a:buNone/>
            </a:pPr>
            <a:r>
              <a:rPr lang="en-US" sz="3000" b="1" i="0" u="none" strike="noStrike" cap="none" dirty="0">
                <a:solidFill>
                  <a:srgbClr val="000000"/>
                </a:solidFill>
                <a:latin typeface="Courier"/>
                <a:ea typeface="Courier"/>
                <a:cs typeface="Courier"/>
                <a:sym typeface="Courier New"/>
              </a:rPr>
              <a:t>print pieces[1]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Το Μοτίβο Διπλού Διαχωρισμού</a:t>
            </a:r>
            <a:endParaRPr lang="en-US" sz="7600" u="none" strike="noStrike" cap="none" dirty="0">
              <a:solidFill>
                <a:srgbClr val="FFD966"/>
              </a:solidFill>
              <a:latin typeface="Arial" charset="0"/>
              <a:ea typeface="Arial" charset="0"/>
              <a:cs typeface="Arial" charset="0"/>
              <a:sym typeface="Cabin"/>
            </a:endParaRPr>
          </a:p>
        </p:txBody>
      </p:sp>
      <p:sp>
        <p:nvSpPr>
          <p:cNvPr id="345" name="Shape 345"/>
          <p:cNvSpPr txBox="1"/>
          <p:nvPr/>
        </p:nvSpPr>
        <p:spPr>
          <a:xfrm>
            <a:off x="7336425" y="5835725"/>
            <a:ext cx="6573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Arial"/>
              <a:buNone/>
            </a:pP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p:txBody>
      </p:sp>
      <p:sp>
        <p:nvSpPr>
          <p:cNvPr id="346" name="Shape 346"/>
          <p:cNvSpPr txBox="1"/>
          <p:nvPr/>
        </p:nvSpPr>
        <p:spPr>
          <a:xfrm>
            <a:off x="1155700" y="4506450"/>
            <a:ext cx="13182600"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a:cs typeface="Courier"/>
                <a:sym typeface="Courier New"/>
              </a:rPr>
              <a:t>From </a:t>
            </a:r>
            <a:r>
              <a:rPr lang="en-US" sz="3000" b="1" i="0" u="none" strike="noStrike" cap="none" dirty="0" err="1">
                <a:solidFill>
                  <a:srgbClr val="FF7F00"/>
                </a:solidFill>
                <a:latin typeface="Courier"/>
                <a:ea typeface="Courier"/>
                <a:cs typeface="Courier"/>
                <a:sym typeface="Courier New"/>
              </a:rPr>
              <a:t>stephen.marquard@</a:t>
            </a:r>
            <a:r>
              <a:rPr lang="en-US" sz="3000" b="1" i="0" u="none" strike="noStrike" cap="none" dirty="0" err="1">
                <a:solidFill>
                  <a:srgbClr val="FFFF00"/>
                </a:solidFill>
                <a:latin typeface="Courier"/>
                <a:ea typeface="Courier"/>
                <a:cs typeface="Courier"/>
                <a:sym typeface="Courier New"/>
              </a:rPr>
              <a:t>uct.ac.za</a:t>
            </a:r>
            <a:r>
              <a:rPr lang="en-US" sz="3000" i="0" u="none" strike="noStrike" cap="none" dirty="0">
                <a:solidFill>
                  <a:srgbClr val="FF7F00"/>
                </a:solidFill>
                <a:latin typeface="Courier"/>
                <a:ea typeface="Courier"/>
                <a:cs typeface="Courier"/>
                <a:sym typeface="Courier New"/>
              </a:rPr>
              <a:t> Sat Jan  5 09:14:16 2008</a:t>
            </a:r>
          </a:p>
        </p:txBody>
      </p:sp>
      <p:sp>
        <p:nvSpPr>
          <p:cNvPr id="347" name="Shape 347"/>
          <p:cNvSpPr txBox="1"/>
          <p:nvPr/>
        </p:nvSpPr>
        <p:spPr>
          <a:xfrm>
            <a:off x="1155700" y="5289200"/>
            <a:ext cx="5169599" cy="1889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FF7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.split()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email</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[1] </a:t>
            </a:r>
            <a:r>
              <a:rPr lang="en-US" sz="3000" b="1" i="0" u="none" strike="noStrike" cap="none" dirty="0">
                <a:solidFill>
                  <a:srgbClr val="000000"/>
                </a:solidFill>
                <a:latin typeface="Courier"/>
                <a:ea typeface="Courier"/>
                <a:cs typeface="Courier"/>
                <a:sym typeface="Courier New"/>
              </a:rPr>
              <a:t>print pieces[1]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Το Μοτίβο Διπλού Διαχωρισμού</a:t>
            </a:r>
            <a:endParaRPr lang="en-US" sz="7600" u="none" strike="noStrike" cap="none" dirty="0">
              <a:solidFill>
                <a:srgbClr val="FFD966"/>
              </a:solidFill>
              <a:latin typeface="Arial" charset="0"/>
              <a:ea typeface="Arial" charset="0"/>
              <a:cs typeface="Arial" charset="0"/>
              <a:sym typeface="Cabin"/>
            </a:endParaRPr>
          </a:p>
        </p:txBody>
      </p:sp>
      <p:sp>
        <p:nvSpPr>
          <p:cNvPr id="353" name="Shape 353"/>
          <p:cNvSpPr txBox="1"/>
          <p:nvPr/>
        </p:nvSpPr>
        <p:spPr>
          <a:xfrm>
            <a:off x="7321275" y="6326775"/>
            <a:ext cx="6981300" cy="48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Arial"/>
              <a:buNone/>
            </a:pPr>
            <a:r>
              <a:rPr lang="en-US" sz="2400" i="0" u="none" strike="noStrike" cap="none" dirty="0">
                <a:solidFill>
                  <a:srgbClr val="FFFF00"/>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stephen.marquard</a:t>
            </a:r>
            <a:r>
              <a:rPr lang="en-US" sz="2400" i="0" u="none" strike="noStrike" cap="none" dirty="0">
                <a:solidFill>
                  <a:srgbClr val="FFFF00"/>
                </a:solidFill>
                <a:latin typeface="Courier"/>
                <a:ea typeface="Courier"/>
                <a:cs typeface="Courier"/>
                <a:sym typeface="Courier New"/>
              </a:rPr>
              <a:t>', </a:t>
            </a:r>
            <a:r>
              <a:rPr lang="en-US" sz="2400" b="1" i="0" u="none" strike="noStrike" cap="none" dirty="0">
                <a:solidFill>
                  <a:srgbClr val="FFFF00"/>
                </a:solidFill>
                <a:latin typeface="Courier"/>
                <a:ea typeface="Courier"/>
                <a:cs typeface="Courier"/>
                <a:sym typeface="Courier New"/>
              </a:rPr>
              <a:t>'</a:t>
            </a:r>
            <a:r>
              <a:rPr lang="en-US" sz="2400" b="1" i="0" u="none" strike="noStrike" cap="none" dirty="0" err="1">
                <a:solidFill>
                  <a:srgbClr val="FFFF00"/>
                </a:solidFill>
                <a:latin typeface="Courier"/>
                <a:ea typeface="Courier"/>
                <a:cs typeface="Courier"/>
                <a:sym typeface="Courier New"/>
              </a:rPr>
              <a:t>uct.ac.za</a:t>
            </a:r>
            <a:r>
              <a:rPr lang="en-US" sz="2400" i="0" u="none" strike="noStrike" cap="none" dirty="0">
                <a:solidFill>
                  <a:srgbClr val="FFFF00"/>
                </a:solidFill>
                <a:latin typeface="Courier"/>
                <a:ea typeface="Courier"/>
                <a:cs typeface="Courier"/>
                <a:sym typeface="Courier New"/>
              </a:rPr>
              <a:t>']</a:t>
            </a:r>
          </a:p>
        </p:txBody>
      </p:sp>
      <p:sp>
        <p:nvSpPr>
          <p:cNvPr id="355" name="Shape 355"/>
          <p:cNvSpPr txBox="1"/>
          <p:nvPr/>
        </p:nvSpPr>
        <p:spPr>
          <a:xfrm>
            <a:off x="1155700" y="4526525"/>
            <a:ext cx="133427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a:cs typeface="Courier"/>
                <a:sym typeface="Courier New"/>
              </a:rPr>
              <a:t>From </a:t>
            </a:r>
            <a:r>
              <a:rPr lang="en-US" sz="3000" b="1" i="0" u="none" strike="noStrike" cap="none" dirty="0" err="1">
                <a:solidFill>
                  <a:srgbClr val="FF7F00"/>
                </a:solidFill>
                <a:latin typeface="Courier"/>
                <a:ea typeface="Courier"/>
                <a:cs typeface="Courier"/>
                <a:sym typeface="Courier New"/>
              </a:rPr>
              <a:t>stephen.marquard@</a:t>
            </a:r>
            <a:r>
              <a:rPr lang="en-US" sz="3000" b="1" i="0" u="none" strike="noStrike" cap="none" dirty="0" err="1">
                <a:solidFill>
                  <a:srgbClr val="FFFF00"/>
                </a:solidFill>
                <a:latin typeface="Courier"/>
                <a:ea typeface="Courier"/>
                <a:cs typeface="Courier"/>
                <a:sym typeface="Courier New"/>
              </a:rPr>
              <a:t>uct.ac.za</a:t>
            </a:r>
            <a:r>
              <a:rPr lang="en-US" sz="3000" b="1" i="0" u="none" strike="noStrike" cap="none" dirty="0">
                <a:solidFill>
                  <a:srgbClr val="FF7F00"/>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Sat Jan  5 09:14:16 2008</a:t>
            </a:r>
          </a:p>
        </p:txBody>
      </p:sp>
      <p:sp>
        <p:nvSpPr>
          <p:cNvPr id="356" name="Shape 356"/>
          <p:cNvSpPr txBox="1"/>
          <p:nvPr/>
        </p:nvSpPr>
        <p:spPr>
          <a:xfrm>
            <a:off x="1155700" y="5441600"/>
            <a:ext cx="6179100" cy="1889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FF7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.split()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email</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[1]</a:t>
            </a:r>
          </a:p>
          <a:p>
            <a:pPr marL="0" marR="0" lvl="0" indent="0" algn="l" rtl="0">
              <a:lnSpc>
                <a:spcPct val="100000"/>
              </a:lnSpc>
              <a:spcBef>
                <a:spcPts val="0"/>
              </a:spcBef>
              <a:spcAft>
                <a:spcPts val="0"/>
              </a:spcAft>
              <a:buClr>
                <a:srgbClr val="FF00FF"/>
              </a:buClr>
              <a:buSzPct val="25000"/>
              <a:buFont typeface="Cabin"/>
              <a:buNone/>
            </a:pPr>
            <a:r>
              <a:rPr lang="el-GR" sz="2400" dirty="0">
                <a:solidFill>
                  <a:srgbClr val="FFFF00"/>
                </a:solidFill>
                <a:latin typeface="Courier"/>
                <a:ea typeface="Courier"/>
                <a:cs typeface="Courier"/>
                <a:sym typeface="Courier New"/>
              </a:rPr>
              <a:t>τμήματα</a:t>
            </a:r>
            <a:r>
              <a:rPr lang="en-US" sz="2400" dirty="0">
                <a:solidFill>
                  <a:schemeClr val="lt1"/>
                </a:solidFill>
                <a:latin typeface="Courier"/>
                <a:ea typeface="Courier"/>
                <a:cs typeface="Courier"/>
                <a:sym typeface="Courier New"/>
              </a:rPr>
              <a:t> = </a:t>
            </a:r>
            <a:r>
              <a:rPr lang="en-US" sz="2400" dirty="0" err="1">
                <a:solidFill>
                  <a:schemeClr val="lt1"/>
                </a:solidFill>
                <a:latin typeface="Courier"/>
                <a:ea typeface="Courier"/>
                <a:cs typeface="Courier"/>
                <a:sym typeface="Courier New"/>
              </a:rPr>
              <a:t>email.split</a:t>
            </a:r>
            <a:r>
              <a:rPr lang="en-US" sz="24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0000"/>
              </a:buClr>
              <a:buSzPct val="25000"/>
              <a:buFont typeface="Cabin"/>
              <a:buNone/>
            </a:pPr>
            <a:r>
              <a:rPr lang="en-US" sz="3000" b="1" i="0" u="none" strike="noStrike" cap="none" dirty="0">
                <a:solidFill>
                  <a:srgbClr val="000000"/>
                </a:solidFill>
                <a:latin typeface="Courier"/>
                <a:ea typeface="Courier"/>
                <a:cs typeface="Courier"/>
                <a:sym typeface="Courier New"/>
              </a:rPr>
              <a:t>print pieces[1]</a:t>
            </a:r>
          </a:p>
        </p:txBody>
      </p:sp>
      <p:sp>
        <p:nvSpPr>
          <p:cNvPr id="357" name="Shape 357"/>
          <p:cNvSpPr txBox="1"/>
          <p:nvPr/>
        </p:nvSpPr>
        <p:spPr>
          <a:xfrm>
            <a:off x="7336425" y="5759525"/>
            <a:ext cx="6573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Arial"/>
              <a:buNone/>
            </a:pP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Το Μοτίβο Διπλού Διαχωρισμού</a:t>
            </a:r>
            <a:endParaRPr lang="en-US" sz="7600" u="none" strike="noStrike" cap="none" dirty="0">
              <a:solidFill>
                <a:srgbClr val="FFD966"/>
              </a:solidFill>
              <a:latin typeface="Arial" charset="0"/>
              <a:ea typeface="Arial" charset="0"/>
              <a:cs typeface="Arial" charset="0"/>
              <a:sym typeface="Cabin"/>
            </a:endParaRPr>
          </a:p>
        </p:txBody>
      </p:sp>
      <p:sp>
        <p:nvSpPr>
          <p:cNvPr id="364" name="Shape 364"/>
          <p:cNvSpPr txBox="1"/>
          <p:nvPr/>
        </p:nvSpPr>
        <p:spPr>
          <a:xfrm>
            <a:off x="7321275" y="6326775"/>
            <a:ext cx="6981300" cy="48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Arial"/>
              <a:buNone/>
            </a:pPr>
            <a:r>
              <a:rPr lang="en-US" sz="2400" i="0" u="none" strike="noStrike" cap="none" dirty="0">
                <a:solidFill>
                  <a:srgbClr val="FFFF00"/>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stephen.marquard</a:t>
            </a:r>
            <a:r>
              <a:rPr lang="en-US" sz="2400" i="0" u="none" strike="noStrike" cap="none" dirty="0">
                <a:solidFill>
                  <a:srgbClr val="FFFF00"/>
                </a:solidFill>
                <a:latin typeface="Courier"/>
                <a:ea typeface="Courier"/>
                <a:cs typeface="Courier"/>
                <a:sym typeface="Courier New"/>
              </a:rPr>
              <a:t>', '</a:t>
            </a:r>
            <a:r>
              <a:rPr lang="en-US" sz="2400" i="0" u="none" strike="noStrike" cap="none" dirty="0" err="1">
                <a:solidFill>
                  <a:srgbClr val="FFFF00"/>
                </a:solidFill>
                <a:latin typeface="Courier"/>
                <a:ea typeface="Courier"/>
                <a:cs typeface="Courier"/>
                <a:sym typeface="Courier New"/>
              </a:rPr>
              <a:t>uct.ac.za</a:t>
            </a:r>
            <a:r>
              <a:rPr lang="en-US" sz="2400" i="0" u="none" strike="noStrike" cap="none" dirty="0">
                <a:solidFill>
                  <a:srgbClr val="FFFF00"/>
                </a:solidFill>
                <a:latin typeface="Courier"/>
                <a:ea typeface="Courier"/>
                <a:cs typeface="Courier"/>
                <a:sym typeface="Courier New"/>
              </a:rPr>
              <a:t>']</a:t>
            </a:r>
          </a:p>
        </p:txBody>
      </p:sp>
      <p:sp>
        <p:nvSpPr>
          <p:cNvPr id="365" name="Shape 365"/>
          <p:cNvSpPr txBox="1"/>
          <p:nvPr/>
        </p:nvSpPr>
        <p:spPr>
          <a:xfrm>
            <a:off x="1155700" y="4526525"/>
            <a:ext cx="133427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a:cs typeface="Courier"/>
                <a:sym typeface="Courier New"/>
              </a:rPr>
              <a:t>From </a:t>
            </a:r>
            <a:r>
              <a:rPr lang="en-US" sz="3000" b="1" i="0" u="none" strike="noStrike" cap="none" dirty="0" err="1">
                <a:solidFill>
                  <a:srgbClr val="FF7F00"/>
                </a:solidFill>
                <a:latin typeface="Courier"/>
                <a:ea typeface="Courier"/>
                <a:cs typeface="Courier"/>
                <a:sym typeface="Courier New"/>
              </a:rPr>
              <a:t>stephen.marquard@</a:t>
            </a:r>
            <a:r>
              <a:rPr lang="en-US" sz="3000" b="1" i="0" u="none" strike="noStrike" cap="none" dirty="0" err="1">
                <a:solidFill>
                  <a:srgbClr val="FFFF00"/>
                </a:solidFill>
                <a:latin typeface="Courier"/>
                <a:ea typeface="Courier"/>
                <a:cs typeface="Courier"/>
                <a:sym typeface="Courier New"/>
              </a:rPr>
              <a:t>uct.ac.za</a:t>
            </a:r>
            <a:r>
              <a:rPr lang="en-US" sz="3000" i="0" u="none" strike="noStrike" cap="none" dirty="0">
                <a:solidFill>
                  <a:srgbClr val="FF7F00"/>
                </a:solidFill>
                <a:latin typeface="Courier"/>
                <a:ea typeface="Courier"/>
                <a:cs typeface="Courier"/>
                <a:sym typeface="Courier New"/>
              </a:rPr>
              <a:t> Sat Jan  5 09:14:16 2008</a:t>
            </a:r>
          </a:p>
        </p:txBody>
      </p:sp>
      <p:sp>
        <p:nvSpPr>
          <p:cNvPr id="366" name="Shape 366"/>
          <p:cNvSpPr txBox="1"/>
          <p:nvPr/>
        </p:nvSpPr>
        <p:spPr>
          <a:xfrm>
            <a:off x="1155700" y="5594000"/>
            <a:ext cx="6179100" cy="1889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FF7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.split()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email</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[1]</a:t>
            </a:r>
          </a:p>
          <a:p>
            <a:pPr marL="0" marR="0" lvl="0" indent="0" algn="l" rtl="0">
              <a:lnSpc>
                <a:spcPct val="100000"/>
              </a:lnSpc>
              <a:spcBef>
                <a:spcPts val="0"/>
              </a:spcBef>
              <a:spcAft>
                <a:spcPts val="0"/>
              </a:spcAft>
              <a:buClr>
                <a:srgbClr val="FF00FF"/>
              </a:buClr>
              <a:buSzPct val="25000"/>
              <a:buFont typeface="Cabin"/>
              <a:buNone/>
            </a:pPr>
            <a:r>
              <a:rPr lang="el-GR" sz="2400" dirty="0">
                <a:solidFill>
                  <a:srgbClr val="FFFF00"/>
                </a:solidFill>
                <a:latin typeface="Courier"/>
                <a:ea typeface="Courier"/>
                <a:cs typeface="Courier"/>
                <a:sym typeface="Courier New"/>
              </a:rPr>
              <a:t>τμήματα</a:t>
            </a:r>
            <a:r>
              <a:rPr lang="en-US" sz="2400" dirty="0">
                <a:solidFill>
                  <a:schemeClr val="lt1"/>
                </a:solidFill>
                <a:latin typeface="Courier"/>
                <a:ea typeface="Courier"/>
                <a:cs typeface="Courier"/>
                <a:sym typeface="Courier New"/>
              </a:rPr>
              <a:t> = </a:t>
            </a:r>
            <a:r>
              <a:rPr lang="en-US" sz="2400" dirty="0" err="1">
                <a:solidFill>
                  <a:schemeClr val="lt1"/>
                </a:solidFill>
                <a:latin typeface="Courier"/>
                <a:ea typeface="Courier"/>
                <a:cs typeface="Courier"/>
                <a:sym typeface="Courier New"/>
              </a:rPr>
              <a:t>email.split</a:t>
            </a:r>
            <a:r>
              <a:rPr lang="en-US" sz="24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400" dirty="0">
                <a:solidFill>
                  <a:schemeClr val="lt1"/>
                </a:solidFill>
                <a:latin typeface="Courier"/>
                <a:ea typeface="Courier"/>
                <a:cs typeface="Courier"/>
                <a:sym typeface="Courier New"/>
              </a:rPr>
              <a:t>print(</a:t>
            </a:r>
            <a:r>
              <a:rPr lang="el-GR" sz="2400" dirty="0">
                <a:solidFill>
                  <a:srgbClr val="00FF00"/>
                </a:solidFill>
                <a:latin typeface="Courier"/>
                <a:ea typeface="Courier"/>
                <a:cs typeface="Courier"/>
                <a:sym typeface="Courier New"/>
              </a:rPr>
              <a:t>τμήματα</a:t>
            </a:r>
            <a:r>
              <a:rPr lang="en-US" sz="2400" dirty="0">
                <a:solidFill>
                  <a:srgbClr val="00FF00"/>
                </a:solidFill>
                <a:latin typeface="Courier"/>
                <a:ea typeface="Courier"/>
                <a:cs typeface="Courier"/>
                <a:sym typeface="Courier New"/>
              </a:rPr>
              <a:t>[1]</a:t>
            </a:r>
            <a:r>
              <a:rPr lang="en-US" sz="24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endParaRPr lang="en-US" sz="2400" b="1" dirty="0">
              <a:solidFill>
                <a:schemeClr val="bg1"/>
              </a:solidFill>
              <a:latin typeface="Courier"/>
              <a:ea typeface="Courier"/>
              <a:cs typeface="Courier"/>
              <a:sym typeface="Courier New"/>
            </a:endParaRPr>
          </a:p>
        </p:txBody>
      </p:sp>
      <p:sp>
        <p:nvSpPr>
          <p:cNvPr id="367" name="Shape 367"/>
          <p:cNvSpPr txBox="1"/>
          <p:nvPr/>
        </p:nvSpPr>
        <p:spPr>
          <a:xfrm>
            <a:off x="7336425" y="5759525"/>
            <a:ext cx="6573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Arial"/>
              <a:buNone/>
            </a:pP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p:txBody>
      </p:sp>
      <p:sp>
        <p:nvSpPr>
          <p:cNvPr id="368" name="Shape 368"/>
          <p:cNvSpPr txBox="1"/>
          <p:nvPr/>
        </p:nvSpPr>
        <p:spPr>
          <a:xfrm>
            <a:off x="7246300" y="6766900"/>
            <a:ext cx="2729099" cy="548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Arial"/>
              <a:buNone/>
            </a:pPr>
            <a:r>
              <a:rPr lang="en-US" sz="2400" b="1" i="0" u="none" strike="noStrike" cap="none" dirty="0">
                <a:solidFill>
                  <a:srgbClr val="00FF00"/>
                </a:solidFill>
                <a:latin typeface="Courier"/>
                <a:ea typeface="Courier"/>
                <a:cs typeface="Courier"/>
                <a:sym typeface="Courier New"/>
              </a:rPr>
              <a:t>'</a:t>
            </a:r>
            <a:r>
              <a:rPr lang="en-US" sz="2400" i="0" u="none" strike="noStrike" cap="none" dirty="0" err="1">
                <a:solidFill>
                  <a:srgbClr val="00FF00"/>
                </a:solidFill>
                <a:latin typeface="Courier"/>
                <a:ea typeface="Courier"/>
                <a:cs typeface="Courier"/>
                <a:sym typeface="Courier New"/>
              </a:rPr>
              <a:t>uct.ac.za</a:t>
            </a:r>
            <a:r>
              <a:rPr lang="en-US" sz="2400" i="0" u="none" strike="noStrike" cap="none" dirty="0">
                <a:solidFill>
                  <a:srgbClr val="00FF00"/>
                </a:solidFill>
                <a:latin typeface="Courier"/>
                <a:ea typeface="Courier"/>
                <a:cs typeface="Courier"/>
                <a:sym typeface="Courier New"/>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375" name="Shape 375"/>
          <p:cNvSpPr txBox="1"/>
          <p:nvPr/>
        </p:nvSpPr>
        <p:spPr>
          <a:xfrm>
            <a:off x="482475" y="2733900"/>
            <a:ext cx="7450500" cy="5110200"/>
          </a:xfrm>
          <a:prstGeom prst="rect">
            <a:avLst/>
          </a:prstGeom>
          <a:noFill/>
          <a:ln>
            <a:noFill/>
          </a:ln>
        </p:spPr>
        <p:txBody>
          <a:bodyPr lIns="38100" tIns="38100" rIns="38100" bIns="38100" anchor="t" anchorCtr="0">
            <a:noAutofit/>
          </a:bodyPr>
          <a:lstStyle/>
          <a:p>
            <a:pPr marL="685800" lvl="0" indent="-394462" rtl="0">
              <a:spcBef>
                <a:spcPts val="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Έννοια της συλλογής</a:t>
            </a:r>
            <a:endParaRPr lang="en-US" sz="3600" dirty="0">
              <a:solidFill>
                <a:srgbClr val="FFFFFF"/>
              </a:solidFill>
              <a:latin typeface="Arial" charset="0"/>
              <a:ea typeface="Arial" charset="0"/>
              <a:cs typeface="Arial" charset="0"/>
              <a:sym typeface="Cabin"/>
            </a:endParaRPr>
          </a:p>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Λίστες και καθορισμένοι βρόχοι</a:t>
            </a:r>
            <a:endParaRPr lang="en-US" sz="3600" dirty="0">
              <a:solidFill>
                <a:srgbClr val="FFFFFF"/>
              </a:solidFill>
              <a:latin typeface="Arial" charset="0"/>
              <a:ea typeface="Arial" charset="0"/>
              <a:cs typeface="Arial" charset="0"/>
              <a:sym typeface="Cabin"/>
            </a:endParaRPr>
          </a:p>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Ευρετηρίαση και αναζήτηση</a:t>
            </a:r>
            <a:endParaRPr lang="en-US" sz="3600" dirty="0">
              <a:solidFill>
                <a:srgbClr val="FFFFFF"/>
              </a:solidFill>
              <a:latin typeface="Arial" charset="0"/>
              <a:ea typeface="Arial" charset="0"/>
              <a:cs typeface="Arial" charset="0"/>
              <a:sym typeface="Cabin"/>
            </a:endParaRPr>
          </a:p>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Μεταβλητότητα λίστας </a:t>
            </a:r>
            <a:endParaRPr lang="en-US" sz="3600" dirty="0">
              <a:solidFill>
                <a:srgbClr val="FFFFFF"/>
              </a:solidFill>
              <a:latin typeface="Arial" charset="0"/>
              <a:ea typeface="Arial" charset="0"/>
              <a:cs typeface="Arial" charset="0"/>
              <a:sym typeface="Cabin"/>
            </a:endParaRPr>
          </a:p>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Συναρτήσεις</a:t>
            </a:r>
            <a:r>
              <a:rPr lang="en-US" sz="3600" dirty="0">
                <a:solidFill>
                  <a:srgbClr val="FFFFFF"/>
                </a:solidFill>
                <a:latin typeface="Arial" charset="0"/>
                <a:ea typeface="Arial" charset="0"/>
                <a:cs typeface="Arial" charset="0"/>
                <a:sym typeface="Cabin"/>
              </a:rPr>
              <a:t>: </a:t>
            </a:r>
            <a:r>
              <a:rPr lang="en-US" sz="3600" dirty="0" err="1">
                <a:solidFill>
                  <a:srgbClr val="FFFFFF"/>
                </a:solidFill>
                <a:latin typeface="Arial" charset="0"/>
                <a:ea typeface="Arial" charset="0"/>
                <a:cs typeface="Arial" charset="0"/>
                <a:sym typeface="Cabin"/>
              </a:rPr>
              <a:t>len</a:t>
            </a:r>
            <a:r>
              <a:rPr lang="en-US" sz="3600" dirty="0">
                <a:solidFill>
                  <a:srgbClr val="FFFFFF"/>
                </a:solidFill>
                <a:latin typeface="Arial" charset="0"/>
                <a:ea typeface="Arial" charset="0"/>
                <a:cs typeface="Arial" charset="0"/>
                <a:sym typeface="Cabin"/>
              </a:rPr>
              <a:t>, min, max, sum</a:t>
            </a:r>
          </a:p>
        </p:txBody>
      </p:sp>
      <p:sp>
        <p:nvSpPr>
          <p:cNvPr id="376" name="Shape 376"/>
          <p:cNvSpPr txBox="1"/>
          <p:nvPr/>
        </p:nvSpPr>
        <p:spPr>
          <a:xfrm>
            <a:off x="7900889" y="2717858"/>
            <a:ext cx="8044962" cy="5110200"/>
          </a:xfrm>
          <a:prstGeom prst="rect">
            <a:avLst/>
          </a:prstGeom>
          <a:noFill/>
          <a:ln>
            <a:noFill/>
          </a:ln>
        </p:spPr>
        <p:txBody>
          <a:bodyPr lIns="38100" tIns="38100" rIns="38100" bIns="38100" anchor="t" anchorCtr="0">
            <a:noAutofit/>
          </a:bodyPr>
          <a:lstStyle/>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Τεμαχισμός λιστών</a:t>
            </a:r>
            <a:endParaRPr lang="en-US" sz="3600" dirty="0">
              <a:solidFill>
                <a:srgbClr val="FFFFFF"/>
              </a:solidFill>
              <a:latin typeface="Arial" charset="0"/>
              <a:ea typeface="Arial" charset="0"/>
              <a:cs typeface="Arial" charset="0"/>
              <a:sym typeface="Cabin"/>
            </a:endParaRPr>
          </a:p>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Μέθοδοι λιστών</a:t>
            </a:r>
            <a:r>
              <a:rPr lang="en-US" sz="3600" dirty="0">
                <a:solidFill>
                  <a:srgbClr val="FFFFFF"/>
                </a:solidFill>
                <a:latin typeface="Arial" charset="0"/>
                <a:ea typeface="Arial" charset="0"/>
                <a:cs typeface="Arial" charset="0"/>
                <a:sym typeface="Cabin"/>
              </a:rPr>
              <a:t>: append,  remove</a:t>
            </a:r>
          </a:p>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Ταξινόμηση</a:t>
            </a:r>
            <a:r>
              <a:rPr lang="en-US" sz="3600" dirty="0">
                <a:solidFill>
                  <a:srgbClr val="FFFFFF"/>
                </a:solidFill>
                <a:latin typeface="Arial" charset="0"/>
                <a:ea typeface="Arial" charset="0"/>
                <a:cs typeface="Arial" charset="0"/>
                <a:sym typeface="Cabin"/>
              </a:rPr>
              <a:t> </a:t>
            </a:r>
            <a:r>
              <a:rPr lang="el-GR" sz="3600" dirty="0">
                <a:solidFill>
                  <a:srgbClr val="FFFFFF"/>
                </a:solidFill>
                <a:latin typeface="Arial" charset="0"/>
                <a:ea typeface="Arial" charset="0"/>
                <a:cs typeface="Arial" charset="0"/>
                <a:sym typeface="Cabin"/>
              </a:rPr>
              <a:t>λιστών</a:t>
            </a:r>
            <a:endParaRPr lang="en-US" sz="3600" dirty="0">
              <a:solidFill>
                <a:srgbClr val="FFFFFF"/>
              </a:solidFill>
              <a:latin typeface="Arial" charset="0"/>
              <a:ea typeface="Arial" charset="0"/>
              <a:cs typeface="Arial" charset="0"/>
              <a:sym typeface="Cabin"/>
            </a:endParaRPr>
          </a:p>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Τεμαχισμός συμβολοσειρών σε λίστες λέξεων</a:t>
            </a:r>
            <a:endParaRPr lang="en-US" sz="3600" dirty="0">
              <a:solidFill>
                <a:srgbClr val="FFFFFF"/>
              </a:solidFill>
              <a:latin typeface="Arial" charset="0"/>
              <a:ea typeface="Arial" charset="0"/>
              <a:cs typeface="Arial" charset="0"/>
              <a:sym typeface="Cabin"/>
            </a:endParaRPr>
          </a:p>
          <a:p>
            <a:pPr marL="685800" lvl="0" indent="-394462" rtl="0">
              <a:spcBef>
                <a:spcPts val="3500"/>
              </a:spcBef>
              <a:buClr>
                <a:srgbClr val="FFFFFF"/>
              </a:buClr>
              <a:buSzPct val="100000"/>
              <a:buFont typeface="Cabin"/>
              <a:buChar char="•"/>
            </a:pPr>
            <a:r>
              <a:rPr lang="el-GR" sz="3600" dirty="0">
                <a:solidFill>
                  <a:srgbClr val="FFFFFF"/>
                </a:solidFill>
                <a:latin typeface="Arial" charset="0"/>
                <a:ea typeface="Arial" charset="0"/>
                <a:cs typeface="Arial" charset="0"/>
                <a:sym typeface="Cabin"/>
              </a:rPr>
              <a:t>Χρήση </a:t>
            </a:r>
            <a:r>
              <a:rPr lang="el-GR" sz="3600" dirty="0" err="1">
                <a:solidFill>
                  <a:srgbClr val="FFFFFF"/>
                </a:solidFill>
                <a:latin typeface="Arial" charset="0"/>
                <a:ea typeface="Arial" charset="0"/>
                <a:cs typeface="Arial" charset="0"/>
                <a:sym typeface="Cabin"/>
              </a:rPr>
              <a:t>split</a:t>
            </a:r>
            <a:r>
              <a:rPr lang="el-GR" sz="3600" dirty="0">
                <a:solidFill>
                  <a:srgbClr val="FFFFFF"/>
                </a:solidFill>
                <a:latin typeface="Arial" charset="0"/>
                <a:ea typeface="Arial" charset="0"/>
                <a:cs typeface="Arial" charset="0"/>
                <a:sym typeface="Cabin"/>
              </a:rPr>
              <a:t> για ανάλυση συμβολοσειρών</a:t>
            </a:r>
            <a:endParaRPr lang="en-US" sz="3600" dirty="0">
              <a:solidFill>
                <a:srgbClr val="FFFFFF"/>
              </a:solidFill>
              <a:latin typeface="Arial" charset="0"/>
              <a:ea typeface="Arial" charset="0"/>
              <a:cs typeface="Arial" charset="0"/>
              <a:sym typeface="Cabi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Τι δεν είναι μια «Συλλογή»;</a:t>
            </a:r>
            <a:endParaRPr lang="en-US" sz="7600" b="0" i="0" u="none" strike="noStrike" cap="none" dirty="0">
              <a:solidFill>
                <a:srgbClr val="FFD966"/>
              </a:solidFill>
              <a:latin typeface="Arial"/>
              <a:ea typeface="Arial"/>
              <a:cs typeface="Arial"/>
              <a:sym typeface="Arial"/>
            </a:endParaRPr>
          </a:p>
        </p:txBody>
      </p:sp>
      <p:sp>
        <p:nvSpPr>
          <p:cNvPr id="183" name="Shape 183"/>
          <p:cNvSpPr txBox="1">
            <a:spLocks noGrp="1"/>
          </p:cNvSpPr>
          <p:nvPr>
            <p:ph type="body" idx="1"/>
          </p:nvPr>
        </p:nvSpPr>
        <p:spPr>
          <a:xfrm>
            <a:off x="1155700" y="2603501"/>
            <a:ext cx="13931900" cy="265430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600" u="none" strike="noStrike" cap="none" dirty="0">
                <a:solidFill>
                  <a:schemeClr val="lt1"/>
                </a:solidFill>
                <a:latin typeface="Arial" charset="0"/>
                <a:ea typeface="Arial" charset="0"/>
                <a:cs typeface="Arial" charset="0"/>
                <a:sym typeface="Cabin"/>
              </a:rPr>
              <a:t>Οι περισσότερες από τις </a:t>
            </a:r>
            <a:r>
              <a:rPr lang="el-GR" sz="3600" dirty="0">
                <a:solidFill>
                  <a:srgbClr val="00FF00"/>
                </a:solidFill>
                <a:latin typeface="Arial" charset="0"/>
                <a:cs typeface="Arial" charset="0"/>
                <a:sym typeface="Cabin"/>
              </a:rPr>
              <a:t>μεταβλητές</a:t>
            </a:r>
            <a:r>
              <a:rPr lang="el-GR" sz="3600" u="none" strike="noStrike" cap="none" dirty="0">
                <a:solidFill>
                  <a:schemeClr val="lt1"/>
                </a:solidFill>
                <a:latin typeface="Arial" charset="0"/>
                <a:ea typeface="Arial" charset="0"/>
                <a:cs typeface="Arial" charset="0"/>
                <a:sym typeface="Cabin"/>
              </a:rPr>
              <a:t> μας έχουν μία τιμή - όταν βάζουμε μια νέα τιμή στη </a:t>
            </a:r>
            <a:r>
              <a:rPr lang="el-GR" sz="3600" dirty="0">
                <a:solidFill>
                  <a:srgbClr val="00FF00"/>
                </a:solidFill>
                <a:latin typeface="Arial" charset="0"/>
                <a:cs typeface="Arial" charset="0"/>
                <a:sym typeface="Cabin"/>
              </a:rPr>
              <a:t>μεταβλητή</a:t>
            </a:r>
            <a:r>
              <a:rPr lang="el-GR" sz="3600" u="none" strike="noStrike" cap="none" dirty="0">
                <a:solidFill>
                  <a:schemeClr val="lt1"/>
                </a:solidFill>
                <a:latin typeface="Arial" charset="0"/>
                <a:ea typeface="Arial" charset="0"/>
                <a:cs typeface="Arial" charset="0"/>
                <a:sym typeface="Cabin"/>
              </a:rPr>
              <a:t>, η παλιά τιμή αντικαθίσταται</a:t>
            </a:r>
            <a:endParaRPr lang="en-US" sz="3600" u="none" strike="noStrike" cap="none" dirty="0">
              <a:solidFill>
                <a:schemeClr val="lt1"/>
              </a:solidFill>
              <a:latin typeface="Arial" charset="0"/>
              <a:ea typeface="Arial" charset="0"/>
              <a:cs typeface="Arial" charset="0"/>
              <a:sym typeface="Cabin"/>
            </a:endParaRPr>
          </a:p>
        </p:txBody>
      </p:sp>
      <p:sp>
        <p:nvSpPr>
          <p:cNvPr id="184" name="Shape 184"/>
          <p:cNvSpPr txBox="1"/>
          <p:nvPr/>
        </p:nvSpPr>
        <p:spPr>
          <a:xfrm>
            <a:off x="2136725" y="5621338"/>
            <a:ext cx="12214275" cy="225742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155700" y="789709"/>
            <a:ext cx="1168876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400" u="none" strike="noStrike" cap="none" dirty="0">
                <a:solidFill>
                  <a:srgbClr val="FFD966"/>
                </a:solidFill>
                <a:latin typeface="Arial" charset="0"/>
                <a:ea typeface="Arial" charset="0"/>
                <a:cs typeface="Arial" charset="0"/>
                <a:sym typeface="Cabin"/>
              </a:rPr>
              <a:t>Μια Λίστα είναι ένα Είδος Συλλογής</a:t>
            </a:r>
            <a:endParaRPr lang="en-US" sz="7400" u="none" strike="noStrike" cap="none" dirty="0">
              <a:solidFill>
                <a:srgbClr val="FFD966"/>
              </a:solidFill>
              <a:latin typeface="Arial" charset="0"/>
              <a:ea typeface="Arial" charset="0"/>
              <a:cs typeface="Arial" charset="0"/>
              <a:sym typeface="Cabin"/>
            </a:endParaRPr>
          </a:p>
        </p:txBody>
      </p:sp>
      <p:sp>
        <p:nvSpPr>
          <p:cNvPr id="175" name="Shape 175"/>
          <p:cNvSpPr txBox="1">
            <a:spLocks noGrp="1"/>
          </p:cNvSpPr>
          <p:nvPr>
            <p:ph type="body" idx="1"/>
          </p:nvPr>
        </p:nvSpPr>
        <p:spPr>
          <a:xfrm>
            <a:off x="1155700" y="2603501"/>
            <a:ext cx="13931900" cy="352583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Μια </a:t>
            </a:r>
            <a:r>
              <a:rPr lang="el-GR" sz="3600" dirty="0">
                <a:solidFill>
                  <a:srgbClr val="FF00FF"/>
                </a:solidFill>
                <a:latin typeface="Arial" charset="0"/>
                <a:cs typeface="Arial" charset="0"/>
                <a:sym typeface="Cabin"/>
              </a:rPr>
              <a:t>συλλογή</a:t>
            </a:r>
            <a:r>
              <a:rPr lang="el-GR" sz="3600" u="none" strike="noStrike" cap="none" dirty="0">
                <a:solidFill>
                  <a:schemeClr val="lt1"/>
                </a:solidFill>
                <a:latin typeface="Arial" charset="0"/>
                <a:ea typeface="Arial" charset="0"/>
                <a:cs typeface="Arial" charset="0"/>
                <a:sym typeface="Cabin"/>
              </a:rPr>
              <a:t> μας επιτρέπει να βάλουμε πολλές τιμές σε μία «</a:t>
            </a:r>
            <a:r>
              <a:rPr lang="el-GR" sz="3600" dirty="0">
                <a:solidFill>
                  <a:srgbClr val="00FF00"/>
                </a:solidFill>
                <a:latin typeface="Arial" charset="0"/>
                <a:cs typeface="Arial" charset="0"/>
                <a:sym typeface="Cabin"/>
              </a:rPr>
              <a:t>μεταβλητή</a:t>
            </a:r>
            <a:r>
              <a:rPr lang="el-GR" sz="3600" u="none" strike="noStrike" cap="none" dirty="0">
                <a:solidFill>
                  <a:schemeClr val="lt1"/>
                </a:solidFill>
                <a:latin typeface="Arial" charset="0"/>
                <a:ea typeface="Arial" charset="0"/>
                <a:cs typeface="Arial" charset="0"/>
                <a:sym typeface="Cabin"/>
              </a:rPr>
              <a:t>»</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Μια </a:t>
            </a:r>
            <a:r>
              <a:rPr lang="el-GR" sz="3600" dirty="0">
                <a:solidFill>
                  <a:srgbClr val="FF00FF"/>
                </a:solidFill>
                <a:latin typeface="Arial" charset="0"/>
                <a:cs typeface="Arial" charset="0"/>
                <a:sym typeface="Cabin"/>
              </a:rPr>
              <a:t>συλλογή</a:t>
            </a:r>
            <a:r>
              <a:rPr lang="el-GR" sz="3600" u="none" strike="noStrike" cap="none" dirty="0">
                <a:solidFill>
                  <a:schemeClr val="lt1"/>
                </a:solidFill>
                <a:latin typeface="Arial" charset="0"/>
                <a:ea typeface="Arial" charset="0"/>
                <a:cs typeface="Arial" charset="0"/>
                <a:sym typeface="Cabin"/>
              </a:rPr>
              <a:t> είναι ωραία γιατί μπορούμε να μεταφέρουμε </a:t>
            </a:r>
            <a:r>
              <a:rPr lang="el-GR" sz="3600" dirty="0">
                <a:solidFill>
                  <a:srgbClr val="FF7F00"/>
                </a:solidFill>
                <a:latin typeface="Arial" charset="0"/>
                <a:cs typeface="Arial" charset="0"/>
                <a:sym typeface="Cabin"/>
              </a:rPr>
              <a:t>πολλές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7F00"/>
                </a:solidFill>
                <a:latin typeface="Arial" charset="0"/>
                <a:cs typeface="Arial" charset="0"/>
                <a:sym typeface="Cabin"/>
              </a:rPr>
              <a:t>τιμές</a:t>
            </a:r>
            <a:r>
              <a:rPr lang="el-GR" sz="3600" u="none" strike="noStrike" cap="none" dirty="0">
                <a:solidFill>
                  <a:schemeClr val="lt1"/>
                </a:solidFill>
                <a:latin typeface="Arial" charset="0"/>
                <a:ea typeface="Arial" charset="0"/>
                <a:cs typeface="Arial" charset="0"/>
                <a:sym typeface="Cabin"/>
              </a:rPr>
              <a:t> σε ένα βολικό πακέτο</a:t>
            </a:r>
            <a:r>
              <a:rPr lang="en-US" sz="3600" u="none" strike="noStrike" cap="none" dirty="0">
                <a:solidFill>
                  <a:schemeClr val="lt1"/>
                </a:solidFill>
                <a:latin typeface="Arial" charset="0"/>
                <a:ea typeface="Arial" charset="0"/>
                <a:cs typeface="Arial" charset="0"/>
                <a:sym typeface="Cabin"/>
              </a:rPr>
              <a:t>.</a:t>
            </a:r>
          </a:p>
        </p:txBody>
      </p:sp>
      <p:pic>
        <p:nvPicPr>
          <p:cNvPr id="176" name="Shape 176"/>
          <p:cNvPicPr preferRelativeResize="0"/>
          <p:nvPr/>
        </p:nvPicPr>
        <p:blipFill rotWithShape="1">
          <a:blip r:embed="rId3">
            <a:alphaModFix/>
          </a:blip>
          <a:srcRect/>
          <a:stretch/>
        </p:blipFill>
        <p:spPr>
          <a:xfrm>
            <a:off x="13277850" y="789709"/>
            <a:ext cx="2557874" cy="2096292"/>
          </a:xfrm>
          <a:prstGeom prst="rect">
            <a:avLst/>
          </a:prstGeom>
          <a:noFill/>
          <a:ln>
            <a:noFill/>
          </a:ln>
        </p:spPr>
      </p:pic>
      <p:sp>
        <p:nvSpPr>
          <p:cNvPr id="177" name="Shape 177"/>
          <p:cNvSpPr txBox="1"/>
          <p:nvPr/>
        </p:nvSpPr>
        <p:spPr>
          <a:xfrm>
            <a:off x="1902157" y="6000750"/>
            <a:ext cx="12451687" cy="22145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600" i="0" u="none" strike="noStrike" cap="none" dirty="0">
                <a:solidFill>
                  <a:srgbClr val="00FF00"/>
                </a:solidFill>
                <a:latin typeface="Courier"/>
                <a:ea typeface="Courier"/>
                <a:cs typeface="Courier"/>
                <a:sym typeface="Courier New"/>
              </a:rPr>
              <a:t>φίλοι</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a:t>
            </a:r>
            <a:r>
              <a:rPr lang="el-GR" sz="3600" i="0" u="none" strike="noStrike" cap="none" dirty="0">
                <a:solidFill>
                  <a:srgbClr val="FF7F00"/>
                </a:solidFill>
                <a:latin typeface="Courier"/>
                <a:ea typeface="Courier"/>
                <a:cs typeface="Courier"/>
                <a:sym typeface="Courier New"/>
              </a:rPr>
              <a:t>Ιωάννης</a:t>
            </a:r>
            <a:r>
              <a:rPr lang="en-US" sz="3600" i="0" u="none" strike="noStrike" cap="none" dirty="0">
                <a:solidFill>
                  <a:srgbClr val="FF7F00"/>
                </a:solidFill>
                <a:latin typeface="Courier"/>
                <a:ea typeface="Courier"/>
                <a:cs typeface="Courier"/>
                <a:sym typeface="Courier New"/>
              </a:rPr>
              <a:t>', '</a:t>
            </a:r>
            <a:r>
              <a:rPr lang="el-GR" sz="3600" i="0" u="none" strike="noStrike" cap="none" dirty="0">
                <a:solidFill>
                  <a:srgbClr val="FF7F00"/>
                </a:solidFill>
                <a:latin typeface="Courier"/>
                <a:ea typeface="Courier"/>
                <a:cs typeface="Courier"/>
                <a:sym typeface="Courier New"/>
              </a:rPr>
              <a:t>Δέσποινα</a:t>
            </a:r>
            <a:r>
              <a:rPr lang="en-US" sz="3600" i="0" u="none" strike="noStrike" cap="none" dirty="0">
                <a:solidFill>
                  <a:srgbClr val="FF7F00"/>
                </a:solidFill>
                <a:latin typeface="Courier"/>
                <a:ea typeface="Courier"/>
                <a:cs typeface="Courier"/>
                <a:sym typeface="Courier New"/>
              </a:rPr>
              <a:t>', '</a:t>
            </a:r>
            <a:r>
              <a:rPr lang="el-GR" sz="3600" i="0" u="none" strike="noStrike" cap="none" dirty="0">
                <a:solidFill>
                  <a:srgbClr val="FF7F00"/>
                </a:solidFill>
                <a:latin typeface="Courier"/>
                <a:ea typeface="Courier"/>
                <a:cs typeface="Courier"/>
                <a:sym typeface="Courier New"/>
              </a:rPr>
              <a:t>Ελένη</a:t>
            </a:r>
            <a:r>
              <a:rPr lang="en-US" sz="3600" i="0" u="none" strike="noStrike" cap="none" dirty="0">
                <a:solidFill>
                  <a:srgbClr val="FF7F00"/>
                </a:solidFill>
                <a:latin typeface="Courier"/>
                <a:ea typeface="Courier"/>
                <a:cs typeface="Courier"/>
                <a:sym typeface="Courier New"/>
              </a:rPr>
              <a:t>' ]</a:t>
            </a:r>
          </a:p>
          <a:p>
            <a:pPr marL="0" marR="0" lvl="0" indent="0" algn="ctr" rtl="0">
              <a:lnSpc>
                <a:spcPct val="100000"/>
              </a:lnSpc>
              <a:spcBef>
                <a:spcPts val="0"/>
              </a:spcBef>
              <a:spcAft>
                <a:spcPts val="0"/>
              </a:spcAft>
              <a:buNone/>
            </a:pPr>
            <a:endParaRPr sz="36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l-GR" sz="3600" i="0" u="none" strike="noStrike" cap="none" dirty="0">
                <a:solidFill>
                  <a:srgbClr val="00FF00"/>
                </a:solidFill>
                <a:latin typeface="Courier"/>
                <a:ea typeface="Courier"/>
                <a:cs typeface="Courier"/>
                <a:sym typeface="Courier New"/>
              </a:rPr>
              <a:t>αποσκευή</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a:t>
            </a:r>
            <a:r>
              <a:rPr lang="el-GR" sz="3600" i="0" u="none" strike="noStrike" cap="none" dirty="0">
                <a:solidFill>
                  <a:srgbClr val="FF7F00"/>
                </a:solidFill>
                <a:latin typeface="Courier"/>
                <a:ea typeface="Courier"/>
                <a:cs typeface="Courier"/>
                <a:sym typeface="Courier New"/>
              </a:rPr>
              <a:t>κάλτσες</a:t>
            </a:r>
            <a:r>
              <a:rPr lang="en-US" sz="3600" i="0" u="none" strike="noStrike" cap="none" dirty="0">
                <a:solidFill>
                  <a:srgbClr val="FF7F00"/>
                </a:solidFill>
                <a:latin typeface="Courier"/>
                <a:ea typeface="Courier"/>
                <a:cs typeface="Courier"/>
                <a:sym typeface="Courier New"/>
              </a:rPr>
              <a:t>', '</a:t>
            </a:r>
            <a:r>
              <a:rPr lang="el-GR" sz="3600" i="0" u="none" strike="noStrike" cap="none" dirty="0">
                <a:solidFill>
                  <a:srgbClr val="FF7F00"/>
                </a:solidFill>
                <a:latin typeface="Courier"/>
                <a:ea typeface="Courier"/>
                <a:cs typeface="Courier"/>
                <a:sym typeface="Courier New"/>
              </a:rPr>
              <a:t>πουκάμισο</a:t>
            </a:r>
            <a:r>
              <a:rPr lang="en-US" sz="3600" i="0" u="none" strike="noStrike" cap="none" dirty="0">
                <a:solidFill>
                  <a:srgbClr val="FF7F00"/>
                </a:solidFill>
                <a:latin typeface="Courier"/>
                <a:ea typeface="Courier"/>
                <a:cs typeface="Courier"/>
                <a:sym typeface="Courier New"/>
              </a:rPr>
              <a:t>', '</a:t>
            </a:r>
            <a:r>
              <a:rPr lang="el-GR" sz="3600" i="0" u="none" strike="noStrike" cap="none" dirty="0">
                <a:solidFill>
                  <a:srgbClr val="FF7F00"/>
                </a:solidFill>
                <a:latin typeface="Courier"/>
                <a:ea typeface="Courier"/>
                <a:cs typeface="Courier"/>
                <a:sym typeface="Courier New"/>
              </a:rPr>
              <a:t>άρωμα</a:t>
            </a:r>
            <a:r>
              <a:rPr lang="en-US" sz="3600" i="0" u="none" strike="noStrike" cap="none" dirty="0">
                <a:solidFill>
                  <a:srgbClr val="FF7F00"/>
                </a:solidFill>
                <a:latin typeface="Courier"/>
                <a:ea typeface="Courier"/>
                <a:cs typeface="Courier"/>
                <a:sym typeface="Courier New"/>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Λίστα Σταθερών</a:t>
            </a:r>
            <a:endParaRPr lang="en-US" sz="7600" u="none" strike="noStrike" cap="none" dirty="0">
              <a:solidFill>
                <a:srgbClr val="FFD966"/>
              </a:solidFill>
              <a:latin typeface="Arial" charset="0"/>
              <a:ea typeface="Arial" charset="0"/>
              <a:cs typeface="Arial" charset="0"/>
              <a:sym typeface="Cabin"/>
            </a:endParaRPr>
          </a:p>
        </p:txBody>
      </p:sp>
      <p:sp>
        <p:nvSpPr>
          <p:cNvPr id="190" name="Shape 190"/>
          <p:cNvSpPr txBox="1">
            <a:spLocks noGrp="1"/>
          </p:cNvSpPr>
          <p:nvPr>
            <p:ph type="body" idx="1"/>
          </p:nvPr>
        </p:nvSpPr>
        <p:spPr>
          <a:xfrm>
            <a:off x="698500" y="2857500"/>
            <a:ext cx="7331075" cy="4843463"/>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Οι </a:t>
            </a:r>
            <a:r>
              <a:rPr lang="el-GR" sz="3400" dirty="0">
                <a:solidFill>
                  <a:srgbClr val="FF7F00"/>
                </a:solidFill>
                <a:latin typeface="Arial" charset="0"/>
                <a:cs typeface="Arial" charset="0"/>
                <a:sym typeface="Cabin"/>
              </a:rPr>
              <a:t>λίστες</a:t>
            </a:r>
            <a:r>
              <a:rPr lang="el-GR" sz="3400" u="none" strike="noStrike" cap="none" dirty="0">
                <a:solidFill>
                  <a:schemeClr val="lt1"/>
                </a:solidFill>
                <a:latin typeface="Arial" charset="0"/>
                <a:ea typeface="Arial" charset="0"/>
                <a:cs typeface="Arial" charset="0"/>
                <a:sym typeface="Cabin"/>
              </a:rPr>
              <a:t> σταθερών περιβάλλονται από τετράγωνες αγκύλες και τα στοιχεία τους χωρίζονται με κόμμα</a:t>
            </a:r>
            <a:endParaRPr lang="en-US" sz="3400" u="none" strike="noStrike" cap="none" dirty="0">
              <a:solidFill>
                <a:schemeClr val="lt1"/>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Ένα στοιχείο </a:t>
            </a:r>
            <a:r>
              <a:rPr lang="el-GR" sz="3400" dirty="0">
                <a:solidFill>
                  <a:srgbClr val="FF7F00"/>
                </a:solidFill>
                <a:latin typeface="Arial" charset="0"/>
                <a:cs typeface="Arial" charset="0"/>
                <a:sym typeface="Cabin"/>
              </a:rPr>
              <a:t>λίστας</a:t>
            </a:r>
            <a:r>
              <a:rPr lang="el-GR" sz="3400" u="none" strike="noStrike" cap="none" dirty="0">
                <a:solidFill>
                  <a:schemeClr val="lt1"/>
                </a:solidFill>
                <a:latin typeface="Arial" charset="0"/>
                <a:ea typeface="Arial" charset="0"/>
                <a:cs typeface="Arial" charset="0"/>
                <a:sym typeface="Cabin"/>
              </a:rPr>
              <a:t> μπορεί να είναι οποιοδήποτε αντικείμενο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 ακόμη και μια </a:t>
            </a:r>
            <a:r>
              <a:rPr lang="el-GR" sz="3400" dirty="0">
                <a:solidFill>
                  <a:srgbClr val="00FFFF"/>
                </a:solidFill>
                <a:latin typeface="Arial" charset="0"/>
                <a:cs typeface="Arial" charset="0"/>
                <a:sym typeface="Cabin"/>
              </a:rPr>
              <a:t>άλλη</a:t>
            </a:r>
            <a:r>
              <a:rPr lang="el-GR" sz="3400" u="none" strike="noStrike" cap="none" dirty="0">
                <a:solidFill>
                  <a:schemeClr val="lt1"/>
                </a:solidFill>
                <a:latin typeface="Arial" charset="0"/>
                <a:ea typeface="Arial" charset="0"/>
                <a:cs typeface="Arial" charset="0"/>
                <a:sym typeface="Cabin"/>
              </a:rPr>
              <a:t> </a:t>
            </a:r>
            <a:r>
              <a:rPr lang="el-GR" sz="3400" dirty="0">
                <a:solidFill>
                  <a:srgbClr val="00FFFF"/>
                </a:solidFill>
                <a:latin typeface="Arial" charset="0"/>
                <a:cs typeface="Arial" charset="0"/>
                <a:sym typeface="Cabin"/>
              </a:rPr>
              <a:t>λίστα</a:t>
            </a:r>
            <a:endParaRPr lang="en-US" sz="3400" u="none" strike="noStrike" cap="none" dirty="0">
              <a:solidFill>
                <a:srgbClr val="00FFFF"/>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Μια </a:t>
            </a:r>
            <a:r>
              <a:rPr lang="el-GR" sz="3400" dirty="0">
                <a:solidFill>
                  <a:srgbClr val="FF7F00"/>
                </a:solidFill>
                <a:latin typeface="Arial" charset="0"/>
                <a:cs typeface="Arial" charset="0"/>
                <a:sym typeface="Cabin"/>
              </a:rPr>
              <a:t>λίστα</a:t>
            </a:r>
            <a:r>
              <a:rPr lang="el-GR" sz="3400" u="none" strike="noStrike" cap="none" dirty="0">
                <a:solidFill>
                  <a:schemeClr val="lt1"/>
                </a:solidFill>
                <a:latin typeface="Arial" charset="0"/>
                <a:ea typeface="Arial" charset="0"/>
                <a:cs typeface="Arial" charset="0"/>
                <a:sym typeface="Cabin"/>
              </a:rPr>
              <a:t> μπορεί να είναι κενή</a:t>
            </a:r>
            <a:endParaRPr lang="en-US" sz="3400" u="none" strike="noStrike" cap="none" dirty="0">
              <a:solidFill>
                <a:schemeClr val="lt1"/>
              </a:solidFill>
              <a:latin typeface="Arial" charset="0"/>
              <a:ea typeface="Arial" charset="0"/>
              <a:cs typeface="Arial" charset="0"/>
              <a:sym typeface="Cabin"/>
            </a:endParaRPr>
          </a:p>
        </p:txBody>
      </p:sp>
      <p:sp>
        <p:nvSpPr>
          <p:cNvPr id="191" name="Shape 191"/>
          <p:cNvSpPr txBox="1"/>
          <p:nvPr/>
        </p:nvSpPr>
        <p:spPr>
          <a:xfrm>
            <a:off x="8774113" y="2532050"/>
            <a:ext cx="7162387"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rgbClr val="FF7F00"/>
                </a:solidFill>
                <a:latin typeface="Courier"/>
                <a:ea typeface="Courier"/>
                <a:cs typeface="Courier"/>
                <a:sym typeface="Courier New"/>
              </a:rPr>
              <a:t>[1, 24, 76]</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[1, 24, 76]</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['red', 'yellow', 'blue']</a:t>
            </a:r>
            <a:r>
              <a:rPr lang="en-US" sz="2800" dirty="0">
                <a:solidFill>
                  <a:srgbClr val="FFFF00"/>
                </a:solidFill>
                <a:latin typeface="Courier"/>
                <a:ea typeface="Courier"/>
                <a:cs typeface="Courier"/>
                <a:sym typeface="Courier New"/>
              </a:rPr>
              <a:t>)</a:t>
            </a:r>
            <a:endParaRPr lang="en-US" sz="28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['red', 'yellow', 'blue']</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['red', 24, 98.6]</a:t>
            </a:r>
            <a:r>
              <a:rPr lang="en-US" sz="2800" dirty="0">
                <a:solidFill>
                  <a:srgbClr val="FFFF00"/>
                </a:solidFill>
                <a:latin typeface="Courier"/>
                <a:ea typeface="Courier"/>
                <a:cs typeface="Courier"/>
                <a:sym typeface="Courier New"/>
              </a:rPr>
              <a:t>)</a:t>
            </a:r>
            <a:endParaRPr lang="en-US" sz="28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['red', 24, 98.6]</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rgbClr val="FFFF00"/>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[ 1, </a:t>
            </a:r>
            <a:r>
              <a:rPr lang="en-US" sz="2800" i="0" u="none" strike="noStrike" cap="none" dirty="0">
                <a:solidFill>
                  <a:srgbClr val="00FFFF"/>
                </a:solidFill>
                <a:latin typeface="Courier"/>
                <a:ea typeface="Courier"/>
                <a:cs typeface="Courier"/>
                <a:sym typeface="Courier New"/>
              </a:rPr>
              <a:t>[5, 6]</a:t>
            </a:r>
            <a:r>
              <a:rPr lang="en-US" sz="2800" i="0" u="none" strike="noStrike" cap="none" dirty="0">
                <a:solidFill>
                  <a:srgbClr val="FF7F00"/>
                </a:solidFill>
                <a:latin typeface="Courier"/>
                <a:ea typeface="Courier"/>
                <a:cs typeface="Courier"/>
                <a:sym typeface="Courier New"/>
              </a:rPr>
              <a:t>, 7]</a:t>
            </a:r>
            <a:r>
              <a:rPr lang="en-US" sz="2800" dirty="0">
                <a:solidFill>
                  <a:srgbClr val="FFFF00"/>
                </a:solidFill>
                <a:latin typeface="Courier"/>
                <a:ea typeface="Courier"/>
                <a:cs typeface="Courier"/>
                <a:sym typeface="Courier New"/>
              </a:rPr>
              <a:t>)</a:t>
            </a:r>
            <a:endParaRPr lang="en-US" sz="28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[1, [5, 6], 7]</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n-US" sz="2800" dirty="0">
                <a:solidFill>
                  <a:srgbClr val="FFFF00"/>
                </a:solidFill>
                <a:latin typeface="Courier"/>
                <a:ea typeface="Courier"/>
                <a:cs typeface="Courier"/>
                <a:sym typeface="Courier New"/>
              </a:rPr>
              <a:t>)</a:t>
            </a:r>
            <a:endParaRPr lang="en-US" sz="28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Χρησιμοποιήσαμε Ήδη Λίστες!</a:t>
            </a:r>
            <a:endParaRPr lang="en-US" sz="7600" u="none" strike="noStrike" cap="none" dirty="0">
              <a:solidFill>
                <a:srgbClr val="FFD966"/>
              </a:solidFill>
              <a:latin typeface="Arial" charset="0"/>
              <a:ea typeface="Arial" charset="0"/>
              <a:cs typeface="Arial" charset="0"/>
              <a:sym typeface="Cabin"/>
            </a:endParaRPr>
          </a:p>
        </p:txBody>
      </p:sp>
      <p:sp>
        <p:nvSpPr>
          <p:cNvPr id="197" name="Shape 197"/>
          <p:cNvSpPr txBox="1"/>
          <p:nvPr/>
        </p:nvSpPr>
        <p:spPr>
          <a:xfrm>
            <a:off x="1895475" y="2840601"/>
            <a:ext cx="8488800" cy="363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i</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[5, 4, 3, 2, 1]</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print(</a:t>
            </a:r>
            <a:r>
              <a:rPr lang="en-US" sz="3600" i="0" u="none" strike="noStrike" cap="none" dirty="0" err="1">
                <a:solidFill>
                  <a:srgbClr val="00FF00"/>
                </a:solidFill>
                <a:latin typeface="Courier"/>
                <a:ea typeface="Courier"/>
                <a:cs typeface="Courier"/>
                <a:sym typeface="Courier New"/>
              </a:rPr>
              <a:t>i</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print(</a:t>
            </a:r>
            <a:r>
              <a:rPr lang="en-US" sz="3600" i="0" u="none" strike="noStrike" cap="none" dirty="0">
                <a:solidFill>
                  <a:srgbClr val="FF7F00"/>
                </a:solidFill>
                <a:latin typeface="Courier"/>
                <a:ea typeface="Courier"/>
                <a:cs typeface="Courier"/>
                <a:sym typeface="Courier New"/>
              </a:rPr>
              <a:t>'</a:t>
            </a:r>
            <a:r>
              <a:rPr lang="el-GR" sz="3600" i="0" u="none" strike="noStrike" cap="none" dirty="0">
                <a:solidFill>
                  <a:srgbClr val="FF7F00"/>
                </a:solidFill>
                <a:latin typeface="Courier"/>
                <a:ea typeface="Courier"/>
                <a:cs typeface="Courier"/>
                <a:sym typeface="Courier New"/>
              </a:rPr>
              <a:t>Εκτόξευση</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rgbClr val="FFFF00"/>
                </a:solidFill>
                <a:latin typeface="Courier"/>
                <a:ea typeface="Courier"/>
                <a:cs typeface="Courier"/>
                <a:sym typeface="Courier New"/>
              </a:rPr>
              <a:t>)</a:t>
            </a:r>
          </a:p>
        </p:txBody>
      </p:sp>
      <p:sp>
        <p:nvSpPr>
          <p:cNvPr id="198" name="Shape 198"/>
          <p:cNvSpPr txBox="1"/>
          <p:nvPr/>
        </p:nvSpPr>
        <p:spPr>
          <a:xfrm>
            <a:off x="11091860" y="3003550"/>
            <a:ext cx="3268665" cy="4902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00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00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00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00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l-GR" sz="4800" u="none" strike="noStrike" cap="none" dirty="0">
                <a:solidFill>
                  <a:srgbClr val="FF00FF"/>
                </a:solidFill>
                <a:latin typeface="Arial" charset="0"/>
                <a:ea typeface="Arial" charset="0"/>
                <a:cs typeface="Arial" charset="0"/>
                <a:sym typeface="Cabin"/>
              </a:rPr>
              <a:t>Εκτόξευση</a:t>
            </a:r>
            <a:r>
              <a:rPr lang="en-US" sz="4800" u="none" strike="noStrike" cap="none" dirty="0">
                <a:solidFill>
                  <a:srgbClr val="FF00FF"/>
                </a:solidFill>
                <a:latin typeface="Arial" charset="0"/>
                <a:ea typeface="Arial" charset="0"/>
                <a:cs typeface="Arial" charset="0"/>
                <a:sym typeface="Cabin"/>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1155700" y="789709"/>
            <a:ext cx="13931900"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a:solidFill>
                  <a:srgbClr val="FFD966"/>
                </a:solidFill>
                <a:latin typeface="Arial" charset="0"/>
                <a:ea typeface="Arial" charset="0"/>
                <a:cs typeface="Arial" charset="0"/>
                <a:sym typeface="Cabin"/>
              </a:rPr>
              <a:t>Λίστες και Καθορισμένοι Βρόχοι – Οι Καλύτεροι Φίλοι</a:t>
            </a:r>
            <a:endParaRPr lang="en-US" sz="6600" u="none" strike="noStrike" cap="none" dirty="0">
              <a:solidFill>
                <a:srgbClr val="FFD966"/>
              </a:solidFill>
              <a:latin typeface="Arial" charset="0"/>
              <a:ea typeface="Arial" charset="0"/>
              <a:cs typeface="Arial" charset="0"/>
              <a:sym typeface="Cabin"/>
            </a:endParaRPr>
          </a:p>
        </p:txBody>
      </p:sp>
      <p:sp>
        <p:nvSpPr>
          <p:cNvPr id="204" name="Shape 204"/>
          <p:cNvSpPr txBox="1"/>
          <p:nvPr/>
        </p:nvSpPr>
        <p:spPr>
          <a:xfrm>
            <a:off x="1279124" y="3423163"/>
            <a:ext cx="72804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7F00"/>
                </a:solidFill>
                <a:latin typeface="Courier"/>
                <a:ea typeface="Courier"/>
                <a:cs typeface="Courier"/>
                <a:sym typeface="Courier New"/>
              </a:rPr>
              <a:t>['</a:t>
            </a:r>
            <a:r>
              <a:rPr lang="el-GR" sz="2400" i="0" u="none" strike="noStrike" cap="none" dirty="0">
                <a:solidFill>
                  <a:srgbClr val="FF7F00"/>
                </a:solidFill>
                <a:latin typeface="Courier"/>
                <a:ea typeface="Courier"/>
                <a:cs typeface="Courier"/>
                <a:sym typeface="Courier New"/>
              </a:rPr>
              <a:t>Ιωσήφ</a:t>
            </a:r>
            <a:r>
              <a:rPr lang="en-US" sz="2400" i="0" u="none" strike="noStrike" cap="none" dirty="0">
                <a:solidFill>
                  <a:srgbClr val="FF7F00"/>
                </a:solidFill>
                <a:latin typeface="Courier"/>
                <a:ea typeface="Courier"/>
                <a:cs typeface="Courier"/>
                <a:sym typeface="Courier New"/>
              </a:rPr>
              <a:t>', '</a:t>
            </a:r>
            <a:r>
              <a:rPr lang="el-GR" sz="2400" i="0" u="none" strike="noStrike" cap="none" dirty="0">
                <a:solidFill>
                  <a:srgbClr val="FF7F00"/>
                </a:solidFill>
                <a:latin typeface="Courier"/>
                <a:ea typeface="Courier"/>
                <a:cs typeface="Courier"/>
                <a:sym typeface="Courier New"/>
              </a:rPr>
              <a:t>Κατερίνα</a:t>
            </a:r>
            <a:r>
              <a:rPr lang="en-US" sz="2400" i="0" u="none" strike="noStrike" cap="none" dirty="0">
                <a:solidFill>
                  <a:srgbClr val="FF7F00"/>
                </a:solidFill>
                <a:latin typeface="Courier"/>
                <a:ea typeface="Courier"/>
                <a:cs typeface="Courier"/>
                <a:sym typeface="Courier New"/>
              </a:rPr>
              <a:t>', '</a:t>
            </a:r>
            <a:r>
              <a:rPr lang="el-GR" sz="2400" i="0" u="none" strike="noStrike" cap="none" dirty="0">
                <a:solidFill>
                  <a:srgbClr val="FF7F00"/>
                </a:solidFill>
                <a:latin typeface="Courier"/>
                <a:ea typeface="Courier"/>
                <a:cs typeface="Courier"/>
                <a:sym typeface="Courier New"/>
              </a:rPr>
              <a:t>Σπύρο</a:t>
            </a:r>
            <a:r>
              <a:rPr lang="en-US" sz="24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φίλος</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rgbClr val="00FF00"/>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a:t>
            </a:r>
          </a:p>
          <a:p>
            <a:pPr>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FF7F00"/>
                </a:solidFill>
                <a:latin typeface="Courier"/>
                <a:ea typeface="Courier"/>
                <a:cs typeface="Courier"/>
                <a:sym typeface="Courier New"/>
              </a:rPr>
              <a:t>'</a:t>
            </a:r>
            <a:r>
              <a:rPr lang="el-GR" sz="2400" i="0" u="none" strike="noStrike" cap="none" dirty="0">
                <a:solidFill>
                  <a:srgbClr val="FF7F00"/>
                </a:solidFill>
                <a:latin typeface="Courier"/>
                <a:ea typeface="Courier"/>
                <a:cs typeface="Courier"/>
                <a:sym typeface="Courier New"/>
              </a:rPr>
              <a:t>Καλή Χρονιά</a:t>
            </a:r>
            <a:r>
              <a:rPr lang="en-US" sz="2400" i="0" u="none" strike="noStrike" cap="none" dirty="0">
                <a:solidFill>
                  <a:srgbClr val="FF7F00"/>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φίλος</a:t>
            </a:r>
            <a:r>
              <a:rPr lang="en-US" sz="2400" dirty="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a:buClr>
                <a:srgbClr val="FFFF00"/>
              </a:buClr>
              <a:buSzPct val="25000"/>
            </a:pP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rgbClr val="FF7F00"/>
                </a:solidFill>
                <a:latin typeface="Courier"/>
                <a:ea typeface="Courier"/>
                <a:cs typeface="Courier"/>
                <a:sym typeface="Courier New"/>
              </a:rPr>
              <a:t>'</a:t>
            </a:r>
            <a:r>
              <a:rPr lang="el-GR" sz="2400" i="0" u="none" strike="noStrike" cap="none" dirty="0">
                <a:solidFill>
                  <a:srgbClr val="FF7F00"/>
                </a:solidFill>
                <a:latin typeface="Courier"/>
                <a:ea typeface="Courier"/>
                <a:cs typeface="Courier"/>
                <a:sym typeface="Courier New"/>
              </a:rPr>
              <a:t>Τέλος</a:t>
            </a:r>
            <a:r>
              <a:rPr lang="en-US" sz="2400" i="0" u="none" strike="noStrike" cap="none" dirty="0">
                <a:solidFill>
                  <a:srgbClr val="FF7F00"/>
                </a:solidFill>
                <a:latin typeface="Courier"/>
                <a:ea typeface="Courier"/>
                <a:cs typeface="Courier"/>
                <a:sym typeface="Courier New"/>
              </a:rPr>
              <a:t>!'</a:t>
            </a:r>
            <a:r>
              <a:rPr lang="en-US" sz="2400" dirty="0">
                <a:solidFill>
                  <a:srgbClr val="FFFF00"/>
                </a:solidFill>
                <a:latin typeface="Courier"/>
                <a:ea typeface="Courier"/>
                <a:cs typeface="Courier"/>
                <a:sym typeface="Courier New"/>
              </a:rPr>
              <a:t>)</a:t>
            </a:r>
          </a:p>
        </p:txBody>
      </p:sp>
      <p:sp>
        <p:nvSpPr>
          <p:cNvPr id="205" name="Shape 205"/>
          <p:cNvSpPr txBox="1"/>
          <p:nvPr/>
        </p:nvSpPr>
        <p:spPr>
          <a:xfrm>
            <a:off x="10658475" y="4051100"/>
            <a:ext cx="4943475" cy="218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Καλή Χρονιά</a:t>
            </a: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FF00FF"/>
                </a:solidFill>
                <a:latin typeface="Arial" charset="0"/>
                <a:ea typeface="Arial" charset="0"/>
                <a:cs typeface="Arial" charset="0"/>
                <a:sym typeface="Cabin"/>
              </a:rPr>
              <a:t>Ιωσήφ</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Καλή Χρονιά</a:t>
            </a: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FF00FF"/>
                </a:solidFill>
                <a:latin typeface="Arial" charset="0"/>
                <a:ea typeface="Arial" charset="0"/>
                <a:cs typeface="Arial" charset="0"/>
                <a:sym typeface="Cabin"/>
              </a:rPr>
              <a:t>Κατερίνα</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Καλή Χρονιά</a:t>
            </a: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FF00FF"/>
                </a:solidFill>
                <a:latin typeface="Arial" charset="0"/>
                <a:ea typeface="Arial" charset="0"/>
                <a:cs typeface="Arial" charset="0"/>
                <a:sym typeface="Cabin"/>
              </a:rPr>
              <a:t>Σπύρο</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Τέλος</a:t>
            </a:r>
            <a:r>
              <a:rPr lang="en-US" sz="3200" u="none" strike="noStrike" cap="none" dirty="0">
                <a:solidFill>
                  <a:srgbClr val="FF00FF"/>
                </a:solidFill>
                <a:latin typeface="Arial" charset="0"/>
                <a:ea typeface="Arial" charset="0"/>
                <a:cs typeface="Arial" charset="0"/>
                <a:sym typeface="Cabin"/>
              </a:rPr>
              <a:t>!</a:t>
            </a:r>
          </a:p>
        </p:txBody>
      </p:sp>
      <p:cxnSp>
        <p:nvCxnSpPr>
          <p:cNvPr id="206" name="Shape 206"/>
          <p:cNvCxnSpPr/>
          <p:nvPr/>
        </p:nvCxnSpPr>
        <p:spPr>
          <a:xfrm flipH="1">
            <a:off x="8443912" y="4353475"/>
            <a:ext cx="1986512" cy="318538"/>
          </a:xfrm>
          <a:prstGeom prst="straightConnector1">
            <a:avLst/>
          </a:prstGeom>
          <a:noFill/>
          <a:ln w="50800" cap="rnd" cmpd="sng">
            <a:solidFill>
              <a:srgbClr val="FFFF00"/>
            </a:solidFill>
            <a:prstDash val="solid"/>
            <a:miter/>
            <a:headEnd type="stealth" w="med" len="med"/>
            <a:tailEnd type="none" w="med" len="med"/>
          </a:ln>
        </p:spPr>
      </p:cxnSp>
      <p:cxnSp>
        <p:nvCxnSpPr>
          <p:cNvPr id="207" name="Shape 207"/>
          <p:cNvCxnSpPr/>
          <p:nvPr/>
        </p:nvCxnSpPr>
        <p:spPr>
          <a:xfrm flipH="1" flipV="1">
            <a:off x="8464060" y="4672014"/>
            <a:ext cx="1961138" cy="839786"/>
          </a:xfrm>
          <a:prstGeom prst="straightConnector1">
            <a:avLst/>
          </a:prstGeom>
          <a:noFill/>
          <a:ln w="50800" cap="rnd" cmpd="sng">
            <a:solidFill>
              <a:srgbClr val="FFFF00"/>
            </a:solidFill>
            <a:prstDash val="solid"/>
            <a:miter/>
            <a:headEnd type="stealth" w="med" len="med"/>
            <a:tailEnd type="none" w="med" len="med"/>
          </a:ln>
        </p:spPr>
      </p:cxnSp>
      <p:cxnSp>
        <p:nvCxnSpPr>
          <p:cNvPr id="208" name="Shape 208"/>
          <p:cNvCxnSpPr/>
          <p:nvPr/>
        </p:nvCxnSpPr>
        <p:spPr>
          <a:xfrm rot="10800000">
            <a:off x="3904399" y="5160163"/>
            <a:ext cx="6596999" cy="798899"/>
          </a:xfrm>
          <a:prstGeom prst="straightConnector1">
            <a:avLst/>
          </a:prstGeom>
          <a:noFill/>
          <a:ln w="50800" cap="rnd" cmpd="sng">
            <a:solidFill>
              <a:srgbClr val="FFFF00"/>
            </a:solidFill>
            <a:prstDash val="solid"/>
            <a:miter/>
            <a:headEnd type="stealth" w="med" len="med"/>
            <a:tailEnd type="none" w="med" len="med"/>
          </a:ln>
        </p:spPr>
      </p:cxnSp>
      <p:sp>
        <p:nvSpPr>
          <p:cNvPr id="8" name="Shape 204"/>
          <p:cNvSpPr txBox="1"/>
          <p:nvPr/>
        </p:nvSpPr>
        <p:spPr>
          <a:xfrm>
            <a:off x="1279124" y="5997591"/>
            <a:ext cx="72804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a:solidFill>
                  <a:srgbClr val="00FF00"/>
                </a:solidFill>
                <a:latin typeface="Courier"/>
                <a:ea typeface="Courier"/>
                <a:cs typeface="Courier"/>
                <a:sym typeface="Courier New"/>
              </a:rPr>
              <a:t>z </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7F00"/>
                </a:solidFill>
                <a:latin typeface="Courier"/>
                <a:ea typeface="Courier"/>
                <a:cs typeface="Courier"/>
                <a:sym typeface="Courier New"/>
              </a:rPr>
              <a:t>['</a:t>
            </a:r>
            <a:r>
              <a:rPr lang="el-GR" sz="2400" i="0" u="none" strike="noStrike" cap="none" dirty="0">
                <a:solidFill>
                  <a:srgbClr val="FF7F00"/>
                </a:solidFill>
                <a:latin typeface="Courier"/>
                <a:ea typeface="Courier"/>
                <a:cs typeface="Courier"/>
                <a:sym typeface="Courier New"/>
              </a:rPr>
              <a:t>Ιωσήφ</a:t>
            </a:r>
            <a:r>
              <a:rPr lang="en-US" sz="2400" i="0" u="none" strike="noStrike" cap="none" dirty="0">
                <a:solidFill>
                  <a:srgbClr val="FF7F00"/>
                </a:solidFill>
                <a:latin typeface="Courier"/>
                <a:ea typeface="Courier"/>
                <a:cs typeface="Courier"/>
                <a:sym typeface="Courier New"/>
              </a:rPr>
              <a:t>', '</a:t>
            </a:r>
            <a:r>
              <a:rPr lang="el-GR" sz="2400" i="0" u="none" strike="noStrike" cap="none" dirty="0">
                <a:solidFill>
                  <a:srgbClr val="FF7F00"/>
                </a:solidFill>
                <a:latin typeface="Courier"/>
                <a:ea typeface="Courier"/>
                <a:cs typeface="Courier"/>
                <a:sym typeface="Courier New"/>
              </a:rPr>
              <a:t>Κατερίνα</a:t>
            </a:r>
            <a:r>
              <a:rPr lang="en-US" sz="2400" i="0" u="none" strike="noStrike" cap="none" dirty="0">
                <a:solidFill>
                  <a:srgbClr val="FF7F00"/>
                </a:solidFill>
                <a:latin typeface="Courier"/>
                <a:ea typeface="Courier"/>
                <a:cs typeface="Courier"/>
                <a:sym typeface="Courier New"/>
              </a:rPr>
              <a:t>', '</a:t>
            </a:r>
            <a:r>
              <a:rPr lang="el-GR" sz="2400" i="0" u="none" strike="noStrike" cap="none" dirty="0">
                <a:solidFill>
                  <a:srgbClr val="FF7F00"/>
                </a:solidFill>
                <a:latin typeface="Courier"/>
                <a:ea typeface="Courier"/>
                <a:cs typeface="Courier"/>
                <a:sym typeface="Courier New"/>
              </a:rPr>
              <a:t>Σπύρο</a:t>
            </a:r>
            <a:r>
              <a:rPr lang="en-US" sz="24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x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z</a:t>
            </a:r>
            <a:r>
              <a:rPr lang="en-US" sz="2400" i="0" u="none" strike="noStrike" cap="none" dirty="0">
                <a:solidFill>
                  <a:schemeClr val="lt1"/>
                </a:solidFill>
                <a:latin typeface="Courier"/>
                <a:ea typeface="Courier"/>
                <a:cs typeface="Courier"/>
                <a:sym typeface="Courier New"/>
              </a:rPr>
              <a:t>:</a:t>
            </a:r>
          </a:p>
          <a:p>
            <a:pPr>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FF7F00"/>
                </a:solidFill>
                <a:latin typeface="Courier"/>
                <a:ea typeface="Courier"/>
                <a:cs typeface="Courier"/>
                <a:sym typeface="Courier New"/>
              </a:rPr>
              <a:t>'</a:t>
            </a:r>
            <a:r>
              <a:rPr lang="el-GR" sz="2400" i="0" u="none" strike="noStrike" cap="none" dirty="0">
                <a:solidFill>
                  <a:srgbClr val="FF7F00"/>
                </a:solidFill>
                <a:latin typeface="Courier"/>
                <a:ea typeface="Courier"/>
                <a:cs typeface="Courier"/>
                <a:sym typeface="Courier New"/>
              </a:rPr>
              <a:t>Καλή Χρονιά</a:t>
            </a:r>
            <a:r>
              <a:rPr lang="en-US" sz="2400" i="0" u="none" strike="noStrike" cap="none" dirty="0">
                <a:solidFill>
                  <a:srgbClr val="FF7F00"/>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x</a:t>
            </a:r>
            <a:r>
              <a:rPr lang="en-US" sz="2400" dirty="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a:buClr>
                <a:srgbClr val="FFFF00"/>
              </a:buClr>
              <a:buSzPct val="25000"/>
            </a:pP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rgbClr val="FF7F00"/>
                </a:solidFill>
                <a:latin typeface="Courier"/>
                <a:ea typeface="Courier"/>
                <a:cs typeface="Courier"/>
                <a:sym typeface="Courier New"/>
              </a:rPr>
              <a:t>'</a:t>
            </a:r>
            <a:r>
              <a:rPr lang="el-GR" sz="2400" i="0" u="none" strike="noStrike" cap="none" dirty="0">
                <a:solidFill>
                  <a:srgbClr val="FF7F00"/>
                </a:solidFill>
                <a:latin typeface="Courier"/>
                <a:ea typeface="Courier"/>
                <a:cs typeface="Courier"/>
                <a:sym typeface="Courier New"/>
              </a:rPr>
              <a:t>Τέλος</a:t>
            </a:r>
            <a:r>
              <a:rPr lang="en-US" sz="2400" i="0" u="none" strike="noStrike" cap="none" dirty="0">
                <a:solidFill>
                  <a:srgbClr val="FF7F00"/>
                </a:solidFill>
                <a:latin typeface="Courier"/>
                <a:ea typeface="Courier"/>
                <a:cs typeface="Courier"/>
                <a:sym typeface="Courier New"/>
              </a:rPr>
              <a:t>!'</a:t>
            </a:r>
            <a:r>
              <a:rPr lang="en-US" sz="2400" dirty="0">
                <a:solidFill>
                  <a:srgbClr val="FFFF00"/>
                </a:solidFill>
                <a:latin typeface="Courier"/>
                <a:ea typeface="Courier"/>
                <a:cs typeface="Courier"/>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035298" y="789709"/>
            <a:ext cx="1205230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Κοιτάζοντας Μέσα σε Λίστες</a:t>
            </a:r>
            <a:endParaRPr lang="en-US" sz="7600" u="none" strike="noStrike" cap="none" dirty="0">
              <a:solidFill>
                <a:srgbClr val="FFD966"/>
              </a:solidFill>
              <a:latin typeface="Arial" charset="0"/>
              <a:ea typeface="Arial" charset="0"/>
              <a:cs typeface="Arial" charset="0"/>
              <a:sym typeface="Cabin"/>
            </a:endParaRPr>
          </a:p>
        </p:txBody>
      </p:sp>
      <p:sp>
        <p:nvSpPr>
          <p:cNvPr id="214" name="Shape 214"/>
          <p:cNvSpPr txBox="1">
            <a:spLocks noGrp="1"/>
          </p:cNvSpPr>
          <p:nvPr>
            <p:ph type="body" idx="1"/>
          </p:nvPr>
        </p:nvSpPr>
        <p:spPr>
          <a:xfrm>
            <a:off x="1155700" y="2603501"/>
            <a:ext cx="13931900" cy="308610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600" u="none" strike="noStrike" cap="none" dirty="0">
                <a:solidFill>
                  <a:schemeClr val="lt1"/>
                </a:solidFill>
                <a:latin typeface="Arial" charset="0"/>
                <a:ea typeface="Arial" charset="0"/>
                <a:cs typeface="Arial" charset="0"/>
                <a:sym typeface="Cabin"/>
              </a:rPr>
              <a:t>Ακριβώς όπως οι συμβολοσειρές, μπορούμε να πάρουμε οποιοδήποτε στοιχείο μιας λίστας χρησιμοποιώντας έναν δείκτη, που γράφεται μέσα σε </a:t>
            </a:r>
            <a:r>
              <a:rPr lang="el-GR" sz="3600" dirty="0">
                <a:solidFill>
                  <a:srgbClr val="00FFFF"/>
                </a:solidFill>
                <a:latin typeface="Arial" charset="0"/>
                <a:cs typeface="Arial" charset="0"/>
                <a:sym typeface="Cabin"/>
              </a:rPr>
              <a:t>αγκύλες</a:t>
            </a:r>
            <a:endParaRPr lang="en-US" sz="3600" u="none" strike="noStrike" cap="none" dirty="0">
              <a:solidFill>
                <a:srgbClr val="00FFFF"/>
              </a:solidFill>
              <a:latin typeface="Arial" charset="0"/>
              <a:ea typeface="Arial" charset="0"/>
              <a:cs typeface="Arial" charset="0"/>
              <a:sym typeface="Cabin"/>
            </a:endParaRPr>
          </a:p>
        </p:txBody>
      </p:sp>
      <p:pic>
        <p:nvPicPr>
          <p:cNvPr id="215" name="Shape 215"/>
          <p:cNvPicPr preferRelativeResize="0"/>
          <p:nvPr/>
        </p:nvPicPr>
        <p:blipFill rotWithShape="1">
          <a:blip r:embed="rId3">
            <a:alphaModFix/>
          </a:blip>
          <a:srcRect/>
          <a:stretch/>
        </p:blipFill>
        <p:spPr>
          <a:xfrm>
            <a:off x="358775" y="992909"/>
            <a:ext cx="2736850" cy="1828800"/>
          </a:xfrm>
          <a:prstGeom prst="rect">
            <a:avLst/>
          </a:prstGeom>
          <a:noFill/>
          <a:ln>
            <a:noFill/>
          </a:ln>
        </p:spPr>
      </p:pic>
      <p:sp>
        <p:nvSpPr>
          <p:cNvPr id="216" name="Shape 216"/>
          <p:cNvSpPr txBox="1"/>
          <p:nvPr/>
        </p:nvSpPr>
        <p:spPr>
          <a:xfrm>
            <a:off x="1727200" y="6375401"/>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17" name="Shape 217"/>
          <p:cNvSpPr txBox="1"/>
          <p:nvPr/>
        </p:nvSpPr>
        <p:spPr>
          <a:xfrm>
            <a:off x="1155700" y="56515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000" u="none" strike="noStrike" cap="none" dirty="0">
                <a:solidFill>
                  <a:schemeClr val="lt1"/>
                </a:solidFill>
                <a:latin typeface="Arial" charset="0"/>
                <a:ea typeface="Arial" charset="0"/>
                <a:cs typeface="Arial" charset="0"/>
                <a:sym typeface="Cabin"/>
              </a:rPr>
              <a:t>Ιωσήφ</a:t>
            </a:r>
            <a:endParaRPr lang="en-US" sz="4000" u="none" strike="noStrike" cap="none" dirty="0">
              <a:solidFill>
                <a:schemeClr val="lt1"/>
              </a:solidFill>
              <a:latin typeface="Arial" charset="0"/>
              <a:ea typeface="Arial" charset="0"/>
              <a:cs typeface="Arial" charset="0"/>
              <a:sym typeface="Cabin"/>
            </a:endParaRPr>
          </a:p>
        </p:txBody>
      </p:sp>
      <p:sp>
        <p:nvSpPr>
          <p:cNvPr id="218" name="Shape 218"/>
          <p:cNvSpPr txBox="1"/>
          <p:nvPr/>
        </p:nvSpPr>
        <p:spPr>
          <a:xfrm>
            <a:off x="7429500" y="5065701"/>
            <a:ext cx="8156400" cy="2339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7F00"/>
                </a:solidFill>
                <a:latin typeface="Courier"/>
                <a:ea typeface="Courier"/>
                <a:cs typeface="Courier"/>
                <a:sym typeface="Courier New"/>
              </a:rPr>
              <a:t>['</a:t>
            </a:r>
            <a:r>
              <a:rPr lang="el-GR" sz="2400" i="0" u="none" strike="noStrike" cap="none" dirty="0">
                <a:solidFill>
                  <a:srgbClr val="FF7F00"/>
                </a:solidFill>
                <a:latin typeface="Courier"/>
                <a:ea typeface="Courier"/>
                <a:cs typeface="Courier"/>
                <a:sym typeface="Courier New"/>
              </a:rPr>
              <a:t>Ιωσήφ</a:t>
            </a:r>
            <a:r>
              <a:rPr lang="en-US" sz="2400" i="0" u="none" strike="noStrike" cap="none" dirty="0">
                <a:solidFill>
                  <a:srgbClr val="FF7F00"/>
                </a:solidFill>
                <a:latin typeface="Courier"/>
                <a:ea typeface="Courier"/>
                <a:cs typeface="Courier"/>
                <a:sym typeface="Courier New"/>
              </a:rPr>
              <a:t>', '</a:t>
            </a:r>
            <a:r>
              <a:rPr lang="el-GR" sz="2400" i="0" u="none" strike="noStrike" cap="none" dirty="0">
                <a:solidFill>
                  <a:srgbClr val="FF7F00"/>
                </a:solidFill>
                <a:latin typeface="Courier"/>
                <a:ea typeface="Courier"/>
                <a:cs typeface="Courier"/>
                <a:sym typeface="Courier New"/>
              </a:rPr>
              <a:t>Κατερίνα</a:t>
            </a:r>
            <a:r>
              <a:rPr lang="en-US" sz="2400" i="0" u="none" strike="noStrike" cap="none" dirty="0">
                <a:solidFill>
                  <a:srgbClr val="FF7F00"/>
                </a:solidFill>
                <a:latin typeface="Courier"/>
                <a:ea typeface="Courier"/>
                <a:cs typeface="Courier"/>
                <a:sym typeface="Courier New"/>
              </a:rPr>
              <a:t>', '</a:t>
            </a:r>
            <a:r>
              <a:rPr lang="el-GR" sz="2400" i="0" u="none" strike="noStrike" cap="none" dirty="0">
                <a:solidFill>
                  <a:srgbClr val="FF7F00"/>
                </a:solidFill>
                <a:latin typeface="Courier"/>
                <a:ea typeface="Courier"/>
                <a:cs typeface="Courier"/>
                <a:sym typeface="Courier New"/>
              </a:rPr>
              <a:t>Σπύρο</a:t>
            </a:r>
            <a:r>
              <a:rPr lang="en-US" sz="24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l-GR" sz="2400" i="0" u="none" strike="noStrike" cap="none" dirty="0">
                <a:solidFill>
                  <a:srgbClr val="00FF00"/>
                </a:solidFill>
                <a:latin typeface="Courier"/>
                <a:ea typeface="Courier"/>
                <a:cs typeface="Courier"/>
                <a:sym typeface="Courier New"/>
              </a:rPr>
              <a:t>φίλοι</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1</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rgbClr val="FFFF00"/>
                </a:solidFill>
                <a:latin typeface="Courier"/>
                <a:ea typeface="Courier"/>
                <a:cs typeface="Courier"/>
                <a:sym typeface="Courier New"/>
              </a:rPr>
              <a:t>)</a:t>
            </a:r>
            <a:endParaRPr lang="en-US" sz="2400"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a:cs typeface="Courier"/>
                <a:sym typeface="Courier New"/>
              </a:rPr>
              <a:t>Κατερίνα</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p>
        </p:txBody>
      </p:sp>
      <p:sp>
        <p:nvSpPr>
          <p:cNvPr id="219" name="Shape 219"/>
          <p:cNvSpPr txBox="1"/>
          <p:nvPr/>
        </p:nvSpPr>
        <p:spPr>
          <a:xfrm>
            <a:off x="3606800" y="6375401"/>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20" name="Shape 220"/>
          <p:cNvSpPr txBox="1"/>
          <p:nvPr/>
        </p:nvSpPr>
        <p:spPr>
          <a:xfrm>
            <a:off x="3035300" y="5651501"/>
            <a:ext cx="2178384"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000" u="none" strike="noStrike" cap="none" dirty="0">
                <a:solidFill>
                  <a:schemeClr val="lt1"/>
                </a:solidFill>
                <a:latin typeface="Arial" charset="0"/>
                <a:ea typeface="Arial" charset="0"/>
                <a:cs typeface="Arial" charset="0"/>
                <a:sym typeface="Cabin"/>
              </a:rPr>
              <a:t>Κατερίνα</a:t>
            </a:r>
            <a:endParaRPr lang="en-US" sz="4000" u="none" strike="noStrike" cap="none" dirty="0">
              <a:solidFill>
                <a:schemeClr val="lt1"/>
              </a:solidFill>
              <a:latin typeface="Arial" charset="0"/>
              <a:ea typeface="Arial" charset="0"/>
              <a:cs typeface="Arial" charset="0"/>
              <a:sym typeface="Cabin"/>
            </a:endParaRPr>
          </a:p>
        </p:txBody>
      </p:sp>
      <p:sp>
        <p:nvSpPr>
          <p:cNvPr id="221" name="Shape 221"/>
          <p:cNvSpPr txBox="1"/>
          <p:nvPr/>
        </p:nvSpPr>
        <p:spPr>
          <a:xfrm>
            <a:off x="5486400" y="6375401"/>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22" name="Shape 222"/>
          <p:cNvSpPr txBox="1"/>
          <p:nvPr/>
        </p:nvSpPr>
        <p:spPr>
          <a:xfrm>
            <a:off x="5213684" y="5651501"/>
            <a:ext cx="1879600"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000" u="none" strike="noStrike" cap="none" dirty="0">
                <a:solidFill>
                  <a:schemeClr val="lt1"/>
                </a:solidFill>
                <a:latin typeface="Arial" charset="0"/>
                <a:ea typeface="Arial" charset="0"/>
                <a:cs typeface="Arial" charset="0"/>
                <a:sym typeface="Cabin"/>
              </a:rPr>
              <a:t>Σπύρο</a:t>
            </a:r>
            <a:endParaRPr lang="en-US" sz="40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1155700" y="789709"/>
            <a:ext cx="13449300"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Οι Λίστες είναι Μεταβλητές</a:t>
            </a:r>
            <a:endParaRPr lang="en-US" sz="7600" u="none" strike="noStrike" cap="none" dirty="0">
              <a:solidFill>
                <a:srgbClr val="FFD966"/>
              </a:solidFill>
              <a:latin typeface="Arial" charset="0"/>
              <a:ea typeface="Arial" charset="0"/>
              <a:cs typeface="Arial" charset="0"/>
              <a:sym typeface="Cabin"/>
            </a:endParaRPr>
          </a:p>
        </p:txBody>
      </p:sp>
      <p:sp>
        <p:nvSpPr>
          <p:cNvPr id="228" name="Shape 228"/>
          <p:cNvSpPr txBox="1">
            <a:spLocks noGrp="1"/>
          </p:cNvSpPr>
          <p:nvPr>
            <p:ph type="body" idx="1"/>
          </p:nvPr>
        </p:nvSpPr>
        <p:spPr>
          <a:xfrm>
            <a:off x="753979" y="2800574"/>
            <a:ext cx="7876673" cy="5156200"/>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Οι συμβολοσειρές είναι «</a:t>
            </a:r>
            <a:r>
              <a:rPr lang="el-GR" sz="3400" dirty="0">
                <a:solidFill>
                  <a:srgbClr val="00FF00"/>
                </a:solidFill>
                <a:latin typeface="Arial" charset="0"/>
                <a:cs typeface="Arial" charset="0"/>
                <a:sym typeface="Cabin"/>
              </a:rPr>
              <a:t>αμετάβλητες</a:t>
            </a:r>
            <a:r>
              <a:rPr lang="el-GR" sz="3400" u="none" strike="noStrike" cap="none" dirty="0">
                <a:solidFill>
                  <a:schemeClr val="lt1"/>
                </a:solidFill>
                <a:latin typeface="Arial" charset="0"/>
                <a:ea typeface="Arial" charset="0"/>
                <a:cs typeface="Arial" charset="0"/>
                <a:sym typeface="Cabin"/>
              </a:rPr>
              <a:t>» - δεν μπορούμε να αλλάξουμε το περιεχόμενο μιας συμβολοσειράς - πρέπει να κάνουμε μια </a:t>
            </a:r>
            <a:r>
              <a:rPr lang="el-GR" sz="3400" dirty="0">
                <a:solidFill>
                  <a:srgbClr val="FF00FF"/>
                </a:solidFill>
                <a:latin typeface="Arial" charset="0"/>
                <a:cs typeface="Arial" charset="0"/>
                <a:sym typeface="Cabin"/>
              </a:rPr>
              <a:t>νέα</a:t>
            </a:r>
            <a:r>
              <a:rPr lang="el-GR" sz="3400" u="none" strike="noStrike" cap="none" dirty="0">
                <a:solidFill>
                  <a:schemeClr val="lt1"/>
                </a:solidFill>
                <a:latin typeface="Arial" charset="0"/>
                <a:ea typeface="Arial" charset="0"/>
                <a:cs typeface="Arial" charset="0"/>
                <a:sym typeface="Cabin"/>
              </a:rPr>
              <a:t> </a:t>
            </a:r>
            <a:r>
              <a:rPr lang="el-GR" sz="3400" dirty="0">
                <a:solidFill>
                  <a:srgbClr val="FF00FF"/>
                </a:solidFill>
                <a:latin typeface="Arial" charset="0"/>
                <a:cs typeface="Arial" charset="0"/>
                <a:sym typeface="Cabin"/>
              </a:rPr>
              <a:t>συμβολοσειρά</a:t>
            </a:r>
            <a:r>
              <a:rPr lang="el-GR" sz="3400" u="none" strike="noStrike" cap="none" dirty="0">
                <a:solidFill>
                  <a:schemeClr val="lt1"/>
                </a:solidFill>
                <a:latin typeface="Arial" charset="0"/>
                <a:ea typeface="Arial" charset="0"/>
                <a:cs typeface="Arial" charset="0"/>
                <a:sym typeface="Cabin"/>
              </a:rPr>
              <a:t> για να κάνουμε οποιαδήποτε αλλαγή</a:t>
            </a:r>
            <a:endParaRPr lang="en-US" sz="3400" u="none" strike="noStrike" cap="none" dirty="0">
              <a:solidFill>
                <a:schemeClr val="lt1"/>
              </a:solidFill>
              <a:latin typeface="Arial" charset="0"/>
              <a:ea typeface="Arial" charset="0"/>
              <a:cs typeface="Arial" charset="0"/>
              <a:sym typeface="Cabin"/>
            </a:endParaRPr>
          </a:p>
          <a:p>
            <a:pPr marL="457200" lvl="0" indent="-444500">
              <a:spcAft>
                <a:spcPts val="1000"/>
              </a:spcAft>
              <a:buSzPct val="100000"/>
            </a:pPr>
            <a:r>
              <a:rPr lang="el-GR" sz="3400" u="none" strike="noStrike" cap="none" dirty="0">
                <a:solidFill>
                  <a:schemeClr val="lt1"/>
                </a:solidFill>
                <a:latin typeface="Arial" charset="0"/>
                <a:ea typeface="Arial" charset="0"/>
                <a:cs typeface="Arial" charset="0"/>
                <a:sym typeface="Cabin"/>
              </a:rPr>
              <a:t>Οι λίστες είναι «</a:t>
            </a:r>
            <a:r>
              <a:rPr lang="el-GR" sz="3400" dirty="0">
                <a:solidFill>
                  <a:srgbClr val="00FF00"/>
                </a:solidFill>
                <a:latin typeface="Arial" charset="0"/>
                <a:cs typeface="Arial" charset="0"/>
                <a:sym typeface="Cabin"/>
              </a:rPr>
              <a:t>μεταβλητές</a:t>
            </a:r>
            <a:r>
              <a:rPr lang="el-GR" sz="3400" u="none" strike="noStrike" cap="none" dirty="0">
                <a:solidFill>
                  <a:schemeClr val="lt1"/>
                </a:solidFill>
                <a:latin typeface="Arial" charset="0"/>
                <a:ea typeface="Arial" charset="0"/>
                <a:cs typeface="Arial" charset="0"/>
                <a:sym typeface="Cabin"/>
              </a:rPr>
              <a:t>» - μπορούμε να </a:t>
            </a:r>
            <a:r>
              <a:rPr lang="el-GR" sz="3400" dirty="0">
                <a:solidFill>
                  <a:srgbClr val="FF00FF"/>
                </a:solidFill>
                <a:latin typeface="Arial" charset="0"/>
                <a:cs typeface="Arial" charset="0"/>
                <a:sym typeface="Cabin"/>
              </a:rPr>
              <a:t>αλλάξουμε</a:t>
            </a:r>
            <a:r>
              <a:rPr lang="el-GR" sz="3400" u="none" strike="noStrike" cap="none" dirty="0">
                <a:solidFill>
                  <a:schemeClr val="lt1"/>
                </a:solidFill>
                <a:latin typeface="Arial" charset="0"/>
                <a:ea typeface="Arial" charset="0"/>
                <a:cs typeface="Arial" charset="0"/>
                <a:sym typeface="Cabin"/>
              </a:rPr>
              <a:t> ένα στοιχείο μιας λίστας χρησιμοποιώντας τον τελεστή </a:t>
            </a:r>
            <a:r>
              <a:rPr lang="el-GR" sz="3400" dirty="0">
                <a:solidFill>
                  <a:srgbClr val="00FFFF"/>
                </a:solidFill>
                <a:latin typeface="Arial" charset="0"/>
                <a:cs typeface="Arial" charset="0"/>
                <a:sym typeface="Cabin"/>
              </a:rPr>
              <a:t>δείκτη</a:t>
            </a:r>
            <a:endParaRPr lang="en-US" sz="3400" u="none" strike="noStrike" cap="none" dirty="0">
              <a:solidFill>
                <a:schemeClr val="lt1"/>
              </a:solidFill>
              <a:latin typeface="Arial" charset="0"/>
              <a:ea typeface="Arial" charset="0"/>
              <a:cs typeface="Arial" charset="0"/>
              <a:sym typeface="Cabin"/>
            </a:endParaRPr>
          </a:p>
        </p:txBody>
      </p:sp>
      <p:sp>
        <p:nvSpPr>
          <p:cNvPr id="229" name="Shape 229"/>
          <p:cNvSpPr txBox="1"/>
          <p:nvPr/>
        </p:nvSpPr>
        <p:spPr>
          <a:xfrm>
            <a:off x="9334300" y="2247900"/>
            <a:ext cx="6464399" cy="59694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φρούτο</a:t>
            </a:r>
            <a:r>
              <a:rPr lang="en-US" sz="2400" i="0" u="none" strike="noStrike" cap="none" dirty="0">
                <a:solidFill>
                  <a:schemeClr val="lt1"/>
                </a:solidFill>
                <a:latin typeface="Courier"/>
                <a:ea typeface="Courier"/>
                <a:cs typeface="Courier"/>
                <a:sym typeface="Courier New"/>
              </a:rPr>
              <a:t> = 'Banana</a:t>
            </a:r>
            <a:r>
              <a:rPr lang="en-US" sz="24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φρούτο</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0</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'b</a:t>
            </a:r>
            <a:r>
              <a:rPr lang="en-US" sz="24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66FF"/>
              </a:buClr>
              <a:buSzPct val="25000"/>
              <a:buFont typeface="Cabin"/>
              <a:buNone/>
            </a:pPr>
            <a:r>
              <a:rPr lang="en-US" sz="2400" i="0" u="none" strike="noStrike" cap="none" dirty="0" err="1">
                <a:solidFill>
                  <a:srgbClr val="E06666"/>
                </a:solidFill>
                <a:latin typeface="Courier"/>
                <a:ea typeface="Courier"/>
                <a:cs typeface="Courier"/>
                <a:sym typeface="Courier New"/>
              </a:rPr>
              <a:t>Traceback</a:t>
            </a:r>
            <a:r>
              <a:rPr lang="en-US" sz="2400" i="0" u="none" strike="noStrike" cap="none" dirty="0">
                <a:solidFill>
                  <a:srgbClr val="E06666"/>
                </a:solidFill>
                <a:latin typeface="Courier"/>
                <a:ea typeface="Courier"/>
                <a:cs typeface="Courier"/>
                <a:sym typeface="Courier New"/>
              </a:rPr>
              <a:t> </a:t>
            </a:r>
          </a:p>
          <a:p>
            <a:pPr marL="0" marR="0" lvl="0" indent="0" algn="l" rtl="0">
              <a:lnSpc>
                <a:spcPct val="100000"/>
              </a:lnSpc>
              <a:spcBef>
                <a:spcPts val="0"/>
              </a:spcBef>
              <a:spcAft>
                <a:spcPts val="0"/>
              </a:spcAft>
              <a:buClr>
                <a:srgbClr val="FF66FF"/>
              </a:buClr>
              <a:buSzPct val="25000"/>
              <a:buFont typeface="Cabin"/>
              <a:buNone/>
            </a:pPr>
            <a:r>
              <a:rPr lang="en-US" sz="2400" i="0" u="none" strike="noStrike" cap="none" dirty="0" err="1">
                <a:solidFill>
                  <a:srgbClr val="E06666"/>
                </a:solidFill>
                <a:latin typeface="Courier"/>
                <a:ea typeface="Courier"/>
                <a:cs typeface="Courier"/>
                <a:sym typeface="Courier New"/>
              </a:rPr>
              <a:t>TypeError</a:t>
            </a:r>
            <a:r>
              <a:rPr lang="en-US" sz="2400" i="0" u="none" strike="noStrike" cap="none" dirty="0">
                <a:solidFill>
                  <a:srgbClr val="E06666"/>
                </a:solidFill>
                <a:latin typeface="Courier"/>
                <a:ea typeface="Courier"/>
                <a:cs typeface="Courier"/>
                <a:sym typeface="Courier New"/>
              </a:rPr>
              <a:t>: '</a:t>
            </a:r>
            <a:r>
              <a:rPr lang="en-US" sz="2400" i="0" u="none" strike="noStrike" cap="none" dirty="0" err="1">
                <a:solidFill>
                  <a:srgbClr val="E06666"/>
                </a:solidFill>
                <a:latin typeface="Courier"/>
                <a:ea typeface="Courier"/>
                <a:cs typeface="Courier"/>
                <a:sym typeface="Courier New"/>
              </a:rPr>
              <a:t>str</a:t>
            </a:r>
            <a:r>
              <a:rPr lang="en-US" sz="2400" i="0" u="none" strike="noStrike" cap="none" dirty="0">
                <a:solidFill>
                  <a:srgbClr val="E06666"/>
                </a:solidFill>
                <a:latin typeface="Courier"/>
                <a:ea typeface="Courier"/>
                <a:cs typeface="Courier"/>
                <a:sym typeface="Courier New"/>
              </a:rPr>
              <a:t>' object does not </a:t>
            </a:r>
          </a:p>
          <a:p>
            <a:pPr marL="0" marR="0" lvl="0" indent="0" algn="l" rtl="0">
              <a:lnSpc>
                <a:spcPct val="100000"/>
              </a:lnSpc>
              <a:spcBef>
                <a:spcPts val="0"/>
              </a:spcBef>
              <a:spcAft>
                <a:spcPts val="0"/>
              </a:spcAft>
              <a:buClr>
                <a:srgbClr val="FF66FF"/>
              </a:buClr>
              <a:buSzPct val="25000"/>
              <a:buFont typeface="Cabin"/>
              <a:buNone/>
            </a:pPr>
            <a:r>
              <a:rPr lang="en-US" sz="2400" i="0" u="none" strike="noStrike" cap="none" dirty="0">
                <a:solidFill>
                  <a:srgbClr val="E06666"/>
                </a:solidFill>
                <a:latin typeface="Courier"/>
                <a:ea typeface="Courier"/>
                <a:cs typeface="Courier"/>
                <a:sym typeface="Courier New"/>
              </a:rPr>
              <a:t>support item assignment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x</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φρούτο</a:t>
            </a:r>
            <a:r>
              <a:rPr lang="en-US" sz="2400" i="0" u="none" strike="noStrike" cap="none" dirty="0">
                <a:solidFill>
                  <a:srgbClr val="FF00FF"/>
                </a:solidFill>
                <a:latin typeface="Courier"/>
                <a:ea typeface="Courier"/>
                <a:cs typeface="Courier"/>
                <a:sym typeface="Courier New"/>
              </a:rPr>
              <a:t>.lower</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x</a:t>
            </a:r>
            <a:r>
              <a:rPr lang="en-US" sz="24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lotto</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7F00"/>
                </a:solidFill>
                <a:latin typeface="Courier"/>
                <a:ea typeface="Courier"/>
                <a:cs typeface="Courier"/>
                <a:sym typeface="Courier New"/>
              </a:rPr>
              <a:t>[2, 14, 26, 41, 63]</a:t>
            </a:r>
          </a:p>
          <a:p>
            <a:pPr lvl="0">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lotto</a:t>
            </a:r>
            <a:r>
              <a:rPr lang="en-US" sz="2400" dirty="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[2, 14, 26, 41, 63]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lotto</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2</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28</a:t>
            </a:r>
          </a:p>
          <a:p>
            <a:pPr lvl="0">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lotto</a:t>
            </a:r>
            <a:r>
              <a:rPr lang="en-US" sz="2400" dirty="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[2, 14, </a:t>
            </a:r>
            <a:r>
              <a:rPr lang="en-US" sz="2400" i="0" u="none" strike="noStrike" cap="none" dirty="0">
                <a:solidFill>
                  <a:srgbClr val="FF00FF"/>
                </a:solidFill>
                <a:latin typeface="Courier"/>
                <a:ea typeface="Courier"/>
                <a:cs typeface="Courier"/>
                <a:sym typeface="Courier New"/>
              </a:rPr>
              <a:t>28</a:t>
            </a:r>
            <a:r>
              <a:rPr lang="en-US" sz="2400" i="0" u="none" strike="noStrike" cap="none" dirty="0">
                <a:solidFill>
                  <a:schemeClr val="lt1"/>
                </a:solidFill>
                <a:latin typeface="Courier"/>
                <a:ea typeface="Courier"/>
                <a:cs typeface="Courier"/>
                <a:sym typeface="Courier New"/>
              </a:rPr>
              <a:t>, 41, 63]</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708</TotalTime>
  <Words>2372</Words>
  <Application>Microsoft Office PowerPoint</Application>
  <PresentationFormat>Προσαρμογή</PresentationFormat>
  <Paragraphs>336</Paragraphs>
  <Slides>29</Slides>
  <Notes>29</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29</vt:i4>
      </vt:variant>
    </vt:vector>
  </HeadingPairs>
  <TitlesOfParts>
    <vt:vector size="35" baseType="lpstr">
      <vt:lpstr>Arial</vt:lpstr>
      <vt:lpstr>Cabin</vt:lpstr>
      <vt:lpstr>Courier</vt:lpstr>
      <vt:lpstr>Courier New</vt:lpstr>
      <vt:lpstr>Gill Sans</vt:lpstr>
      <vt:lpstr>Title &amp; Subtitle</vt:lpstr>
      <vt:lpstr>Λίστες στην Python</vt:lpstr>
      <vt:lpstr>Προγραμματισμός</vt:lpstr>
      <vt:lpstr>Τι δεν είναι μια «Συλλογή»;</vt:lpstr>
      <vt:lpstr>Μια Λίστα είναι ένα Είδος Συλλογής</vt:lpstr>
      <vt:lpstr>Λίστα Σταθερών</vt:lpstr>
      <vt:lpstr>Χρησιμοποιήσαμε Ήδη Λίστες!</vt:lpstr>
      <vt:lpstr>Λίστες και Καθορισμένοι Βρόχοι – Οι Καλύτεροι Φίλοι</vt:lpstr>
      <vt:lpstr>Κοιτάζοντας Μέσα σε Λίστες</vt:lpstr>
      <vt:lpstr>Οι Λίστες είναι Μεταβλητές</vt:lpstr>
      <vt:lpstr>Τι Μήκος έχει μια Λίστα;</vt:lpstr>
      <vt:lpstr>Χρησιμοποιώντας τη Συνάρτηση range</vt:lpstr>
      <vt:lpstr>Μια Ιστορία Δύο Βρόχων...</vt:lpstr>
      <vt:lpstr>Συνένωση Λιστών με Χρήση +</vt:lpstr>
      <vt:lpstr>Οι Λίστες Μπορούν να Τεμαχιστούν με Χρήση του :</vt:lpstr>
      <vt:lpstr>Μέθοδοι Λιστών</vt:lpstr>
      <vt:lpstr>Δημιουργία Λίστας από την Αρχή</vt:lpstr>
      <vt:lpstr>Υπάρχει Κάτι στη Λίστα;</vt:lpstr>
      <vt:lpstr>Οι λίστες είναι σε Σειρά</vt:lpstr>
      <vt:lpstr>Ενσωματωμένες Συναρτήσεις και Λίστες</vt:lpstr>
      <vt:lpstr>Παρουσίαση του PowerPoint</vt:lpstr>
      <vt:lpstr>Καλύτερες Φίλες: Συμβολοσειρές και Λίστες</vt:lpstr>
      <vt:lpstr>Παρουσίαση του PowerPoint</vt:lpstr>
      <vt:lpstr>Παρουσίαση του PowerPoint</vt:lpstr>
      <vt:lpstr>Το Μοτίβο Διπλού Διαχωρισμού</vt:lpstr>
      <vt:lpstr>Το Μοτίβο Διπλού Διαχωρισμού</vt:lpstr>
      <vt:lpstr>Το Μοτίβο Διπλού Διαχωρισμού</vt:lpstr>
      <vt:lpstr>Το Μοτίβο Διπλού Διαχωρισμού</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Lists</dc:title>
  <cp:lastModifiedBy>Konstantia Kiourtidou</cp:lastModifiedBy>
  <cp:revision>65</cp:revision>
  <dcterms:modified xsi:type="dcterms:W3CDTF">2021-08-18T22:53:44Z</dcterms:modified>
</cp:coreProperties>
</file>