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322" r:id="rId14"/>
    <p:sldId id="271" r:id="rId15"/>
    <p:sldId id="272" r:id="rId16"/>
    <p:sldId id="273" r:id="rId17"/>
    <p:sldId id="274" r:id="rId18"/>
    <p:sldId id="275" r:id="rId19"/>
    <p:sldId id="276" r:id="rId20"/>
    <p:sldId id="289" r:id="rId21"/>
    <p:sldId id="277" r:id="rId22"/>
    <p:sldId id="279" r:id="rId23"/>
    <p:sldId id="280" r:id="rId24"/>
    <p:sldId id="281" r:id="rId25"/>
    <p:sldId id="282" r:id="rId26"/>
    <p:sldId id="283" r:id="rId27"/>
    <p:sldId id="284" r:id="rId28"/>
    <p:sldId id="288" r:id="rId29"/>
    <p:sldId id="286" r:id="rId30"/>
    <p:sldId id="323" r:id="rId31"/>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D966"/>
    <a:srgbClr val="FF00FF"/>
    <a:srgbClr val="FF7F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p:restoredTop sz="94518"/>
  </p:normalViewPr>
  <p:slideViewPr>
    <p:cSldViewPr snapToGrid="0" snapToObjects="1">
      <p:cViewPr varScale="1">
        <p:scale>
          <a:sx n="59" d="100"/>
          <a:sy n="59" d="100"/>
        </p:scale>
        <p:origin x="90" y="504"/>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9510618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14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870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5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98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4730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643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58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0766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788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0242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2488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1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012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504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335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67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137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503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971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191879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67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866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53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200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527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2725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936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0494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8966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sz="3200"/>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16329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25915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9901029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extLst>
      <p:ext uri="{BB962C8B-B14F-4D97-AF65-F5344CB8AC3E}">
        <p14:creationId xmlns:p14="http://schemas.microsoft.com/office/powerpoint/2010/main" val="875621377"/>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hyperlink" Target="http://www.youtube.com/watch?v=EHJ9uYx5L5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www.flickr.com/photos/71502646@N00/2526007974/"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en.wikipedia.org/wiki/Associative_array" TargetMode="Externa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Λεξικά της </a:t>
            </a:r>
            <a:r>
              <a:rPr lang="en-US" sz="7600" u="none" strike="noStrike" cap="none" dirty="0">
                <a:solidFill>
                  <a:srgbClr val="FFD966"/>
                </a:solidFill>
                <a:latin typeface="Arial" charset="0"/>
                <a:ea typeface="Arial" charset="0"/>
                <a:cs typeface="Arial" charset="0"/>
                <a:sym typeface="Cabin"/>
              </a:rPr>
              <a:t>Python</a:t>
            </a:r>
          </a:p>
        </p:txBody>
      </p:sp>
      <p:sp>
        <p:nvSpPr>
          <p:cNvPr id="204" name="Shape 20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800" u="none" strike="noStrike" cap="none" dirty="0">
                <a:solidFill>
                  <a:schemeClr val="lt1"/>
                </a:solidFill>
                <a:latin typeface="Arial" charset="0"/>
                <a:ea typeface="Arial" charset="0"/>
                <a:cs typeface="Arial" charset="0"/>
                <a:sym typeface="Cabin"/>
              </a:rPr>
              <a:t>Κεφάλαιο</a:t>
            </a:r>
            <a:r>
              <a:rPr lang="en-US" sz="4800" u="none" strike="noStrike" cap="none" dirty="0">
                <a:solidFill>
                  <a:schemeClr val="lt1"/>
                </a:solidFill>
                <a:latin typeface="Arial" charset="0"/>
                <a:ea typeface="Arial" charset="0"/>
                <a:cs typeface="Arial" charset="0"/>
                <a:sym typeface="Cabin"/>
              </a:rPr>
              <a:t> 9</a:t>
            </a:r>
          </a:p>
        </p:txBody>
      </p:sp>
      <p:sp>
        <p:nvSpPr>
          <p:cNvPr id="205" name="Shape 205"/>
          <p:cNvSpPr txBox="1"/>
          <p:nvPr/>
        </p:nvSpPr>
        <p:spPr>
          <a:xfrm>
            <a:off x="3206300" y="6831007"/>
            <a:ext cx="96371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a:t>
            </a:r>
            <a:r>
              <a:rPr lang="el-GR" sz="3200" u="none" strike="noStrike" cap="none" dirty="0">
                <a:solidFill>
                  <a:srgbClr val="FFFF00"/>
                </a:solidFill>
                <a:latin typeface="Arial" charset="0"/>
                <a:ea typeface="Arial" charset="0"/>
                <a:cs typeface="Arial" charset="0"/>
                <a:sym typeface="Cabin"/>
              </a:rPr>
              <a:t>για Όλους</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a:solidFill>
                  <a:srgbClr val="FFFF00"/>
                </a:solidFill>
                <a:latin typeface="Arial" charset="0"/>
                <a:ea typeface="Arial" charset="0"/>
                <a:cs typeface="Arial" charset="0"/>
                <a:sym typeface="Cabin"/>
                <a:hlinkClick r:id="rId3"/>
              </a:rPr>
              <a:t>www.py4e.com</a:t>
            </a:r>
          </a:p>
        </p:txBody>
      </p:sp>
      <p:pic>
        <p:nvPicPr>
          <p:cNvPr id="206" name="Shape 206"/>
          <p:cNvPicPr preferRelativeResize="0"/>
          <p:nvPr/>
        </p:nvPicPr>
        <p:blipFill rotWithShape="1">
          <a:blip r:embed="rId4">
            <a:alphaModFix/>
          </a:blip>
          <a:srcRect/>
          <a:stretch/>
        </p:blipFill>
        <p:spPr>
          <a:xfrm>
            <a:off x="13130212" y="7189782"/>
            <a:ext cx="1968500" cy="668337"/>
          </a:xfrm>
          <a:prstGeom prst="rect">
            <a:avLst/>
          </a:prstGeom>
          <a:noFill/>
          <a:ln>
            <a:noFill/>
          </a:ln>
        </p:spPr>
      </p:pic>
      <p:pic>
        <p:nvPicPr>
          <p:cNvPr id="207" name="Shape 207"/>
          <p:cNvPicPr preferRelativeResize="0"/>
          <p:nvPr/>
        </p:nvPicPr>
        <p:blipFill rotWithShape="1">
          <a:blip r:embed="rId5">
            <a:alphaModFix/>
          </a:blip>
          <a:srcRect/>
          <a:stretch/>
        </p:blipFill>
        <p:spPr>
          <a:xfrm>
            <a:off x="635250" y="6804707"/>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1000579" y="789709"/>
            <a:ext cx="14254843"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Περιεχόμενο Λεξικών (σταθερές)</a:t>
            </a:r>
            <a:endParaRPr lang="en-US" sz="7600" u="none" strike="noStrike" cap="none" dirty="0">
              <a:solidFill>
                <a:srgbClr val="FFD966"/>
              </a:solidFill>
              <a:latin typeface="Arial" charset="0"/>
              <a:ea typeface="Arial" charset="0"/>
              <a:cs typeface="Arial" charset="0"/>
              <a:sym typeface="Cabin"/>
            </a:endParaRPr>
          </a:p>
        </p:txBody>
      </p:sp>
      <p:sp>
        <p:nvSpPr>
          <p:cNvPr id="296" name="Shape 296"/>
          <p:cNvSpPr txBox="1">
            <a:spLocks noGrp="1"/>
          </p:cNvSpPr>
          <p:nvPr>
            <p:ph type="body" idx="1"/>
          </p:nvPr>
        </p:nvSpPr>
        <p:spPr>
          <a:xfrm>
            <a:off x="1162050" y="2232929"/>
            <a:ext cx="13931900" cy="2878817"/>
          </a:xfrm>
          <a:prstGeom prst="rect">
            <a:avLst/>
          </a:prstGeom>
          <a:noFill/>
          <a:ln>
            <a:noFill/>
          </a:ln>
        </p:spPr>
        <p:txBody>
          <a:bodyPr lIns="38100" tIns="38100" rIns="38100" bIns="38100" anchor="ctr" anchorCtr="0">
            <a:noAutofit/>
          </a:bodyPr>
          <a:lstStyle/>
          <a:p>
            <a:pPr marL="457200" marR="0" lvl="0" indent="-457200" algn="l" rtl="0">
              <a:spcBef>
                <a:spcPts val="0"/>
              </a:spcBef>
              <a:spcAft>
                <a:spcPts val="0"/>
              </a:spcAft>
              <a:buSzPct val="100000"/>
              <a:buFont typeface="Cabin"/>
            </a:pPr>
            <a:r>
              <a:rPr lang="el-GR" u="none" strike="noStrike" cap="none" dirty="0">
                <a:solidFill>
                  <a:schemeClr val="lt1"/>
                </a:solidFill>
                <a:latin typeface="Arial" charset="0"/>
                <a:ea typeface="Arial" charset="0"/>
                <a:cs typeface="Arial" charset="0"/>
                <a:sym typeface="Cabin"/>
              </a:rPr>
              <a:t>Τα περιεχόμενα των λεξικών περικλείονται από άγκιστρα και έχουν μια λίστα με ζεύγη </a:t>
            </a:r>
            <a:r>
              <a:rPr lang="el-GR" dirty="0">
                <a:solidFill>
                  <a:srgbClr val="00FF00"/>
                </a:solidFill>
                <a:latin typeface="Arial" charset="0"/>
                <a:cs typeface="Arial" charset="0"/>
                <a:sym typeface="Cabin"/>
              </a:rPr>
              <a:t>κλειδιού</a:t>
            </a:r>
            <a:r>
              <a:rPr lang="el-GR" u="none" strike="noStrike" cap="none" dirty="0">
                <a:solidFill>
                  <a:schemeClr val="lt1"/>
                </a:solidFill>
                <a:latin typeface="Arial" charset="0"/>
                <a:ea typeface="Arial" charset="0"/>
                <a:cs typeface="Arial" charset="0"/>
                <a:sym typeface="Cabin"/>
              </a:rPr>
              <a:t>: </a:t>
            </a:r>
            <a:r>
              <a:rPr lang="el-GR" dirty="0">
                <a:solidFill>
                  <a:srgbClr val="FF00FF"/>
                </a:solidFill>
                <a:latin typeface="Arial" charset="0"/>
                <a:cs typeface="Arial" charset="0"/>
                <a:sym typeface="Cabin"/>
              </a:rPr>
              <a:t>τιμής</a:t>
            </a:r>
          </a:p>
          <a:p>
            <a:pPr marL="457200" marR="0" lvl="0" indent="-457200" algn="l" rtl="0">
              <a:spcBef>
                <a:spcPts val="3500"/>
              </a:spcBef>
              <a:spcAft>
                <a:spcPts val="0"/>
              </a:spcAft>
              <a:buSzPct val="100000"/>
              <a:buFont typeface="Cabin"/>
            </a:pPr>
            <a:r>
              <a:rPr lang="el-GR" u="none" strike="noStrike" cap="none" dirty="0">
                <a:solidFill>
                  <a:schemeClr val="lt1"/>
                </a:solidFill>
                <a:latin typeface="Arial" charset="0"/>
                <a:ea typeface="Arial" charset="0"/>
                <a:cs typeface="Arial" charset="0"/>
                <a:sym typeface="Cabin"/>
              </a:rPr>
              <a:t>Μπορείτε να δημιουργήσετε ένα </a:t>
            </a:r>
            <a:r>
              <a:rPr lang="el-GR" dirty="0">
                <a:solidFill>
                  <a:srgbClr val="FF7F00"/>
                </a:solidFill>
                <a:latin typeface="Arial" charset="0"/>
                <a:cs typeface="Arial" charset="0"/>
                <a:sym typeface="Cabin"/>
              </a:rPr>
              <a:t>άδειο</a:t>
            </a:r>
            <a:r>
              <a:rPr lang="el-GR" u="none" strike="noStrike" cap="none" dirty="0">
                <a:solidFill>
                  <a:schemeClr val="lt1"/>
                </a:solidFill>
                <a:latin typeface="Arial" charset="0"/>
                <a:ea typeface="Arial" charset="0"/>
                <a:cs typeface="Arial" charset="0"/>
                <a:sym typeface="Cabin"/>
              </a:rPr>
              <a:t> </a:t>
            </a:r>
            <a:r>
              <a:rPr lang="el-GR" dirty="0">
                <a:solidFill>
                  <a:srgbClr val="FF7F00"/>
                </a:solidFill>
                <a:latin typeface="Arial" charset="0"/>
                <a:cs typeface="Arial" charset="0"/>
                <a:sym typeface="Cabin"/>
              </a:rPr>
              <a:t>λεξικό</a:t>
            </a:r>
            <a:r>
              <a:rPr lang="el-GR" u="none" strike="noStrike" cap="none" dirty="0">
                <a:solidFill>
                  <a:schemeClr val="lt1"/>
                </a:solidFill>
                <a:latin typeface="Arial" charset="0"/>
                <a:ea typeface="Arial" charset="0"/>
                <a:cs typeface="Arial" charset="0"/>
                <a:sym typeface="Cabin"/>
              </a:rPr>
              <a:t> χρησιμοποιώντας άδεια άγκιστρα</a:t>
            </a:r>
            <a:endParaRPr lang="en-US" u="none" strike="noStrike" cap="none" dirty="0">
              <a:solidFill>
                <a:schemeClr val="lt1"/>
              </a:solidFill>
              <a:latin typeface="Arial" charset="0"/>
              <a:ea typeface="Arial" charset="0"/>
              <a:cs typeface="Arial" charset="0"/>
              <a:sym typeface="Cabin"/>
            </a:endParaRPr>
          </a:p>
        </p:txBody>
      </p:sp>
      <p:sp>
        <p:nvSpPr>
          <p:cNvPr id="297" name="Shape 297"/>
          <p:cNvSpPr txBox="1"/>
          <p:nvPr/>
        </p:nvSpPr>
        <p:spPr>
          <a:xfrm>
            <a:off x="1895200" y="5117870"/>
            <a:ext cx="12465600" cy="3382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chemeClr val="lt1"/>
                </a:solidFill>
                <a:latin typeface="Courier"/>
                <a:ea typeface="Courier"/>
                <a:cs typeface="Courier"/>
                <a:sym typeface="Courier New"/>
              </a:rPr>
              <a:t>jjj</a:t>
            </a:r>
            <a:r>
              <a:rPr lang="en-US" sz="3000" i="0" u="none" strike="noStrike" cap="none" dirty="0">
                <a:solidFill>
                  <a:schemeClr val="lt1"/>
                </a:solidFill>
                <a:latin typeface="Courier"/>
                <a:ea typeface="Courier"/>
                <a:cs typeface="Courier"/>
                <a:sym typeface="Courier New"/>
              </a:rPr>
              <a:t> = {'</a:t>
            </a:r>
            <a:r>
              <a:rPr lang="el-GR" sz="3000" i="0" u="none" strike="noStrike" cap="none" dirty="0">
                <a:solidFill>
                  <a:srgbClr val="00FF00"/>
                </a:solidFill>
                <a:latin typeface="Courier"/>
                <a:ea typeface="Courier"/>
                <a:cs typeface="Courier"/>
                <a:sym typeface="Courier New"/>
              </a:rPr>
              <a:t>Κάρολος</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 '</a:t>
            </a:r>
            <a:r>
              <a:rPr lang="el-GR" sz="3000" i="0" u="none" strike="noStrike" cap="none" dirty="0">
                <a:solidFill>
                  <a:srgbClr val="00FF00"/>
                </a:solidFill>
                <a:latin typeface="Courier"/>
                <a:ea typeface="Courier"/>
                <a:cs typeface="Courier"/>
                <a:sym typeface="Courier New"/>
              </a:rPr>
              <a:t>Μαρία</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42</a:t>
            </a:r>
            <a:r>
              <a:rPr lang="en-US" sz="3000" i="0" u="none" strike="noStrike" cap="none" dirty="0">
                <a:solidFill>
                  <a:schemeClr val="lt1"/>
                </a:solidFill>
                <a:latin typeface="Courier"/>
                <a:ea typeface="Courier"/>
                <a:cs typeface="Courier"/>
                <a:sym typeface="Courier New"/>
              </a:rPr>
              <a:t>, '</a:t>
            </a:r>
            <a:r>
              <a:rPr lang="el-GR" sz="3000" dirty="0">
                <a:solidFill>
                  <a:srgbClr val="00FF00"/>
                </a:solidFill>
                <a:latin typeface="Courier"/>
                <a:ea typeface="Courier"/>
                <a:cs typeface="Courier"/>
                <a:sym typeface="Courier New"/>
              </a:rPr>
              <a:t>Ίωνας</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100</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chemeClr val="lt1"/>
                </a:solidFill>
                <a:latin typeface="Courier"/>
                <a:ea typeface="Courier"/>
                <a:cs typeface="Courier"/>
                <a:sym typeface="Courier New"/>
              </a:rPr>
              <a:t>jjj</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rgbClr val="00FF00"/>
                </a:solidFill>
                <a:latin typeface="Courier"/>
                <a:ea typeface="Courier"/>
                <a:cs typeface="Courier"/>
                <a:sym typeface="Courier New"/>
              </a:rPr>
              <a:t>Κάρολος</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 '</a:t>
            </a:r>
            <a:r>
              <a:rPr lang="el-GR" sz="3000" i="0" u="none" strike="noStrike" cap="none" dirty="0">
                <a:solidFill>
                  <a:srgbClr val="00FF00"/>
                </a:solidFill>
                <a:latin typeface="Courier"/>
                <a:ea typeface="Courier"/>
                <a:cs typeface="Courier"/>
                <a:sym typeface="Courier New"/>
              </a:rPr>
              <a:t>Μαρία</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42</a:t>
            </a:r>
            <a:r>
              <a:rPr lang="en-US" sz="3000" i="0" u="none" strike="noStrike" cap="none" dirty="0">
                <a:solidFill>
                  <a:schemeClr val="lt1"/>
                </a:solidFill>
                <a:latin typeface="Courier"/>
                <a:ea typeface="Courier"/>
                <a:cs typeface="Courier"/>
                <a:sym typeface="Courier New"/>
              </a:rPr>
              <a:t>, '</a:t>
            </a:r>
            <a:r>
              <a:rPr lang="el-GR" sz="3000" dirty="0">
                <a:solidFill>
                  <a:srgbClr val="00FF00"/>
                </a:solidFill>
                <a:latin typeface="Courier"/>
                <a:ea typeface="Courier"/>
                <a:cs typeface="Courier"/>
                <a:sym typeface="Courier New"/>
              </a:rPr>
              <a:t>Ίωνας</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100</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chemeClr val="lt1"/>
                </a:solidFill>
                <a:latin typeface="Courier"/>
                <a:ea typeface="Courier"/>
                <a:cs typeface="Courier"/>
                <a:sym typeface="Courier New"/>
              </a:rPr>
              <a:t>ooo</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rgbClr val="0000FF"/>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chemeClr val="lt1"/>
                </a:solidFill>
                <a:latin typeface="Courier"/>
                <a:ea typeface="Courier"/>
                <a:cs typeface="Courier"/>
                <a:sym typeface="Courier New"/>
              </a:rPr>
              <a:t>ooo</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xfrm>
            <a:off x="257629" y="789709"/>
            <a:ext cx="15740743"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Το πιο Συχνά Εμφανιζόμενο </a:t>
            </a:r>
            <a:r>
              <a:rPr lang="el-GR" sz="7600" dirty="0">
                <a:solidFill>
                  <a:srgbClr val="FFD966"/>
                </a:solidFill>
                <a:latin typeface="Arial" charset="0"/>
                <a:ea typeface="Arial" charset="0"/>
                <a:cs typeface="Arial" charset="0"/>
                <a:sym typeface="Cabin"/>
              </a:rPr>
              <a:t>Ό</a:t>
            </a:r>
            <a:r>
              <a:rPr lang="el-GR" sz="7600" u="none" strike="noStrike" cap="none" dirty="0">
                <a:solidFill>
                  <a:srgbClr val="FFD966"/>
                </a:solidFill>
                <a:latin typeface="Arial" charset="0"/>
                <a:ea typeface="Arial" charset="0"/>
                <a:cs typeface="Arial" charset="0"/>
                <a:sym typeface="Cabin"/>
              </a:rPr>
              <a:t>νομα;</a:t>
            </a:r>
            <a:endParaRPr lang="en-US" sz="76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xfrm>
            <a:off x="265793" y="789709"/>
            <a:ext cx="15724414"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Το πιο Συχνά Εμφανιζόμενο </a:t>
            </a:r>
            <a:r>
              <a:rPr lang="el-GR" sz="7600" dirty="0">
                <a:solidFill>
                  <a:srgbClr val="FFD966"/>
                </a:solidFill>
                <a:latin typeface="Arial" charset="0"/>
                <a:ea typeface="Arial" charset="0"/>
                <a:cs typeface="Arial" charset="0"/>
                <a:sym typeface="Cabin"/>
              </a:rPr>
              <a:t>Ό</a:t>
            </a:r>
            <a:r>
              <a:rPr lang="el-GR" sz="7600" u="none" strike="noStrike" cap="none" dirty="0">
                <a:solidFill>
                  <a:srgbClr val="FFD966"/>
                </a:solidFill>
                <a:latin typeface="Arial" charset="0"/>
                <a:ea typeface="Arial" charset="0"/>
                <a:cs typeface="Arial" charset="0"/>
                <a:sym typeface="Cabin"/>
              </a:rPr>
              <a:t>νομα;</a:t>
            </a:r>
            <a:endParaRPr lang="en-US" sz="7600" u="none" strike="noStrike" cap="none" dirty="0">
              <a:solidFill>
                <a:srgbClr val="FFD966"/>
              </a:solidFill>
              <a:latin typeface="Arial" charset="0"/>
              <a:ea typeface="Arial" charset="0"/>
              <a:cs typeface="Arial" charset="0"/>
              <a:sym typeface="Cabin"/>
            </a:endParaRPr>
          </a:p>
        </p:txBody>
      </p:sp>
      <p:grpSp>
        <p:nvGrpSpPr>
          <p:cNvPr id="5" name="Ομάδα 4">
            <a:extLst>
              <a:ext uri="{FF2B5EF4-FFF2-40B4-BE49-F238E27FC236}">
                <a16:creationId xmlns:a16="http://schemas.microsoft.com/office/drawing/2014/main" id="{58C9E435-7F44-4894-ADC4-E3E17DCA673E}"/>
              </a:ext>
            </a:extLst>
          </p:cNvPr>
          <p:cNvGrpSpPr/>
          <p:nvPr/>
        </p:nvGrpSpPr>
        <p:grpSpPr>
          <a:xfrm>
            <a:off x="1331161" y="2741350"/>
            <a:ext cx="13593679" cy="5499399"/>
            <a:chOff x="1236075" y="2741350"/>
            <a:chExt cx="13593679" cy="5499399"/>
          </a:xfrm>
        </p:grpSpPr>
        <p:grpSp>
          <p:nvGrpSpPr>
            <p:cNvPr id="4" name="Ομάδα 3">
              <a:extLst>
                <a:ext uri="{FF2B5EF4-FFF2-40B4-BE49-F238E27FC236}">
                  <a16:creationId xmlns:a16="http://schemas.microsoft.com/office/drawing/2014/main" id="{0C23C0D2-76EE-4DB6-BAF6-C84619C31752}"/>
                </a:ext>
              </a:extLst>
            </p:cNvPr>
            <p:cNvGrpSpPr/>
            <p:nvPr/>
          </p:nvGrpSpPr>
          <p:grpSpPr>
            <a:xfrm>
              <a:off x="1236075" y="2844000"/>
              <a:ext cx="3887699" cy="5358924"/>
              <a:chOff x="1236075" y="2844000"/>
              <a:chExt cx="3887699" cy="5358924"/>
            </a:xfrm>
          </p:grpSpPr>
          <p:sp>
            <p:nvSpPr>
              <p:cNvPr id="332" name="Shape 332"/>
              <p:cNvSpPr txBox="1"/>
              <p:nvPr/>
            </p:nvSpPr>
            <p:spPr>
              <a:xfrm>
                <a:off x="1236075" y="5705416"/>
                <a:ext cx="3222446" cy="1066799"/>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Κάρολος</a:t>
                </a:r>
                <a:endParaRPr lang="en-US" sz="6000" u="none" strike="noStrike" cap="none" dirty="0">
                  <a:solidFill>
                    <a:srgbClr val="FF00FF"/>
                  </a:solidFill>
                  <a:latin typeface="Arial" charset="0"/>
                  <a:ea typeface="Arial" charset="0"/>
                  <a:cs typeface="Arial" charset="0"/>
                  <a:sym typeface="Cabin"/>
                </a:endParaRPr>
              </a:p>
            </p:txBody>
          </p:sp>
          <p:sp>
            <p:nvSpPr>
              <p:cNvPr id="333" name="Shape 333"/>
              <p:cNvSpPr txBox="1"/>
              <p:nvPr/>
            </p:nvSpPr>
            <p:spPr>
              <a:xfrm>
                <a:off x="1236075" y="4274708"/>
                <a:ext cx="3260057"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Ζαχαρίας</a:t>
                </a:r>
                <a:endParaRPr lang="en-US" sz="6000" u="none" strike="noStrike" cap="none" dirty="0">
                  <a:solidFill>
                    <a:srgbClr val="FF00FF"/>
                  </a:solidFill>
                  <a:latin typeface="Arial" charset="0"/>
                  <a:ea typeface="Arial" charset="0"/>
                  <a:cs typeface="Arial" charset="0"/>
                  <a:sym typeface="Cabin"/>
                </a:endParaRPr>
              </a:p>
            </p:txBody>
          </p:sp>
          <p:sp>
            <p:nvSpPr>
              <p:cNvPr id="334" name="Shape 334"/>
              <p:cNvSpPr txBox="1"/>
              <p:nvPr/>
            </p:nvSpPr>
            <p:spPr>
              <a:xfrm>
                <a:off x="1236075" y="7136125"/>
                <a:ext cx="3260056"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Ζαχαρίας</a:t>
                </a:r>
                <a:endParaRPr lang="en-US" sz="6000" u="none" strike="noStrike" cap="none" dirty="0">
                  <a:solidFill>
                    <a:srgbClr val="FF00FF"/>
                  </a:solidFill>
                  <a:latin typeface="Arial" charset="0"/>
                  <a:ea typeface="Arial" charset="0"/>
                  <a:cs typeface="Arial" charset="0"/>
                  <a:sym typeface="Cabin"/>
                </a:endParaRPr>
              </a:p>
            </p:txBody>
          </p:sp>
          <p:sp>
            <p:nvSpPr>
              <p:cNvPr id="335" name="Shape 335"/>
              <p:cNvSpPr txBox="1"/>
              <p:nvPr/>
            </p:nvSpPr>
            <p:spPr>
              <a:xfrm>
                <a:off x="1236075" y="2844000"/>
                <a:ext cx="3887699" cy="1066799"/>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Μάρκος</a:t>
                </a:r>
                <a:endParaRPr lang="en-US" sz="6000" u="none" strike="noStrike" cap="none" dirty="0">
                  <a:solidFill>
                    <a:srgbClr val="FF00FF"/>
                  </a:solidFill>
                  <a:latin typeface="Arial" charset="0"/>
                  <a:ea typeface="Arial" charset="0"/>
                  <a:cs typeface="Arial" charset="0"/>
                  <a:sym typeface="Cabin"/>
                </a:endParaRPr>
              </a:p>
            </p:txBody>
          </p:sp>
        </p:grpSp>
        <p:grpSp>
          <p:nvGrpSpPr>
            <p:cNvPr id="3" name="Ομάδα 2">
              <a:extLst>
                <a:ext uri="{FF2B5EF4-FFF2-40B4-BE49-F238E27FC236}">
                  <a16:creationId xmlns:a16="http://schemas.microsoft.com/office/drawing/2014/main" id="{2C296792-D4BA-494A-AC74-4E656DF4D04C}"/>
                </a:ext>
              </a:extLst>
            </p:cNvPr>
            <p:cNvGrpSpPr/>
            <p:nvPr/>
          </p:nvGrpSpPr>
          <p:grpSpPr>
            <a:xfrm>
              <a:off x="6435777" y="2741350"/>
              <a:ext cx="3676499" cy="5434424"/>
              <a:chOff x="6379063" y="2741350"/>
              <a:chExt cx="3676499" cy="5434424"/>
            </a:xfrm>
          </p:grpSpPr>
          <p:sp>
            <p:nvSpPr>
              <p:cNvPr id="340" name="Shape 340"/>
              <p:cNvSpPr txBox="1"/>
              <p:nvPr/>
            </p:nvSpPr>
            <p:spPr>
              <a:xfrm>
                <a:off x="6379063" y="5653100"/>
                <a:ext cx="3222446"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Ζαχαρίας</a:t>
                </a:r>
                <a:endParaRPr lang="en-US" sz="6000" u="none" strike="noStrike" cap="none" dirty="0">
                  <a:solidFill>
                    <a:srgbClr val="FF00FF"/>
                  </a:solidFill>
                  <a:latin typeface="Arial" charset="0"/>
                  <a:ea typeface="Arial" charset="0"/>
                  <a:cs typeface="Arial" charset="0"/>
                  <a:sym typeface="Cabin"/>
                </a:endParaRPr>
              </a:p>
            </p:txBody>
          </p:sp>
          <p:sp>
            <p:nvSpPr>
              <p:cNvPr id="341" name="Shape 341"/>
              <p:cNvSpPr txBox="1"/>
              <p:nvPr/>
            </p:nvSpPr>
            <p:spPr>
              <a:xfrm>
                <a:off x="6379063" y="4197225"/>
                <a:ext cx="3676499" cy="1066799"/>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Μάρκος</a:t>
                </a:r>
                <a:endParaRPr lang="en-US" sz="6000" u="none" strike="noStrike" cap="none" dirty="0">
                  <a:solidFill>
                    <a:srgbClr val="FF00FF"/>
                  </a:solidFill>
                  <a:latin typeface="Arial" charset="0"/>
                  <a:ea typeface="Arial" charset="0"/>
                  <a:cs typeface="Arial" charset="0"/>
                  <a:sym typeface="Cabin"/>
                </a:endParaRPr>
              </a:p>
            </p:txBody>
          </p:sp>
          <p:sp>
            <p:nvSpPr>
              <p:cNvPr id="342" name="Shape 342"/>
              <p:cNvSpPr txBox="1"/>
              <p:nvPr/>
            </p:nvSpPr>
            <p:spPr>
              <a:xfrm>
                <a:off x="6379063" y="7108975"/>
                <a:ext cx="3222446" cy="1066799"/>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Κάρολος</a:t>
                </a:r>
                <a:endParaRPr lang="en-US" sz="6000" u="none" strike="noStrike" cap="none" dirty="0">
                  <a:solidFill>
                    <a:srgbClr val="FF00FF"/>
                  </a:solidFill>
                  <a:latin typeface="Arial" charset="0"/>
                  <a:ea typeface="Arial" charset="0"/>
                  <a:cs typeface="Arial" charset="0"/>
                  <a:sym typeface="Cabin"/>
                </a:endParaRPr>
              </a:p>
            </p:txBody>
          </p:sp>
          <p:sp>
            <p:nvSpPr>
              <p:cNvPr id="343" name="Shape 343"/>
              <p:cNvSpPr txBox="1"/>
              <p:nvPr/>
            </p:nvSpPr>
            <p:spPr>
              <a:xfrm>
                <a:off x="6379063" y="2741350"/>
                <a:ext cx="2931268"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Γεωργία</a:t>
                </a:r>
                <a:endParaRPr lang="en-US" sz="6000" u="none" strike="noStrike" cap="none" dirty="0">
                  <a:solidFill>
                    <a:srgbClr val="FF00FF"/>
                  </a:solidFill>
                  <a:latin typeface="Arial" charset="0"/>
                  <a:ea typeface="Arial" charset="0"/>
                  <a:cs typeface="Arial" charset="0"/>
                  <a:sym typeface="Cabin"/>
                </a:endParaRPr>
              </a:p>
            </p:txBody>
          </p:sp>
        </p:grpSp>
        <p:grpSp>
          <p:nvGrpSpPr>
            <p:cNvPr id="2" name="Ομάδα 1">
              <a:extLst>
                <a:ext uri="{FF2B5EF4-FFF2-40B4-BE49-F238E27FC236}">
                  <a16:creationId xmlns:a16="http://schemas.microsoft.com/office/drawing/2014/main" id="{B6CAD37B-70E8-4F6F-A5BF-4D92A4E4294A}"/>
                </a:ext>
              </a:extLst>
            </p:cNvPr>
            <p:cNvGrpSpPr/>
            <p:nvPr/>
          </p:nvGrpSpPr>
          <p:grpSpPr>
            <a:xfrm>
              <a:off x="11424279" y="2842050"/>
              <a:ext cx="3405475" cy="5398699"/>
              <a:chOff x="11424279" y="2842050"/>
              <a:chExt cx="3405475" cy="5398699"/>
            </a:xfrm>
          </p:grpSpPr>
          <p:sp>
            <p:nvSpPr>
              <p:cNvPr id="336" name="Shape 336"/>
              <p:cNvSpPr txBox="1"/>
              <p:nvPr/>
            </p:nvSpPr>
            <p:spPr>
              <a:xfrm>
                <a:off x="11424279" y="7173950"/>
                <a:ext cx="3222446"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Ζαχαρίας</a:t>
                </a:r>
                <a:endParaRPr lang="en-US" sz="6000" u="none" strike="noStrike" cap="none" dirty="0">
                  <a:solidFill>
                    <a:srgbClr val="FF00FF"/>
                  </a:solidFill>
                  <a:latin typeface="Arial" charset="0"/>
                  <a:ea typeface="Arial" charset="0"/>
                  <a:cs typeface="Arial" charset="0"/>
                  <a:sym typeface="Cabin"/>
                </a:endParaRPr>
              </a:p>
            </p:txBody>
          </p:sp>
          <p:sp>
            <p:nvSpPr>
              <p:cNvPr id="337" name="Shape 337"/>
              <p:cNvSpPr txBox="1"/>
              <p:nvPr/>
            </p:nvSpPr>
            <p:spPr>
              <a:xfrm>
                <a:off x="11424279" y="2842050"/>
                <a:ext cx="2931268"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Γεωργία</a:t>
                </a:r>
                <a:endParaRPr lang="en-US" sz="6000" u="none" strike="noStrike" cap="none" dirty="0">
                  <a:solidFill>
                    <a:srgbClr val="FF00FF"/>
                  </a:solidFill>
                  <a:latin typeface="Arial" charset="0"/>
                  <a:ea typeface="Arial" charset="0"/>
                  <a:cs typeface="Arial" charset="0"/>
                  <a:sym typeface="Cabin"/>
                </a:endParaRPr>
              </a:p>
            </p:txBody>
          </p:sp>
          <p:sp>
            <p:nvSpPr>
              <p:cNvPr id="338" name="Shape 338"/>
              <p:cNvSpPr txBox="1"/>
              <p:nvPr/>
            </p:nvSpPr>
            <p:spPr>
              <a:xfrm>
                <a:off x="11424279" y="5008000"/>
                <a:ext cx="3222446" cy="1066799"/>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Κάρολος</a:t>
                </a:r>
                <a:endParaRPr lang="en-US" sz="6000" u="none" strike="noStrike" cap="none" dirty="0">
                  <a:solidFill>
                    <a:srgbClr val="FF00FF"/>
                  </a:solidFill>
                  <a:latin typeface="Arial" charset="0"/>
                  <a:ea typeface="Arial" charset="0"/>
                  <a:cs typeface="Arial" charset="0"/>
                  <a:sym typeface="Cabin"/>
                </a:endParaRPr>
              </a:p>
            </p:txBody>
          </p:sp>
          <p:sp>
            <p:nvSpPr>
              <p:cNvPr id="339" name="Shape 339"/>
              <p:cNvSpPr txBox="1"/>
              <p:nvPr/>
            </p:nvSpPr>
            <p:spPr>
              <a:xfrm>
                <a:off x="11424279" y="6090975"/>
                <a:ext cx="3222446" cy="1066799"/>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Μάρκος</a:t>
                </a:r>
                <a:endParaRPr lang="en-US" sz="6000" u="none" strike="noStrike" cap="none" dirty="0">
                  <a:solidFill>
                    <a:srgbClr val="FF00FF"/>
                  </a:solidFill>
                  <a:latin typeface="Arial" charset="0"/>
                  <a:ea typeface="Arial" charset="0"/>
                  <a:cs typeface="Arial" charset="0"/>
                  <a:sym typeface="Cabin"/>
                </a:endParaRPr>
              </a:p>
            </p:txBody>
          </p:sp>
          <p:sp>
            <p:nvSpPr>
              <p:cNvPr id="344" name="Shape 344"/>
              <p:cNvSpPr txBox="1"/>
              <p:nvPr/>
            </p:nvSpPr>
            <p:spPr>
              <a:xfrm>
                <a:off x="11424279" y="3925025"/>
                <a:ext cx="3405475"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Ζαχαρίας</a:t>
                </a:r>
                <a:endParaRPr lang="en-US" sz="6000" u="none" strike="noStrike" cap="none" dirty="0">
                  <a:solidFill>
                    <a:srgbClr val="FF00FF"/>
                  </a:solidFill>
                  <a:latin typeface="Arial" charset="0"/>
                  <a:ea typeface="Arial" charset="0"/>
                  <a:cs typeface="Arial" charset="0"/>
                  <a:sym typeface="Cabin"/>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xfrm>
            <a:off x="265793" y="789709"/>
            <a:ext cx="15724414"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Το πιο Συχνά Εμφανιζόμενο </a:t>
            </a:r>
            <a:r>
              <a:rPr lang="el-GR" sz="7600" dirty="0">
                <a:solidFill>
                  <a:srgbClr val="FFD966"/>
                </a:solidFill>
                <a:latin typeface="Arial" charset="0"/>
                <a:ea typeface="Arial" charset="0"/>
                <a:cs typeface="Arial" charset="0"/>
                <a:sym typeface="Cabin"/>
              </a:rPr>
              <a:t>Ό</a:t>
            </a:r>
            <a:r>
              <a:rPr lang="el-GR" sz="7600" u="none" strike="noStrike" cap="none" dirty="0">
                <a:solidFill>
                  <a:srgbClr val="FFD966"/>
                </a:solidFill>
                <a:latin typeface="Arial" charset="0"/>
                <a:ea typeface="Arial" charset="0"/>
                <a:cs typeface="Arial" charset="0"/>
                <a:sym typeface="Cabin"/>
              </a:rPr>
              <a:t>νομα;</a:t>
            </a:r>
            <a:endParaRPr lang="en-US" sz="7600" u="none" strike="noStrike" cap="none" dirty="0">
              <a:solidFill>
                <a:srgbClr val="FFD966"/>
              </a:solidFill>
              <a:latin typeface="Arial" charset="0"/>
              <a:ea typeface="Arial" charset="0"/>
              <a:cs typeface="Arial" charset="0"/>
              <a:sym typeface="Cabin"/>
            </a:endParaRPr>
          </a:p>
        </p:txBody>
      </p:sp>
      <p:grpSp>
        <p:nvGrpSpPr>
          <p:cNvPr id="5" name="Ομάδα 4">
            <a:extLst>
              <a:ext uri="{FF2B5EF4-FFF2-40B4-BE49-F238E27FC236}">
                <a16:creationId xmlns:a16="http://schemas.microsoft.com/office/drawing/2014/main" id="{58C9E435-7F44-4894-ADC4-E3E17DCA673E}"/>
              </a:ext>
            </a:extLst>
          </p:cNvPr>
          <p:cNvGrpSpPr/>
          <p:nvPr/>
        </p:nvGrpSpPr>
        <p:grpSpPr>
          <a:xfrm>
            <a:off x="1331161" y="2741350"/>
            <a:ext cx="13593679" cy="5499399"/>
            <a:chOff x="1236075" y="2741350"/>
            <a:chExt cx="13593679" cy="5499399"/>
          </a:xfrm>
        </p:grpSpPr>
        <p:grpSp>
          <p:nvGrpSpPr>
            <p:cNvPr id="4" name="Ομάδα 3">
              <a:extLst>
                <a:ext uri="{FF2B5EF4-FFF2-40B4-BE49-F238E27FC236}">
                  <a16:creationId xmlns:a16="http://schemas.microsoft.com/office/drawing/2014/main" id="{0C23C0D2-76EE-4DB6-BAF6-C84619C31752}"/>
                </a:ext>
              </a:extLst>
            </p:cNvPr>
            <p:cNvGrpSpPr/>
            <p:nvPr/>
          </p:nvGrpSpPr>
          <p:grpSpPr>
            <a:xfrm>
              <a:off x="1236075" y="2844000"/>
              <a:ext cx="3887699" cy="5358924"/>
              <a:chOff x="1236075" y="2844000"/>
              <a:chExt cx="3887699" cy="5358924"/>
            </a:xfrm>
          </p:grpSpPr>
          <p:sp>
            <p:nvSpPr>
              <p:cNvPr id="332" name="Shape 332"/>
              <p:cNvSpPr txBox="1"/>
              <p:nvPr/>
            </p:nvSpPr>
            <p:spPr>
              <a:xfrm>
                <a:off x="1236075" y="5705416"/>
                <a:ext cx="3222446" cy="1066799"/>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Κάρολος</a:t>
                </a:r>
                <a:endParaRPr lang="en-US" sz="6000" u="none" strike="noStrike" cap="none" dirty="0">
                  <a:solidFill>
                    <a:srgbClr val="FF00FF"/>
                  </a:solidFill>
                  <a:latin typeface="Arial" charset="0"/>
                  <a:ea typeface="Arial" charset="0"/>
                  <a:cs typeface="Arial" charset="0"/>
                  <a:sym typeface="Cabin"/>
                </a:endParaRPr>
              </a:p>
            </p:txBody>
          </p:sp>
          <p:sp>
            <p:nvSpPr>
              <p:cNvPr id="333" name="Shape 333"/>
              <p:cNvSpPr txBox="1"/>
              <p:nvPr/>
            </p:nvSpPr>
            <p:spPr>
              <a:xfrm>
                <a:off x="1236075" y="4274708"/>
                <a:ext cx="3260057"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Ζαχαρίας</a:t>
                </a:r>
                <a:endParaRPr lang="en-US" sz="6000" u="none" strike="noStrike" cap="none" dirty="0">
                  <a:solidFill>
                    <a:srgbClr val="FF00FF"/>
                  </a:solidFill>
                  <a:latin typeface="Arial" charset="0"/>
                  <a:ea typeface="Arial" charset="0"/>
                  <a:cs typeface="Arial" charset="0"/>
                  <a:sym typeface="Cabin"/>
                </a:endParaRPr>
              </a:p>
            </p:txBody>
          </p:sp>
          <p:sp>
            <p:nvSpPr>
              <p:cNvPr id="334" name="Shape 334"/>
              <p:cNvSpPr txBox="1"/>
              <p:nvPr/>
            </p:nvSpPr>
            <p:spPr>
              <a:xfrm>
                <a:off x="1236075" y="7136125"/>
                <a:ext cx="3260056"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Ζαχαρίας</a:t>
                </a:r>
                <a:endParaRPr lang="en-US" sz="6000" u="none" strike="noStrike" cap="none" dirty="0">
                  <a:solidFill>
                    <a:srgbClr val="FF00FF"/>
                  </a:solidFill>
                  <a:latin typeface="Arial" charset="0"/>
                  <a:ea typeface="Arial" charset="0"/>
                  <a:cs typeface="Arial" charset="0"/>
                  <a:sym typeface="Cabin"/>
                </a:endParaRPr>
              </a:p>
            </p:txBody>
          </p:sp>
          <p:sp>
            <p:nvSpPr>
              <p:cNvPr id="335" name="Shape 335"/>
              <p:cNvSpPr txBox="1"/>
              <p:nvPr/>
            </p:nvSpPr>
            <p:spPr>
              <a:xfrm>
                <a:off x="1236075" y="2844000"/>
                <a:ext cx="3887699" cy="1066799"/>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Μάρκος</a:t>
                </a:r>
                <a:endParaRPr lang="en-US" sz="6000" u="none" strike="noStrike" cap="none" dirty="0">
                  <a:solidFill>
                    <a:srgbClr val="FF00FF"/>
                  </a:solidFill>
                  <a:latin typeface="Arial" charset="0"/>
                  <a:ea typeface="Arial" charset="0"/>
                  <a:cs typeface="Arial" charset="0"/>
                  <a:sym typeface="Cabin"/>
                </a:endParaRPr>
              </a:p>
            </p:txBody>
          </p:sp>
        </p:grpSp>
        <p:grpSp>
          <p:nvGrpSpPr>
            <p:cNvPr id="3" name="Ομάδα 2">
              <a:extLst>
                <a:ext uri="{FF2B5EF4-FFF2-40B4-BE49-F238E27FC236}">
                  <a16:creationId xmlns:a16="http://schemas.microsoft.com/office/drawing/2014/main" id="{2C296792-D4BA-494A-AC74-4E656DF4D04C}"/>
                </a:ext>
              </a:extLst>
            </p:cNvPr>
            <p:cNvGrpSpPr/>
            <p:nvPr/>
          </p:nvGrpSpPr>
          <p:grpSpPr>
            <a:xfrm>
              <a:off x="6435777" y="2741350"/>
              <a:ext cx="3676499" cy="5434424"/>
              <a:chOff x="6379063" y="2741350"/>
              <a:chExt cx="3676499" cy="5434424"/>
            </a:xfrm>
          </p:grpSpPr>
          <p:sp>
            <p:nvSpPr>
              <p:cNvPr id="340" name="Shape 340"/>
              <p:cNvSpPr txBox="1"/>
              <p:nvPr/>
            </p:nvSpPr>
            <p:spPr>
              <a:xfrm>
                <a:off x="6379063" y="5653100"/>
                <a:ext cx="3222446"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Ζαχαρίας</a:t>
                </a:r>
                <a:endParaRPr lang="en-US" sz="6000" u="none" strike="noStrike" cap="none" dirty="0">
                  <a:solidFill>
                    <a:srgbClr val="FF00FF"/>
                  </a:solidFill>
                  <a:latin typeface="Arial" charset="0"/>
                  <a:ea typeface="Arial" charset="0"/>
                  <a:cs typeface="Arial" charset="0"/>
                  <a:sym typeface="Cabin"/>
                </a:endParaRPr>
              </a:p>
            </p:txBody>
          </p:sp>
          <p:sp>
            <p:nvSpPr>
              <p:cNvPr id="341" name="Shape 341"/>
              <p:cNvSpPr txBox="1"/>
              <p:nvPr/>
            </p:nvSpPr>
            <p:spPr>
              <a:xfrm>
                <a:off x="6379063" y="4197225"/>
                <a:ext cx="3676499" cy="1066799"/>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Μάρκος</a:t>
                </a:r>
                <a:endParaRPr lang="en-US" sz="6000" u="none" strike="noStrike" cap="none" dirty="0">
                  <a:solidFill>
                    <a:srgbClr val="FF00FF"/>
                  </a:solidFill>
                  <a:latin typeface="Arial" charset="0"/>
                  <a:ea typeface="Arial" charset="0"/>
                  <a:cs typeface="Arial" charset="0"/>
                  <a:sym typeface="Cabin"/>
                </a:endParaRPr>
              </a:p>
            </p:txBody>
          </p:sp>
          <p:sp>
            <p:nvSpPr>
              <p:cNvPr id="342" name="Shape 342"/>
              <p:cNvSpPr txBox="1"/>
              <p:nvPr/>
            </p:nvSpPr>
            <p:spPr>
              <a:xfrm>
                <a:off x="6379063" y="7108975"/>
                <a:ext cx="3222446" cy="1066799"/>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Κάρολος</a:t>
                </a:r>
                <a:endParaRPr lang="en-US" sz="6000" u="none" strike="noStrike" cap="none" dirty="0">
                  <a:solidFill>
                    <a:srgbClr val="FF00FF"/>
                  </a:solidFill>
                  <a:latin typeface="Arial" charset="0"/>
                  <a:ea typeface="Arial" charset="0"/>
                  <a:cs typeface="Arial" charset="0"/>
                  <a:sym typeface="Cabin"/>
                </a:endParaRPr>
              </a:p>
            </p:txBody>
          </p:sp>
          <p:sp>
            <p:nvSpPr>
              <p:cNvPr id="343" name="Shape 343"/>
              <p:cNvSpPr txBox="1"/>
              <p:nvPr/>
            </p:nvSpPr>
            <p:spPr>
              <a:xfrm>
                <a:off x="6379063" y="2741350"/>
                <a:ext cx="2931268"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Γεωργία</a:t>
                </a:r>
                <a:endParaRPr lang="en-US" sz="6000" u="none" strike="noStrike" cap="none" dirty="0">
                  <a:solidFill>
                    <a:srgbClr val="FF00FF"/>
                  </a:solidFill>
                  <a:latin typeface="Arial" charset="0"/>
                  <a:ea typeface="Arial" charset="0"/>
                  <a:cs typeface="Arial" charset="0"/>
                  <a:sym typeface="Cabin"/>
                </a:endParaRPr>
              </a:p>
            </p:txBody>
          </p:sp>
        </p:grpSp>
        <p:grpSp>
          <p:nvGrpSpPr>
            <p:cNvPr id="2" name="Ομάδα 1">
              <a:extLst>
                <a:ext uri="{FF2B5EF4-FFF2-40B4-BE49-F238E27FC236}">
                  <a16:creationId xmlns:a16="http://schemas.microsoft.com/office/drawing/2014/main" id="{B6CAD37B-70E8-4F6F-A5BF-4D92A4E4294A}"/>
                </a:ext>
              </a:extLst>
            </p:cNvPr>
            <p:cNvGrpSpPr/>
            <p:nvPr/>
          </p:nvGrpSpPr>
          <p:grpSpPr>
            <a:xfrm>
              <a:off x="11424279" y="2842050"/>
              <a:ext cx="3405475" cy="5398699"/>
              <a:chOff x="11424279" y="2842050"/>
              <a:chExt cx="3405475" cy="5398699"/>
            </a:xfrm>
          </p:grpSpPr>
          <p:sp>
            <p:nvSpPr>
              <p:cNvPr id="336" name="Shape 336"/>
              <p:cNvSpPr txBox="1"/>
              <p:nvPr/>
            </p:nvSpPr>
            <p:spPr>
              <a:xfrm>
                <a:off x="11424279" y="7173950"/>
                <a:ext cx="3222446"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Ζαχαρίας</a:t>
                </a:r>
                <a:endParaRPr lang="en-US" sz="6000" u="none" strike="noStrike" cap="none" dirty="0">
                  <a:solidFill>
                    <a:srgbClr val="FF00FF"/>
                  </a:solidFill>
                  <a:latin typeface="Arial" charset="0"/>
                  <a:ea typeface="Arial" charset="0"/>
                  <a:cs typeface="Arial" charset="0"/>
                  <a:sym typeface="Cabin"/>
                </a:endParaRPr>
              </a:p>
            </p:txBody>
          </p:sp>
          <p:sp>
            <p:nvSpPr>
              <p:cNvPr id="337" name="Shape 337"/>
              <p:cNvSpPr txBox="1"/>
              <p:nvPr/>
            </p:nvSpPr>
            <p:spPr>
              <a:xfrm>
                <a:off x="11424279" y="2842050"/>
                <a:ext cx="2931268"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Γεωργία</a:t>
                </a:r>
                <a:endParaRPr lang="en-US" sz="6000" u="none" strike="noStrike" cap="none" dirty="0">
                  <a:solidFill>
                    <a:srgbClr val="FF00FF"/>
                  </a:solidFill>
                  <a:latin typeface="Arial" charset="0"/>
                  <a:ea typeface="Arial" charset="0"/>
                  <a:cs typeface="Arial" charset="0"/>
                  <a:sym typeface="Cabin"/>
                </a:endParaRPr>
              </a:p>
            </p:txBody>
          </p:sp>
          <p:sp>
            <p:nvSpPr>
              <p:cNvPr id="338" name="Shape 338"/>
              <p:cNvSpPr txBox="1"/>
              <p:nvPr/>
            </p:nvSpPr>
            <p:spPr>
              <a:xfrm>
                <a:off x="11424279" y="5008000"/>
                <a:ext cx="3222446" cy="1066799"/>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Κάρολος</a:t>
                </a:r>
                <a:endParaRPr lang="en-US" sz="6000" u="none" strike="noStrike" cap="none" dirty="0">
                  <a:solidFill>
                    <a:srgbClr val="FF00FF"/>
                  </a:solidFill>
                  <a:latin typeface="Arial" charset="0"/>
                  <a:ea typeface="Arial" charset="0"/>
                  <a:cs typeface="Arial" charset="0"/>
                  <a:sym typeface="Cabin"/>
                </a:endParaRPr>
              </a:p>
            </p:txBody>
          </p:sp>
          <p:sp>
            <p:nvSpPr>
              <p:cNvPr id="339" name="Shape 339"/>
              <p:cNvSpPr txBox="1"/>
              <p:nvPr/>
            </p:nvSpPr>
            <p:spPr>
              <a:xfrm>
                <a:off x="11424279" y="6090975"/>
                <a:ext cx="3222446" cy="1066799"/>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Μάρκος</a:t>
                </a:r>
                <a:endParaRPr lang="en-US" sz="6000" u="none" strike="noStrike" cap="none" dirty="0">
                  <a:solidFill>
                    <a:srgbClr val="FF00FF"/>
                  </a:solidFill>
                  <a:latin typeface="Arial" charset="0"/>
                  <a:ea typeface="Arial" charset="0"/>
                  <a:cs typeface="Arial" charset="0"/>
                  <a:sym typeface="Cabin"/>
                </a:endParaRPr>
              </a:p>
            </p:txBody>
          </p:sp>
          <p:sp>
            <p:nvSpPr>
              <p:cNvPr id="344" name="Shape 344"/>
              <p:cNvSpPr txBox="1"/>
              <p:nvPr/>
            </p:nvSpPr>
            <p:spPr>
              <a:xfrm>
                <a:off x="11424279" y="3925025"/>
                <a:ext cx="3405475"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000" u="none" strike="noStrike" cap="none" dirty="0">
                    <a:solidFill>
                      <a:srgbClr val="FF00FF"/>
                    </a:solidFill>
                    <a:latin typeface="Arial" charset="0"/>
                    <a:ea typeface="Arial" charset="0"/>
                    <a:cs typeface="Arial" charset="0"/>
                    <a:sym typeface="Cabin"/>
                  </a:rPr>
                  <a:t>Ζαχαρίας</a:t>
                </a:r>
                <a:endParaRPr lang="en-US" sz="6000" u="none" strike="noStrike" cap="none" dirty="0">
                  <a:solidFill>
                    <a:srgbClr val="FF00FF"/>
                  </a:solidFill>
                  <a:latin typeface="Arial" charset="0"/>
                  <a:ea typeface="Arial" charset="0"/>
                  <a:cs typeface="Arial" charset="0"/>
                  <a:sym typeface="Cabin"/>
                </a:endParaRPr>
              </a:p>
            </p:txBody>
          </p:sp>
        </p:grpSp>
      </p:grpSp>
      <p:pic>
        <p:nvPicPr>
          <p:cNvPr id="7" name="Εικόνα 6">
            <a:extLst>
              <a:ext uri="{FF2B5EF4-FFF2-40B4-BE49-F238E27FC236}">
                <a16:creationId xmlns:a16="http://schemas.microsoft.com/office/drawing/2014/main" id="{C91B77A1-BDAB-4AC7-A0F4-E703E618500A}"/>
              </a:ext>
            </a:extLst>
          </p:cNvPr>
          <p:cNvPicPr>
            <a:picLocks noChangeAspect="1"/>
          </p:cNvPicPr>
          <p:nvPr/>
        </p:nvPicPr>
        <p:blipFill>
          <a:blip r:embed="rId3"/>
          <a:stretch>
            <a:fillRect/>
          </a:stretch>
        </p:blipFill>
        <p:spPr>
          <a:xfrm>
            <a:off x="5288183" y="3647595"/>
            <a:ext cx="5679635" cy="3787607"/>
          </a:xfrm>
          <a:prstGeom prst="rect">
            <a:avLst/>
          </a:prstGeom>
        </p:spPr>
      </p:pic>
    </p:spTree>
    <p:extLst>
      <p:ext uri="{BB962C8B-B14F-4D97-AF65-F5344CB8AC3E}">
        <p14:creationId xmlns:p14="http://schemas.microsoft.com/office/powerpoint/2010/main" val="1048084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200" dirty="0">
                <a:solidFill>
                  <a:srgbClr val="FFD966"/>
                </a:solidFill>
                <a:latin typeface="Arial" charset="0"/>
                <a:ea typeface="Arial" charset="0"/>
                <a:cs typeface="Arial" charset="0"/>
                <a:sym typeface="Cabin"/>
              </a:rPr>
              <a:t>Πολλοί Μετρητές με Ένα Λεξικό</a:t>
            </a:r>
            <a:endParaRPr lang="en-US" sz="7200" u="none" strike="noStrike" cap="none" dirty="0">
              <a:solidFill>
                <a:srgbClr val="FFD966"/>
              </a:solidFill>
              <a:latin typeface="Arial" charset="0"/>
              <a:ea typeface="Arial" charset="0"/>
              <a:cs typeface="Arial" charset="0"/>
              <a:sym typeface="Cabin"/>
            </a:endParaRPr>
          </a:p>
        </p:txBody>
      </p:sp>
      <p:sp>
        <p:nvSpPr>
          <p:cNvPr id="369" name="Shape 369"/>
          <p:cNvSpPr txBox="1">
            <a:spLocks noGrp="1"/>
          </p:cNvSpPr>
          <p:nvPr>
            <p:ph type="body" idx="1"/>
          </p:nvPr>
        </p:nvSpPr>
        <p:spPr>
          <a:xfrm>
            <a:off x="1155700" y="2603500"/>
            <a:ext cx="8916988" cy="1997075"/>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l-GR" sz="3600" u="none" strike="noStrike" cap="none" dirty="0">
                <a:solidFill>
                  <a:schemeClr val="lt1"/>
                </a:solidFill>
                <a:latin typeface="Arial" charset="0"/>
                <a:ea typeface="Arial" charset="0"/>
                <a:cs typeface="Arial" charset="0"/>
                <a:sym typeface="Cabin"/>
              </a:rPr>
              <a:t>Μια συνήθης χρήση των λεξικών είναι η </a:t>
            </a:r>
            <a:r>
              <a:rPr lang="el-GR" sz="3600" dirty="0">
                <a:solidFill>
                  <a:srgbClr val="FFFF00"/>
                </a:solidFill>
                <a:latin typeface="Arial" charset="0"/>
                <a:cs typeface="Arial" charset="0"/>
                <a:sym typeface="Cabin"/>
              </a:rPr>
              <a:t>μέτρηση</a:t>
            </a:r>
            <a:r>
              <a:rPr lang="el-GR" sz="3600" u="none" strike="noStrike" cap="none" dirty="0">
                <a:solidFill>
                  <a:schemeClr val="lt1"/>
                </a:solidFill>
                <a:latin typeface="Arial" charset="0"/>
                <a:ea typeface="Arial" charset="0"/>
                <a:cs typeface="Arial" charset="0"/>
                <a:sym typeface="Cabin"/>
              </a:rPr>
              <a:t> του πόσο συχνά «βλέπουμε» κάτι</a:t>
            </a:r>
            <a:endParaRPr lang="en-US" sz="3600" u="none" strike="noStrike" cap="none" dirty="0">
              <a:solidFill>
                <a:schemeClr val="lt1"/>
              </a:solidFill>
              <a:latin typeface="Arial" charset="0"/>
              <a:ea typeface="Arial" charset="0"/>
              <a:cs typeface="Arial" charset="0"/>
              <a:sym typeface="Cabin"/>
            </a:endParaRPr>
          </a:p>
        </p:txBody>
      </p:sp>
      <p:sp>
        <p:nvSpPr>
          <p:cNvPr id="371" name="Shape 371"/>
          <p:cNvSpPr txBox="1"/>
          <p:nvPr/>
        </p:nvSpPr>
        <p:spPr>
          <a:xfrm>
            <a:off x="11011354" y="2781300"/>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Key</a:t>
            </a:r>
          </a:p>
        </p:txBody>
      </p:sp>
      <p:sp>
        <p:nvSpPr>
          <p:cNvPr id="372" name="Shape 372"/>
          <p:cNvSpPr txBox="1"/>
          <p:nvPr/>
        </p:nvSpPr>
        <p:spPr>
          <a:xfrm>
            <a:off x="13281476" y="2781299"/>
            <a:ext cx="157321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Value</a:t>
            </a:r>
          </a:p>
        </p:txBody>
      </p:sp>
      <p:sp>
        <p:nvSpPr>
          <p:cNvPr id="373" name="Shape 373"/>
          <p:cNvSpPr txBox="1"/>
          <p:nvPr/>
        </p:nvSpPr>
        <p:spPr>
          <a:xfrm>
            <a:off x="891752" y="4328886"/>
            <a:ext cx="8916988"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FF00FF"/>
                </a:solidFill>
                <a:latin typeface="Courier"/>
                <a:ea typeface="Courier"/>
                <a:cs typeface="Courier"/>
                <a:sym typeface="Courier New"/>
              </a:rPr>
              <a:t>dict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Κάρολος</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Γεωργία</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Κάρολος</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FF7F00"/>
                </a:solidFill>
                <a:latin typeface="Courier"/>
                <a:ea typeface="Courier"/>
                <a:cs typeface="Courier"/>
                <a:sym typeface="Courier New"/>
              </a:rPr>
              <a:t>Γεωργία</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Γεωργία</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Γεωργία</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ccc</a:t>
            </a:r>
            <a:r>
              <a:rPr lang="en-US" sz="3000" dirty="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Κάρολος</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FF7F00"/>
                </a:solidFill>
                <a:latin typeface="Courier"/>
                <a:ea typeface="Courier"/>
                <a:cs typeface="Courier"/>
                <a:sym typeface="Courier New"/>
              </a:rPr>
              <a:t>Γεωργία</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2</a:t>
            </a:r>
            <a:r>
              <a:rPr lang="en-US" sz="3000" i="0" u="none" strike="noStrike" cap="none" dirty="0">
                <a:solidFill>
                  <a:schemeClr val="lt1"/>
                </a:solidFill>
                <a:latin typeface="Courier"/>
                <a:ea typeface="Courier"/>
                <a:cs typeface="Courier"/>
                <a:sym typeface="Courier New"/>
              </a:rPr>
              <a:t>}</a:t>
            </a:r>
          </a:p>
        </p:txBody>
      </p:sp>
      <p:pic>
        <p:nvPicPr>
          <p:cNvPr id="9" name="Εικόνα 8">
            <a:extLst>
              <a:ext uri="{FF2B5EF4-FFF2-40B4-BE49-F238E27FC236}">
                <a16:creationId xmlns:a16="http://schemas.microsoft.com/office/drawing/2014/main" id="{DE14BC46-A502-4D13-B2F0-CBCECD65217E}"/>
              </a:ext>
            </a:extLst>
          </p:cNvPr>
          <p:cNvPicPr>
            <a:picLocks noChangeAspect="1"/>
          </p:cNvPicPr>
          <p:nvPr/>
        </p:nvPicPr>
        <p:blipFill>
          <a:blip r:embed="rId3"/>
          <a:stretch>
            <a:fillRect/>
          </a:stretch>
        </p:blipFill>
        <p:spPr>
          <a:xfrm>
            <a:off x="10072688" y="3644900"/>
            <a:ext cx="5679635" cy="378760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a:solidFill>
                  <a:srgbClr val="FFD966"/>
                </a:solidFill>
                <a:latin typeface="Arial" charset="0"/>
                <a:ea typeface="Arial" charset="0"/>
                <a:cs typeface="Arial" charset="0"/>
                <a:sym typeface="Cabin"/>
              </a:rPr>
              <a:t>Traceback</a:t>
            </a:r>
            <a:r>
              <a:rPr lang="el-GR" sz="7600" u="none" strike="noStrike" cap="none" dirty="0">
                <a:solidFill>
                  <a:srgbClr val="FFD966"/>
                </a:solidFill>
                <a:latin typeface="Arial" charset="0"/>
                <a:ea typeface="Arial" charset="0"/>
                <a:cs typeface="Arial" charset="0"/>
                <a:sym typeface="Cabin"/>
              </a:rPr>
              <a:t> Λεξικών</a:t>
            </a:r>
            <a:endParaRPr lang="en-US" sz="7600" u="none" strike="noStrike" cap="none" dirty="0">
              <a:solidFill>
                <a:srgbClr val="FFD966"/>
              </a:solidFill>
              <a:latin typeface="Arial" charset="0"/>
              <a:ea typeface="Arial" charset="0"/>
              <a:cs typeface="Arial" charset="0"/>
              <a:sym typeface="Cabin"/>
            </a:endParaRPr>
          </a:p>
        </p:txBody>
      </p:sp>
      <p:sp>
        <p:nvSpPr>
          <p:cNvPr id="379" name="Shape 379"/>
          <p:cNvSpPr txBox="1">
            <a:spLocks noGrp="1"/>
          </p:cNvSpPr>
          <p:nvPr>
            <p:ph type="body" idx="1"/>
          </p:nvPr>
        </p:nvSpPr>
        <p:spPr>
          <a:xfrm>
            <a:off x="1162050" y="2281310"/>
            <a:ext cx="13931900" cy="2670628"/>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Είναι </a:t>
            </a:r>
            <a:r>
              <a:rPr lang="el-GR" sz="3600" dirty="0">
                <a:solidFill>
                  <a:srgbClr val="FF66FF"/>
                </a:solidFill>
                <a:latin typeface="Arial" charset="0"/>
                <a:cs typeface="Arial" charset="0"/>
                <a:sym typeface="Cabin"/>
              </a:rPr>
              <a:t>λάθος</a:t>
            </a:r>
            <a:r>
              <a:rPr lang="el-GR" sz="3600" u="none" strike="noStrike" cap="none" dirty="0">
                <a:solidFill>
                  <a:schemeClr val="lt1"/>
                </a:solidFill>
                <a:latin typeface="Arial" charset="0"/>
                <a:ea typeface="Arial" charset="0"/>
                <a:cs typeface="Arial" charset="0"/>
                <a:sym typeface="Cabin"/>
              </a:rPr>
              <a:t> να αναφερθείτε σε ένα κλειδί που δεν υπάρχει στο λεξικό</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Μπορούμε να χρησιμοποιήσουμε τον τελεστή </a:t>
            </a:r>
            <a:r>
              <a:rPr lang="el-GR" sz="3600" dirty="0">
                <a:solidFill>
                  <a:srgbClr val="00FF00"/>
                </a:solidFill>
                <a:latin typeface="Arial" charset="0"/>
                <a:cs typeface="Arial" charset="0"/>
                <a:sym typeface="Cabin"/>
              </a:rPr>
              <a:t>in</a:t>
            </a:r>
            <a:r>
              <a:rPr lang="el-GR" sz="3600" u="none" strike="noStrike" cap="none" dirty="0">
                <a:solidFill>
                  <a:schemeClr val="lt1"/>
                </a:solidFill>
                <a:latin typeface="Arial" charset="0"/>
                <a:ea typeface="Arial" charset="0"/>
                <a:cs typeface="Arial" charset="0"/>
                <a:sym typeface="Cabin"/>
              </a:rPr>
              <a:t> για να ελέγξουμε αν ένα κλειδί υπάρχει στο λεξικό</a:t>
            </a:r>
            <a:endParaRPr lang="en-US" sz="3600" u="none" strike="noStrike" cap="none" dirty="0">
              <a:solidFill>
                <a:schemeClr val="lt1"/>
              </a:solidFill>
              <a:latin typeface="Arial" charset="0"/>
              <a:ea typeface="Arial" charset="0"/>
              <a:cs typeface="Arial" charset="0"/>
              <a:sym typeface="Cabin"/>
            </a:endParaRPr>
          </a:p>
        </p:txBody>
      </p:sp>
      <p:sp>
        <p:nvSpPr>
          <p:cNvPr id="380" name="Shape 380"/>
          <p:cNvSpPr txBox="1"/>
          <p:nvPr/>
        </p:nvSpPr>
        <p:spPr>
          <a:xfrm>
            <a:off x="3558496" y="4856537"/>
            <a:ext cx="90566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ccc = </a:t>
            </a:r>
            <a:r>
              <a:rPr lang="en-US" sz="3000" i="0" u="none" strike="noStrike" cap="none" dirty="0" err="1">
                <a:solidFill>
                  <a:srgbClr val="00FFFF"/>
                </a:solidFill>
                <a:latin typeface="Courier"/>
                <a:ea typeface="Courier"/>
                <a:cs typeface="Courier"/>
                <a:sym typeface="Courier New"/>
              </a:rPr>
              <a:t>dict</a:t>
            </a:r>
            <a:r>
              <a:rPr lang="en-US" sz="3000" i="0" u="none" strike="noStrike" cap="none" dirty="0">
                <a:solidFill>
                  <a:srgbClr val="00FFFF"/>
                </a:solidFill>
                <a:latin typeface="Courier"/>
                <a:ea typeface="Courier"/>
                <a:cs typeface="Courier"/>
                <a:sym typeface="Courier New"/>
              </a:rPr>
              <a:t>()</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a:t>
            </a:r>
            <a:r>
              <a:rPr lang="en-US" sz="3000" i="0" u="none" strike="noStrike" cap="none" dirty="0">
                <a:solidFill>
                  <a:srgbClr val="FF00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FF66FF"/>
                </a:solidFill>
                <a:latin typeface="Courier"/>
                <a:ea typeface="Courier"/>
                <a:cs typeface="Courier"/>
                <a:sym typeface="Courier New"/>
              </a:rPr>
              <a:t>ccc[</a:t>
            </a:r>
            <a:r>
              <a:rPr lang="el-GR" sz="3000" i="0" u="none" strike="noStrike" cap="none" dirty="0">
                <a:solidFill>
                  <a:srgbClr val="FF66FF"/>
                </a:solidFill>
                <a:latin typeface="Courier"/>
                <a:ea typeface="Courier"/>
                <a:cs typeface="Courier"/>
                <a:sym typeface="Courier New"/>
              </a:rPr>
              <a:t>'Κάρολος'</a:t>
            </a:r>
            <a:r>
              <a:rPr lang="en-US" sz="3000" i="0" u="none" strike="noStrike" cap="none" dirty="0">
                <a:solidFill>
                  <a:srgbClr val="FF66FF"/>
                </a:solidFill>
                <a:latin typeface="Courier"/>
                <a:ea typeface="Courier"/>
                <a:cs typeface="Courier"/>
                <a:sym typeface="Courier New"/>
              </a:rPr>
              <a:t>]</a:t>
            </a:r>
            <a:r>
              <a:rPr lang="en-US" sz="3000" dirty="0">
                <a:solidFill>
                  <a:srgbClr val="FFFF00"/>
                </a:solidFill>
                <a:latin typeface="Courier"/>
                <a:ea typeface="Courier"/>
                <a:cs typeface="Courier"/>
                <a:sym typeface="Courier New"/>
              </a:rPr>
              <a:t>)</a:t>
            </a:r>
            <a:endParaRPr lang="en-US" sz="3000" i="0" u="none" strike="noStrike" cap="none" dirty="0">
              <a:solidFill>
                <a:srgbClr val="FF66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err="1">
                <a:solidFill>
                  <a:schemeClr val="lt1"/>
                </a:solidFill>
                <a:latin typeface="Courier"/>
                <a:ea typeface="Courier"/>
                <a:cs typeface="Courier"/>
                <a:sym typeface="Courier New"/>
              </a:rPr>
              <a:t>Traceback</a:t>
            </a:r>
            <a:r>
              <a:rPr lang="en-US" sz="3000" i="0" u="none" strike="noStrike" cap="none" dirty="0">
                <a:solidFill>
                  <a:schemeClr val="lt1"/>
                </a:solidFill>
                <a:latin typeface="Courier"/>
                <a:ea typeface="Courier"/>
                <a:cs typeface="Courier"/>
                <a:sym typeface="Courier New"/>
              </a:rPr>
              <a:t> (most recent call last):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File "&lt;</a:t>
            </a:r>
            <a:r>
              <a:rPr lang="en-US" sz="3000" i="0" u="none" strike="noStrike" cap="none" dirty="0" err="1">
                <a:solidFill>
                  <a:schemeClr val="lt1"/>
                </a:solidFill>
                <a:latin typeface="Courier"/>
                <a:ea typeface="Courier"/>
                <a:cs typeface="Courier"/>
                <a:sym typeface="Courier New"/>
              </a:rPr>
              <a:t>stdin</a:t>
            </a:r>
            <a:r>
              <a:rPr lang="en-US" sz="3000" i="0" u="none" strike="noStrike" cap="none" dirty="0">
                <a:solidFill>
                  <a:schemeClr val="lt1"/>
                </a:solidFill>
                <a:latin typeface="Courier"/>
                <a:ea typeface="Courier"/>
                <a:cs typeface="Courier"/>
                <a:sym typeface="Courier New"/>
              </a:rPr>
              <a:t>&gt;", line 1, in &lt;module&gt;</a:t>
            </a:r>
          </a:p>
          <a:p>
            <a:pPr marL="0" marR="0" lvl="0" indent="0" algn="l" rtl="0">
              <a:lnSpc>
                <a:spcPct val="100000"/>
              </a:lnSpc>
              <a:spcBef>
                <a:spcPts val="0"/>
              </a:spcBef>
              <a:spcAft>
                <a:spcPts val="0"/>
              </a:spcAft>
              <a:buClr>
                <a:srgbClr val="FF66FF"/>
              </a:buClr>
              <a:buSzPct val="25000"/>
              <a:buFont typeface="Cabin"/>
              <a:buNone/>
            </a:pPr>
            <a:r>
              <a:rPr lang="en-US" sz="3000" i="0" u="none" strike="noStrike" cap="none" dirty="0" err="1">
                <a:solidFill>
                  <a:srgbClr val="FF66FF"/>
                </a:solidFill>
                <a:latin typeface="Courier"/>
                <a:ea typeface="Courier"/>
                <a:cs typeface="Courier"/>
                <a:sym typeface="Courier New"/>
              </a:rPr>
              <a:t>KeyError</a:t>
            </a:r>
            <a:r>
              <a:rPr lang="en-US" sz="3000" i="0" u="none" strike="noStrike" cap="none" dirty="0">
                <a:solidFill>
                  <a:srgbClr val="FF66FF"/>
                </a:solidFill>
                <a:latin typeface="Courier"/>
                <a:ea typeface="Courier"/>
                <a:cs typeface="Courier"/>
                <a:sym typeface="Courier New"/>
              </a:rPr>
              <a:t>: </a:t>
            </a:r>
            <a:r>
              <a:rPr lang="el-GR" sz="3000" i="0" u="none" strike="noStrike" cap="none" dirty="0">
                <a:solidFill>
                  <a:srgbClr val="FF66FF"/>
                </a:solidFill>
                <a:latin typeface="Courier"/>
                <a:ea typeface="Courier"/>
                <a:cs typeface="Courier"/>
                <a:sym typeface="Courier New"/>
              </a:rPr>
              <a:t>'Κάρολος'</a:t>
            </a:r>
            <a:endParaRPr lang="en-US" sz="3000" i="0" u="none" strike="noStrike" cap="none" dirty="0">
              <a:solidFill>
                <a:srgbClr val="FF66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l-GR" sz="3000" i="0" u="none" strike="noStrike" cap="none" dirty="0">
                <a:solidFill>
                  <a:schemeClr val="lt1"/>
                </a:solidFill>
                <a:latin typeface="Courier"/>
                <a:ea typeface="Courier"/>
                <a:cs typeface="Courier"/>
                <a:sym typeface="Courier New"/>
              </a:rPr>
              <a:t>'Κάρολος'</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ccc</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False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xfrm>
            <a:off x="885526" y="789709"/>
            <a:ext cx="14484948"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Όταν Βλέπουμε Ένα Νέο Όνομα</a:t>
            </a:r>
            <a:endParaRPr lang="en-US" sz="7600" u="none" strike="noStrike" cap="none" dirty="0">
              <a:solidFill>
                <a:srgbClr val="FFD966"/>
              </a:solidFill>
              <a:latin typeface="Arial" charset="0"/>
              <a:ea typeface="Arial" charset="0"/>
              <a:cs typeface="Arial" charset="0"/>
              <a:sym typeface="Cabin"/>
            </a:endParaRPr>
          </a:p>
        </p:txBody>
      </p:sp>
      <p:sp>
        <p:nvSpPr>
          <p:cNvPr id="386" name="Shape 386"/>
          <p:cNvSpPr txBox="1">
            <a:spLocks noGrp="1"/>
          </p:cNvSpPr>
          <p:nvPr>
            <p:ph type="body" idx="1"/>
          </p:nvPr>
        </p:nvSpPr>
        <p:spPr>
          <a:xfrm>
            <a:off x="1094014" y="2554418"/>
            <a:ext cx="14091557" cy="158265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l-GR" u="none" strike="noStrike" cap="none" dirty="0">
                <a:solidFill>
                  <a:schemeClr val="lt1"/>
                </a:solidFill>
                <a:latin typeface="Arial" charset="0"/>
                <a:ea typeface="Arial" charset="0"/>
                <a:cs typeface="Arial" charset="0"/>
                <a:sym typeface="Cabin"/>
              </a:rPr>
              <a:t>Όταν συναντάμε ένα νέο όνομα, πρέπει να προσθέσουμε μια νέα καταχώριση στο </a:t>
            </a:r>
            <a:r>
              <a:rPr lang="el-GR" dirty="0">
                <a:solidFill>
                  <a:srgbClr val="FF00FF"/>
                </a:solidFill>
                <a:latin typeface="Arial" charset="0"/>
                <a:cs typeface="Arial" charset="0"/>
                <a:sym typeface="Cabin"/>
              </a:rPr>
              <a:t>λεξικό</a:t>
            </a:r>
            <a:r>
              <a:rPr lang="el-GR" u="none" strike="noStrike" cap="none" dirty="0">
                <a:solidFill>
                  <a:schemeClr val="lt1"/>
                </a:solidFill>
                <a:latin typeface="Arial" charset="0"/>
                <a:ea typeface="Arial" charset="0"/>
                <a:cs typeface="Arial" charset="0"/>
                <a:sym typeface="Cabin"/>
              </a:rPr>
              <a:t> και αν αυτή είναι η δεύτερη ή μεταγενέστερη φορά που έχουμε δει το </a:t>
            </a:r>
            <a:r>
              <a:rPr lang="el-GR" dirty="0">
                <a:solidFill>
                  <a:srgbClr val="00FF00"/>
                </a:solidFill>
                <a:latin typeface="Arial" charset="0"/>
                <a:cs typeface="Arial" charset="0"/>
                <a:sym typeface="Cabin"/>
              </a:rPr>
              <a:t>όνομα</a:t>
            </a:r>
            <a:r>
              <a:rPr lang="el-GR" u="none" strike="noStrike" cap="none" dirty="0">
                <a:solidFill>
                  <a:schemeClr val="lt1"/>
                </a:solidFill>
                <a:latin typeface="Arial" charset="0"/>
                <a:ea typeface="Arial" charset="0"/>
                <a:cs typeface="Arial" charset="0"/>
                <a:sym typeface="Cabin"/>
              </a:rPr>
              <a:t>, απλά προσθέτουμε ένα στο πλήθος στο </a:t>
            </a:r>
            <a:r>
              <a:rPr lang="el-GR" dirty="0">
                <a:solidFill>
                  <a:srgbClr val="FF00FF"/>
                </a:solidFill>
                <a:latin typeface="Arial" charset="0"/>
                <a:cs typeface="Arial" charset="0"/>
                <a:sym typeface="Cabin"/>
              </a:rPr>
              <a:t>λεξικό</a:t>
            </a:r>
            <a:r>
              <a:rPr lang="el-GR" u="none" strike="noStrike" cap="none" dirty="0">
                <a:solidFill>
                  <a:schemeClr val="lt1"/>
                </a:solidFill>
                <a:latin typeface="Arial" charset="0"/>
                <a:ea typeface="Arial" charset="0"/>
                <a:cs typeface="Arial" charset="0"/>
                <a:sym typeface="Cabin"/>
              </a:rPr>
              <a:t> με αυτό το </a:t>
            </a:r>
            <a:r>
              <a:rPr lang="el-GR" dirty="0">
                <a:solidFill>
                  <a:srgbClr val="00FF00"/>
                </a:solidFill>
                <a:latin typeface="Arial" charset="0"/>
                <a:cs typeface="Arial" charset="0"/>
                <a:sym typeface="Cabin"/>
              </a:rPr>
              <a:t>όνομα</a:t>
            </a:r>
            <a:endParaRPr lang="en-US" u="none" strike="noStrike" cap="none" dirty="0">
              <a:solidFill>
                <a:srgbClr val="00FF00"/>
              </a:solidFill>
              <a:latin typeface="Arial" charset="0"/>
              <a:ea typeface="Arial" charset="0"/>
              <a:cs typeface="Arial" charset="0"/>
              <a:sym typeface="Cabin"/>
            </a:endParaRPr>
          </a:p>
        </p:txBody>
      </p:sp>
      <p:sp>
        <p:nvSpPr>
          <p:cNvPr id="387" name="Shape 387"/>
          <p:cNvSpPr txBox="1"/>
          <p:nvPr/>
        </p:nvSpPr>
        <p:spPr>
          <a:xfrm>
            <a:off x="750937" y="4478400"/>
            <a:ext cx="14091557" cy="34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l-GR" sz="2600" i="0" u="none" strike="noStrike" cap="none" dirty="0">
                <a:solidFill>
                  <a:srgbClr val="00FF00"/>
                </a:solidFill>
                <a:latin typeface="Courier"/>
                <a:ea typeface="Courier"/>
                <a:cs typeface="Courier"/>
                <a:sym typeface="Courier New"/>
              </a:rPr>
              <a:t>πλήθη</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rgbClr val="FF00FF"/>
                </a:solidFill>
                <a:latin typeface="Courier"/>
                <a:ea typeface="Courier"/>
                <a:cs typeface="Courier"/>
                <a:sym typeface="Courier New"/>
              </a:rPr>
              <a:t>dict</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l-GR" sz="2600" i="0" u="none" strike="noStrike" cap="none" dirty="0">
                <a:solidFill>
                  <a:srgbClr val="00FF00"/>
                </a:solidFill>
                <a:latin typeface="Courier"/>
                <a:ea typeface="Courier"/>
                <a:cs typeface="Courier"/>
                <a:sym typeface="Courier New"/>
              </a:rPr>
              <a:t>ονόματα</a:t>
            </a:r>
            <a:r>
              <a:rPr lang="en-US" sz="2600" i="0" u="none" strike="noStrike" cap="none" dirty="0">
                <a:solidFill>
                  <a:schemeClr val="lt1"/>
                </a:solidFill>
                <a:latin typeface="Courier"/>
                <a:ea typeface="Courier"/>
                <a:cs typeface="Courier"/>
                <a:sym typeface="Courier New"/>
              </a:rPr>
              <a:t> = [</a:t>
            </a:r>
            <a:r>
              <a:rPr lang="el-GR" sz="2600" i="0" u="none" strike="noStrike" cap="none" dirty="0">
                <a:solidFill>
                  <a:schemeClr val="lt1"/>
                </a:solidFill>
                <a:latin typeface="Courier"/>
                <a:ea typeface="Courier"/>
                <a:cs typeface="Courier"/>
                <a:sym typeface="Courier New"/>
              </a:rPr>
              <a:t>'Κάρολος'</a:t>
            </a: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chemeClr val="lt1"/>
                </a:solidFill>
                <a:latin typeface="Courier"/>
                <a:ea typeface="Courier"/>
                <a:cs typeface="Courier"/>
                <a:sym typeface="Courier New"/>
              </a:rPr>
              <a:t>Γεωργία</a:t>
            </a: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chemeClr val="lt1"/>
                </a:solidFill>
                <a:latin typeface="Courier"/>
                <a:ea typeface="Courier"/>
                <a:cs typeface="Courier"/>
                <a:sym typeface="Courier New"/>
              </a:rPr>
              <a:t>'Κάρολος'</a:t>
            </a: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chemeClr val="lt1"/>
                </a:solidFill>
                <a:latin typeface="Courier"/>
                <a:ea typeface="Courier"/>
                <a:cs typeface="Courier"/>
                <a:sym typeface="Courier New"/>
              </a:rPr>
              <a:t>Ζαχαρίας</a:t>
            </a: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chemeClr val="lt1"/>
                </a:solidFill>
                <a:latin typeface="Courier"/>
                <a:ea typeface="Courier"/>
                <a:cs typeface="Courier"/>
                <a:sym typeface="Courier New"/>
              </a:rPr>
              <a:t>Γεωργία</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rgbClr val="00FF00"/>
                </a:solidFill>
                <a:latin typeface="Courier"/>
                <a:ea typeface="Courier"/>
                <a:cs typeface="Courier"/>
                <a:sym typeface="Courier New"/>
              </a:rPr>
              <a:t>όνομα</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rgbClr val="00FF00"/>
                </a:solidFill>
                <a:latin typeface="Courier"/>
                <a:ea typeface="Courier"/>
                <a:cs typeface="Courier"/>
                <a:sym typeface="Courier New"/>
              </a:rPr>
              <a:t>ονόματα</a:t>
            </a:r>
            <a:r>
              <a:rPr lang="en-US" sz="2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 if </a:t>
            </a:r>
            <a:r>
              <a:rPr lang="el-GR" sz="2600" i="0" u="none" strike="noStrike" cap="none" dirty="0">
                <a:solidFill>
                  <a:srgbClr val="00FF00"/>
                </a:solidFill>
                <a:latin typeface="Courier"/>
                <a:ea typeface="Courier"/>
                <a:cs typeface="Courier"/>
                <a:sym typeface="Courier New"/>
              </a:rPr>
              <a:t>όνομα</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not in</a:t>
            </a: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rgbClr val="00FF00"/>
                </a:solidFill>
                <a:latin typeface="Courier"/>
                <a:ea typeface="Courier"/>
                <a:cs typeface="Courier"/>
                <a:sym typeface="Courier New"/>
              </a:rPr>
              <a:t>πλήθη</a:t>
            </a:r>
            <a:r>
              <a:rPr lang="en-US" sz="2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rgbClr val="00FF00"/>
                </a:solidFill>
                <a:latin typeface="Courier"/>
                <a:ea typeface="Courier"/>
                <a:cs typeface="Courier"/>
                <a:sym typeface="Courier New"/>
              </a:rPr>
              <a:t>πλήθη</a:t>
            </a:r>
            <a:r>
              <a:rPr lang="en-US" sz="2600" i="0" u="none" strike="noStrike" cap="none" dirty="0">
                <a:solidFill>
                  <a:srgbClr val="00FFFF"/>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else</a:t>
            </a:r>
            <a:r>
              <a:rPr lang="en-US" sz="2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l-GR" sz="2600" i="0" u="none" strike="noStrike" cap="none" dirty="0">
                <a:solidFill>
                  <a:schemeClr val="lt1"/>
                </a:solidFill>
                <a:latin typeface="Courier"/>
                <a:ea typeface="Courier"/>
                <a:cs typeface="Courier"/>
                <a:sym typeface="Courier New"/>
              </a:rPr>
              <a:t>	  </a:t>
            </a:r>
            <a:r>
              <a:rPr lang="el-GR" sz="2600" i="0" u="none" strike="noStrike" cap="none" dirty="0">
                <a:solidFill>
                  <a:srgbClr val="00FF00"/>
                </a:solidFill>
                <a:latin typeface="Courier"/>
                <a:ea typeface="Courier"/>
                <a:cs typeface="Courier"/>
                <a:sym typeface="Courier New"/>
              </a:rPr>
              <a:t>πλήθη</a:t>
            </a:r>
            <a:r>
              <a:rPr lang="en-US" sz="2600" i="0" u="none" strike="noStrike" cap="none" dirty="0">
                <a:solidFill>
                  <a:srgbClr val="00FFFF"/>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 </a:t>
            </a:r>
            <a:r>
              <a:rPr lang="el-GR" sz="2600" i="0" u="none" strike="noStrike" cap="none" dirty="0">
                <a:solidFill>
                  <a:srgbClr val="00FF00"/>
                </a:solidFill>
                <a:latin typeface="Courier"/>
                <a:ea typeface="Courier"/>
                <a:cs typeface="Courier"/>
                <a:sym typeface="Courier New"/>
              </a:rPr>
              <a:t>πλήθη</a:t>
            </a:r>
            <a:r>
              <a:rPr lang="en-US" sz="2600" i="0" u="none" strike="noStrike" cap="none" dirty="0">
                <a:solidFill>
                  <a:srgbClr val="00FFFF"/>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600" i="0" u="none" strike="noStrike" cap="none" dirty="0">
                <a:solidFill>
                  <a:srgbClr val="FFFF00"/>
                </a:solidFill>
                <a:latin typeface="Courier"/>
                <a:ea typeface="Courier"/>
                <a:cs typeface="Courier"/>
                <a:sym typeface="Courier New"/>
              </a:rPr>
              <a:t>print(</a:t>
            </a:r>
            <a:r>
              <a:rPr lang="el-GR" sz="2600" i="0" u="none" strike="noStrike" cap="none" dirty="0">
                <a:solidFill>
                  <a:srgbClr val="00FF00"/>
                </a:solidFill>
                <a:latin typeface="Courier"/>
                <a:ea typeface="Courier"/>
                <a:cs typeface="Courier"/>
                <a:sym typeface="Courier New"/>
              </a:rPr>
              <a:t>πλήθη</a:t>
            </a:r>
            <a:r>
              <a:rPr lang="en-US" sz="2600" i="0" u="none" strike="noStrike" cap="none" dirty="0">
                <a:solidFill>
                  <a:srgbClr val="FFFF00"/>
                </a:solidFill>
                <a:latin typeface="Courier"/>
                <a:ea typeface="Courier"/>
                <a:cs typeface="Courier"/>
                <a:sym typeface="Courier New"/>
              </a:rPr>
              <a:t>)</a:t>
            </a:r>
          </a:p>
        </p:txBody>
      </p:sp>
      <p:sp>
        <p:nvSpPr>
          <p:cNvPr id="388" name="Shape 388"/>
          <p:cNvSpPr txBox="1"/>
          <p:nvPr/>
        </p:nvSpPr>
        <p:spPr>
          <a:xfrm>
            <a:off x="8077979" y="5852400"/>
            <a:ext cx="815885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a:t>
            </a:r>
            <a:r>
              <a:rPr lang="el-GR" sz="3200" u="none" strike="noStrike" cap="none" dirty="0">
                <a:solidFill>
                  <a:srgbClr val="00FFFF"/>
                </a:solidFill>
                <a:latin typeface="Arial" charset="0"/>
                <a:ea typeface="Arial" charset="0"/>
                <a:cs typeface="Arial" charset="0"/>
                <a:sym typeface="Cabin"/>
              </a:rPr>
              <a:t>'Κάρολος'</a:t>
            </a:r>
            <a:r>
              <a:rPr lang="en-US" sz="3200" u="none" strike="noStrike" cap="none" dirty="0">
                <a:solidFill>
                  <a:srgbClr val="FF00FF"/>
                </a:solidFill>
                <a:latin typeface="Arial" charset="0"/>
                <a:ea typeface="Arial" charset="0"/>
                <a:cs typeface="Arial" charset="0"/>
                <a:sym typeface="Cabin"/>
              </a:rPr>
              <a:t>: 2,</a:t>
            </a:r>
            <a:r>
              <a:rPr lang="en-US" sz="3200" u="none" strike="noStrike" cap="none" dirty="0">
                <a:solidFill>
                  <a:srgbClr val="00FFFF"/>
                </a:solidFill>
                <a:latin typeface="Arial" charset="0"/>
                <a:ea typeface="Arial" charset="0"/>
                <a:cs typeface="Arial" charset="0"/>
                <a:sym typeface="Cabin"/>
              </a:rPr>
              <a:t> </a:t>
            </a:r>
            <a:r>
              <a:rPr lang="el-GR" sz="3200" u="none" strike="noStrike" cap="none" dirty="0">
                <a:solidFill>
                  <a:srgbClr val="00FFFF"/>
                </a:solidFill>
                <a:latin typeface="Arial" charset="0"/>
                <a:ea typeface="Arial" charset="0"/>
                <a:cs typeface="Arial" charset="0"/>
                <a:sym typeface="Cabin"/>
              </a:rPr>
              <a:t>'Γεωργία'</a:t>
            </a:r>
            <a:r>
              <a:rPr lang="en-US" sz="3200" u="none" strike="noStrike" cap="none" dirty="0">
                <a:solidFill>
                  <a:srgbClr val="FF00FF"/>
                </a:solidFill>
                <a:latin typeface="Arial" charset="0"/>
                <a:ea typeface="Arial" charset="0"/>
                <a:cs typeface="Arial" charset="0"/>
                <a:sym typeface="Cabin"/>
              </a:rPr>
              <a:t>: 2 , </a:t>
            </a:r>
            <a:r>
              <a:rPr lang="el-GR" sz="3200" u="none" strike="noStrike" cap="none" dirty="0">
                <a:solidFill>
                  <a:srgbClr val="00FFFF"/>
                </a:solidFill>
                <a:latin typeface="Arial" charset="0"/>
                <a:ea typeface="Arial" charset="0"/>
                <a:cs typeface="Arial" charset="0"/>
                <a:sym typeface="Cabin"/>
              </a:rPr>
              <a:t>'Ζαχαρίας'</a:t>
            </a:r>
            <a:r>
              <a:rPr lang="en-US" sz="3200" u="none" strike="noStrike" cap="none" dirty="0">
                <a:solidFill>
                  <a:srgbClr val="FF00FF"/>
                </a:solidFill>
                <a:latin typeface="Arial" charset="0"/>
                <a:ea typeface="Arial" charset="0"/>
                <a:cs typeface="Arial" charset="0"/>
                <a:sym typeface="Cabin"/>
              </a:rPr>
              <a:t>: 1}</a:t>
            </a:r>
          </a:p>
        </p:txBody>
      </p:sp>
      <p:pic>
        <p:nvPicPr>
          <p:cNvPr id="7" name="Εικόνα 6">
            <a:extLst>
              <a:ext uri="{FF2B5EF4-FFF2-40B4-BE49-F238E27FC236}">
                <a16:creationId xmlns:a16="http://schemas.microsoft.com/office/drawing/2014/main" id="{7A979834-FB71-442D-A296-D55F73EF8EFE}"/>
              </a:ext>
            </a:extLst>
          </p:cNvPr>
          <p:cNvPicPr>
            <a:picLocks noChangeAspect="1"/>
          </p:cNvPicPr>
          <p:nvPr/>
        </p:nvPicPr>
        <p:blipFill>
          <a:blip r:embed="rId3"/>
          <a:stretch>
            <a:fillRect/>
          </a:stretch>
        </p:blipFill>
        <p:spPr>
          <a:xfrm>
            <a:off x="10699462" y="6550800"/>
            <a:ext cx="3623810" cy="241662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Η Μέθοδος</a:t>
            </a:r>
            <a:r>
              <a:rPr lang="en-US" sz="7600" u="none" strike="noStrike" cap="none" dirty="0">
                <a:solidFill>
                  <a:srgbClr val="FFFF00"/>
                </a:solidFill>
                <a:latin typeface="Arial" charset="0"/>
                <a:ea typeface="Arial" charset="0"/>
                <a:cs typeface="Arial" charset="0"/>
                <a:sym typeface="Cabin"/>
              </a:rPr>
              <a:t> </a:t>
            </a:r>
            <a:r>
              <a:rPr lang="en-US" sz="7600" u="none" strike="noStrike" cap="none" dirty="0">
                <a:solidFill>
                  <a:srgbClr val="FF00FF"/>
                </a:solidFill>
                <a:latin typeface="Arial" charset="0"/>
                <a:ea typeface="Arial" charset="0"/>
                <a:cs typeface="Arial" charset="0"/>
                <a:sym typeface="Cabin"/>
              </a:rPr>
              <a:t>get</a:t>
            </a:r>
            <a:r>
              <a:rPr lang="en-US" sz="7600" u="none" strike="noStrike" cap="none" dirty="0">
                <a:solidFill>
                  <a:srgbClr val="FFFF00"/>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για τα Λεξικά</a:t>
            </a:r>
            <a:endParaRPr lang="en-US" sz="7600" u="none" strike="noStrike" cap="none" dirty="0">
              <a:solidFill>
                <a:srgbClr val="FFD966"/>
              </a:solidFill>
              <a:latin typeface="Arial" charset="0"/>
              <a:ea typeface="Arial" charset="0"/>
              <a:cs typeface="Arial" charset="0"/>
              <a:sym typeface="Cabin"/>
            </a:endParaRPr>
          </a:p>
        </p:txBody>
      </p:sp>
      <p:sp>
        <p:nvSpPr>
          <p:cNvPr id="394" name="Shape 394"/>
          <p:cNvSpPr txBox="1">
            <a:spLocks noGrp="1"/>
          </p:cNvSpPr>
          <p:nvPr>
            <p:ph type="body" idx="1"/>
          </p:nvPr>
        </p:nvSpPr>
        <p:spPr>
          <a:xfrm>
            <a:off x="1029838" y="2603500"/>
            <a:ext cx="8203061" cy="40384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l-GR" sz="3600" u="none" strike="noStrike" cap="none" dirty="0">
                <a:solidFill>
                  <a:schemeClr val="lt1"/>
                </a:solidFill>
                <a:latin typeface="Arial" charset="0"/>
                <a:ea typeface="Arial" charset="0"/>
                <a:cs typeface="Arial" charset="0"/>
                <a:sym typeface="Cabin"/>
              </a:rPr>
              <a:t>Το μοτίβο του ελέγχου για να διαπιστωθεί εάν ένα </a:t>
            </a:r>
            <a:r>
              <a:rPr lang="el-GR" sz="3600" dirty="0">
                <a:solidFill>
                  <a:srgbClr val="00FFFF"/>
                </a:solidFill>
                <a:latin typeface="Arial" charset="0"/>
                <a:cs typeface="Arial" charset="0"/>
                <a:sym typeface="Cabin"/>
              </a:rPr>
              <a:t>κλειδί</a:t>
            </a:r>
            <a:r>
              <a:rPr lang="el-GR" sz="3600" u="none" strike="noStrike" cap="none" dirty="0">
                <a:solidFill>
                  <a:schemeClr val="lt1"/>
                </a:solidFill>
                <a:latin typeface="Arial" charset="0"/>
                <a:ea typeface="Arial" charset="0"/>
                <a:cs typeface="Arial" charset="0"/>
                <a:sym typeface="Cabin"/>
              </a:rPr>
              <a:t> βρίσκεται ήδη σε ένα λεξικό και υποθέτοντας μια προεπιλεγμένη τιμή, εάν το </a:t>
            </a:r>
            <a:r>
              <a:rPr lang="el-GR" sz="3600" dirty="0" err="1">
                <a:solidFill>
                  <a:srgbClr val="00FFFF"/>
                </a:solidFill>
                <a:latin typeface="Arial" charset="0"/>
                <a:cs typeface="Arial" charset="0"/>
                <a:sym typeface="Cabin"/>
              </a:rPr>
              <a:t>κλει</a:t>
            </a:r>
            <a:r>
              <a:rPr lang="el-GR" sz="3600" dirty="0" err="1">
                <a:solidFill>
                  <a:srgbClr val="00FFFF"/>
                </a:solidFill>
                <a:latin typeface="Arial" charset="0"/>
                <a:cs typeface="Arial" charset="0"/>
              </a:rPr>
              <a:t>`</a:t>
            </a:r>
            <a:r>
              <a:rPr lang="el-GR" sz="3600" dirty="0" err="1">
                <a:solidFill>
                  <a:srgbClr val="00FFFF"/>
                </a:solidFill>
                <a:latin typeface="Arial" charset="0"/>
                <a:cs typeface="Arial" charset="0"/>
                <a:sym typeface="Cabin"/>
              </a:rPr>
              <a:t>δί</a:t>
            </a:r>
            <a:r>
              <a:rPr lang="el-GR" sz="3600" u="none" strike="noStrike" cap="none" dirty="0">
                <a:solidFill>
                  <a:schemeClr val="lt1"/>
                </a:solidFill>
                <a:latin typeface="Arial" charset="0"/>
                <a:ea typeface="Arial" charset="0"/>
                <a:cs typeface="Arial" charset="0"/>
                <a:sym typeface="Cabin"/>
              </a:rPr>
              <a:t> δεν είναι εκεί, είναι τόσο κοινό που υπάρχει μια </a:t>
            </a:r>
            <a:r>
              <a:rPr lang="el-GR" sz="3600" dirty="0">
                <a:solidFill>
                  <a:srgbClr val="FF00FF"/>
                </a:solidFill>
                <a:latin typeface="Arial" charset="0"/>
                <a:cs typeface="Arial" charset="0"/>
                <a:sym typeface="Cabin"/>
              </a:rPr>
              <a:t>μέθοδος</a:t>
            </a:r>
            <a:r>
              <a:rPr lang="el-GR" sz="3600" u="none" strike="noStrike" cap="none" dirty="0">
                <a:solidFill>
                  <a:schemeClr val="lt1"/>
                </a:solidFill>
                <a:latin typeface="Arial" charset="0"/>
                <a:ea typeface="Arial" charset="0"/>
                <a:cs typeface="Arial" charset="0"/>
                <a:sym typeface="Cabin"/>
              </a:rPr>
              <a:t> που ονομάζεται </a:t>
            </a:r>
            <a:r>
              <a:rPr lang="en-US" sz="3600" u="none" strike="noStrike" cap="none" dirty="0">
                <a:solidFill>
                  <a:srgbClr val="FF00FF"/>
                </a:solidFill>
                <a:latin typeface="Arial" charset="0"/>
                <a:ea typeface="Arial" charset="0"/>
                <a:cs typeface="Arial" charset="0"/>
                <a:sym typeface="Cabin"/>
              </a:rPr>
              <a:t>get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 που το κάνει αυτό για εμάς</a:t>
            </a:r>
            <a:endParaRPr lang="en-US" sz="3600" u="none" strike="noStrike" cap="none" dirty="0">
              <a:solidFill>
                <a:schemeClr val="lt1"/>
              </a:solidFill>
              <a:latin typeface="Arial" charset="0"/>
              <a:ea typeface="Arial" charset="0"/>
              <a:cs typeface="Arial" charset="0"/>
              <a:sym typeface="Cabin"/>
            </a:endParaRPr>
          </a:p>
        </p:txBody>
      </p:sp>
      <p:sp>
        <p:nvSpPr>
          <p:cNvPr id="395" name="Shape 395"/>
          <p:cNvSpPr txBox="1"/>
          <p:nvPr/>
        </p:nvSpPr>
        <p:spPr>
          <a:xfrm>
            <a:off x="9232900" y="3070225"/>
            <a:ext cx="65025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l-GR" sz="3200" i="0" u="none" strike="noStrike" cap="none" dirty="0">
                <a:solidFill>
                  <a:srgbClr val="00FF00"/>
                </a:solidFill>
                <a:latin typeface="Courier"/>
                <a:ea typeface="Courier"/>
                <a:cs typeface="Courier"/>
                <a:sym typeface="Courier New"/>
              </a:rPr>
              <a:t>όνομα</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πλήθη</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x =</a:t>
            </a:r>
            <a:r>
              <a:rPr lang="en-US" sz="3000" i="0" u="none" strike="noStrike" cap="none" dirty="0">
                <a:solidFill>
                  <a:srgbClr val="00FF00"/>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πλήθη</a:t>
            </a:r>
            <a:r>
              <a:rPr lang="en-US" sz="3000" i="0" u="none" strike="noStrike" cap="none" dirty="0">
                <a:solidFill>
                  <a:srgbClr val="00FFFF"/>
                </a:solidFill>
                <a:latin typeface="Courier"/>
                <a:ea typeface="Courier"/>
                <a:cs typeface="Courier"/>
                <a:sym typeface="Courier New"/>
              </a:rPr>
              <a:t>[</a:t>
            </a:r>
            <a:r>
              <a:rPr lang="el-GR" sz="3000" i="0" u="none" strike="noStrike" cap="none" dirty="0">
                <a:solidFill>
                  <a:srgbClr val="00FFFF"/>
                </a:solidFill>
                <a:latin typeface="Courier"/>
                <a:ea typeface="Courier"/>
                <a:cs typeface="Courier"/>
                <a:sym typeface="Courier New"/>
              </a:rPr>
              <a:t>όνομα</a:t>
            </a:r>
            <a:r>
              <a:rPr lang="en-US" sz="30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else</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x =</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0</a:t>
            </a:r>
          </a:p>
        </p:txBody>
      </p:sp>
      <p:sp>
        <p:nvSpPr>
          <p:cNvPr id="396" name="Shape 396"/>
          <p:cNvSpPr txBox="1"/>
          <p:nvPr/>
        </p:nvSpPr>
        <p:spPr>
          <a:xfrm>
            <a:off x="10060013" y="6019800"/>
            <a:ext cx="6044400" cy="62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 = </a:t>
            </a:r>
            <a:r>
              <a:rPr lang="el-GR" sz="3000" i="0" u="none" strike="noStrike" cap="none" dirty="0">
                <a:solidFill>
                  <a:srgbClr val="00FF00"/>
                </a:solidFill>
                <a:latin typeface="Courier"/>
                <a:ea typeface="Courier"/>
                <a:cs typeface="Courier"/>
                <a:sym typeface="Courier New"/>
              </a:rPr>
              <a:t>πλήθη</a:t>
            </a:r>
            <a:r>
              <a:rPr lang="en-US" sz="3000" i="0" u="none" strike="noStrike" cap="none" dirty="0">
                <a:solidFill>
                  <a:srgbClr val="FF00FF"/>
                </a:solidFill>
                <a:latin typeface="Courier"/>
                <a:ea typeface="Courier"/>
                <a:cs typeface="Courier"/>
                <a:sym typeface="Courier New"/>
              </a:rPr>
              <a:t>.get</a:t>
            </a: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rgbClr val="00FFFF"/>
                </a:solidFill>
                <a:latin typeface="Courier"/>
                <a:ea typeface="Courier"/>
                <a:cs typeface="Courier"/>
                <a:sym typeface="Courier New"/>
              </a:rPr>
              <a:t>όνομα</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0</a:t>
            </a:r>
            <a:r>
              <a:rPr lang="en-US" sz="3000" i="0" u="none" strike="noStrike" cap="none" dirty="0">
                <a:solidFill>
                  <a:schemeClr val="lt1"/>
                </a:solidFill>
                <a:latin typeface="Courier"/>
                <a:ea typeface="Courier"/>
                <a:cs typeface="Courier"/>
                <a:sym typeface="Courier New"/>
              </a:rPr>
              <a:t>)</a:t>
            </a:r>
          </a:p>
        </p:txBody>
      </p:sp>
      <p:sp>
        <p:nvSpPr>
          <p:cNvPr id="397" name="Shape 397"/>
          <p:cNvSpPr txBox="1"/>
          <p:nvPr/>
        </p:nvSpPr>
        <p:spPr>
          <a:xfrm>
            <a:off x="1003250" y="6980313"/>
            <a:ext cx="7118400" cy="11430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charset="0"/>
                <a:ea typeface="Arial" charset="0"/>
                <a:cs typeface="Arial" charset="0"/>
                <a:sym typeface="Cabin"/>
              </a:rPr>
              <a:t>Προεπιλεγμένη τιμή εάν το κλειδί δεν υπάρχει (και όχι </a:t>
            </a:r>
            <a:r>
              <a:rPr lang="el-GR" sz="3600" u="none" strike="noStrike" cap="none" dirty="0" err="1">
                <a:solidFill>
                  <a:srgbClr val="FF7F00"/>
                </a:solidFill>
                <a:latin typeface="Arial" charset="0"/>
                <a:ea typeface="Arial" charset="0"/>
                <a:cs typeface="Arial" charset="0"/>
                <a:sym typeface="Cabin"/>
              </a:rPr>
              <a:t>Traceback</a:t>
            </a:r>
            <a:r>
              <a:rPr lang="el-GR" sz="3600" u="none" strike="noStrike" cap="none" dirty="0">
                <a:solidFill>
                  <a:srgbClr val="FF7F00"/>
                </a:solidFill>
                <a:latin typeface="Arial" charset="0"/>
                <a:ea typeface="Arial" charset="0"/>
                <a:cs typeface="Arial" charset="0"/>
                <a:sym typeface="Cabin"/>
              </a:rPr>
              <a:t>)</a:t>
            </a:r>
            <a:r>
              <a:rPr lang="en-US" sz="3600" u="none" strike="noStrike" cap="none" dirty="0">
                <a:solidFill>
                  <a:srgbClr val="FF7F00"/>
                </a:solidFill>
                <a:latin typeface="Arial" charset="0"/>
                <a:ea typeface="Arial" charset="0"/>
                <a:cs typeface="Arial" charset="0"/>
                <a:sym typeface="Cabin"/>
              </a:rPr>
              <a:t>.</a:t>
            </a:r>
          </a:p>
        </p:txBody>
      </p:sp>
      <p:sp>
        <p:nvSpPr>
          <p:cNvPr id="398" name="Shape 398"/>
          <p:cNvSpPr txBox="1"/>
          <p:nvPr/>
        </p:nvSpPr>
        <p:spPr>
          <a:xfrm>
            <a:off x="8535616" y="7375475"/>
            <a:ext cx="7438644"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a:t>
            </a:r>
            <a:r>
              <a:rPr lang="el-GR" sz="3200" u="none" strike="noStrike" cap="none" dirty="0">
                <a:solidFill>
                  <a:srgbClr val="00FFFF"/>
                </a:solidFill>
                <a:latin typeface="Arial" charset="0"/>
                <a:ea typeface="Arial" charset="0"/>
                <a:cs typeface="Arial" charset="0"/>
                <a:sym typeface="Cabin"/>
              </a:rPr>
              <a:t>'Κάρολος'</a:t>
            </a:r>
            <a:r>
              <a:rPr lang="en-US" sz="3200" u="none" strike="noStrike" cap="none" dirty="0">
                <a:solidFill>
                  <a:srgbClr val="FF00FF"/>
                </a:solidFill>
                <a:latin typeface="Arial" charset="0"/>
                <a:ea typeface="Arial" charset="0"/>
                <a:cs typeface="Arial" charset="0"/>
                <a:sym typeface="Cabin"/>
              </a:rPr>
              <a:t>: 2,</a:t>
            </a:r>
            <a:r>
              <a:rPr lang="en-US" sz="3200" u="none" strike="noStrike" cap="none" dirty="0">
                <a:solidFill>
                  <a:srgbClr val="00FFFF"/>
                </a:solidFill>
                <a:latin typeface="Arial" charset="0"/>
                <a:ea typeface="Arial" charset="0"/>
                <a:cs typeface="Arial" charset="0"/>
                <a:sym typeface="Cabin"/>
              </a:rPr>
              <a:t> </a:t>
            </a:r>
            <a:r>
              <a:rPr lang="el-GR" sz="3200" u="none" strike="noStrike" cap="none" dirty="0">
                <a:solidFill>
                  <a:srgbClr val="00FFFF"/>
                </a:solidFill>
                <a:latin typeface="Arial" charset="0"/>
                <a:ea typeface="Arial" charset="0"/>
                <a:cs typeface="Arial" charset="0"/>
                <a:sym typeface="Cabin"/>
              </a:rPr>
              <a:t>'Γεωργία'</a:t>
            </a:r>
            <a:r>
              <a:rPr lang="en-US" sz="3200" u="none" strike="noStrike" cap="none" dirty="0">
                <a:solidFill>
                  <a:srgbClr val="FF00FF"/>
                </a:solidFill>
                <a:latin typeface="Arial" charset="0"/>
                <a:ea typeface="Arial" charset="0"/>
                <a:cs typeface="Arial" charset="0"/>
                <a:sym typeface="Cabin"/>
              </a:rPr>
              <a:t>: 2 , </a:t>
            </a:r>
            <a:r>
              <a:rPr lang="el-GR" sz="3200" u="none" strike="noStrike" cap="none" dirty="0">
                <a:solidFill>
                  <a:srgbClr val="00FFFF"/>
                </a:solidFill>
                <a:latin typeface="Arial" charset="0"/>
                <a:ea typeface="Arial" charset="0"/>
                <a:cs typeface="Arial" charset="0"/>
                <a:sym typeface="Cabin"/>
              </a:rPr>
              <a:t>'Ζαχαρίας'</a:t>
            </a:r>
            <a:r>
              <a:rPr lang="en-US" sz="3200" u="none" strike="noStrike" cap="none" dirty="0">
                <a:solidFill>
                  <a:srgbClr val="FF00FF"/>
                </a:solidFill>
                <a:latin typeface="Arial" charset="0"/>
                <a:ea typeface="Arial" charset="0"/>
                <a:cs typeface="Arial" charset="0"/>
                <a:sym typeface="Cabin"/>
              </a:rPr>
              <a:t>: 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xfrm>
            <a:off x="1023257" y="789709"/>
            <a:ext cx="14209486"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Απλοποιημένη Μέτρηση με</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a:solidFill>
                  <a:srgbClr val="FF00FF"/>
                </a:solidFill>
                <a:latin typeface="Arial" charset="0"/>
                <a:ea typeface="Arial" charset="0"/>
                <a:cs typeface="Arial" charset="0"/>
                <a:sym typeface="Cabin"/>
              </a:rPr>
              <a:t>get()</a:t>
            </a:r>
          </a:p>
        </p:txBody>
      </p:sp>
      <p:sp>
        <p:nvSpPr>
          <p:cNvPr id="404" name="Shape 404"/>
          <p:cNvSpPr txBox="1">
            <a:spLocks noGrp="1"/>
          </p:cNvSpPr>
          <p:nvPr>
            <p:ph type="body" idx="1"/>
          </p:nvPr>
        </p:nvSpPr>
        <p:spPr>
          <a:xfrm>
            <a:off x="1155700" y="2603501"/>
            <a:ext cx="13931900" cy="145727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l-GR" sz="3600" u="none" strike="noStrike" cap="none" dirty="0">
                <a:solidFill>
                  <a:schemeClr val="lt1"/>
                </a:solidFill>
                <a:latin typeface="Arial" charset="0"/>
                <a:ea typeface="Arial" charset="0"/>
                <a:cs typeface="Arial" charset="0"/>
                <a:sym typeface="Cabin"/>
              </a:rPr>
              <a:t>Μπορούμε να χρησιμοποιήσουμε το </a:t>
            </a:r>
            <a:r>
              <a:rPr lang="en-US" sz="3600" u="none" strike="noStrike" cap="none" dirty="0">
                <a:solidFill>
                  <a:srgbClr val="FF00FF"/>
                </a:solidFill>
                <a:latin typeface="Arial" charset="0"/>
                <a:ea typeface="Arial" charset="0"/>
                <a:cs typeface="Arial" charset="0"/>
                <a:sym typeface="Cabin"/>
              </a:rPr>
              <a:t>get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και να δώσουμε μια </a:t>
            </a:r>
            <a:r>
              <a:rPr lang="el-GR" sz="3600" dirty="0">
                <a:solidFill>
                  <a:srgbClr val="FF7F00"/>
                </a:solidFill>
                <a:latin typeface="Arial" charset="0"/>
                <a:cs typeface="Arial" charset="0"/>
                <a:sym typeface="Cabin"/>
              </a:rPr>
              <a:t>προεπιλεγμένη τιμή μηδέν </a:t>
            </a:r>
            <a:r>
              <a:rPr lang="el-GR" sz="3600" u="none" strike="noStrike" cap="none" dirty="0">
                <a:solidFill>
                  <a:schemeClr val="lt1"/>
                </a:solidFill>
                <a:latin typeface="Arial" charset="0"/>
                <a:ea typeface="Arial" charset="0"/>
                <a:cs typeface="Arial" charset="0"/>
                <a:sym typeface="Cabin"/>
              </a:rPr>
              <a:t>όταν το </a:t>
            </a:r>
            <a:r>
              <a:rPr lang="el-GR" sz="3600" dirty="0">
                <a:solidFill>
                  <a:srgbClr val="00FFFF"/>
                </a:solidFill>
                <a:latin typeface="Arial" charset="0"/>
                <a:cs typeface="Arial" charset="0"/>
                <a:sym typeface="Cabin"/>
              </a:rPr>
              <a:t>κλειδί</a:t>
            </a:r>
            <a:r>
              <a:rPr lang="el-GR" sz="3600" u="none" strike="noStrike" cap="none" dirty="0">
                <a:solidFill>
                  <a:schemeClr val="lt1"/>
                </a:solidFill>
                <a:latin typeface="Arial" charset="0"/>
                <a:ea typeface="Arial" charset="0"/>
                <a:cs typeface="Arial" charset="0"/>
                <a:sym typeface="Cabin"/>
              </a:rPr>
              <a:t> δεν είναι ακόμη στο λεξικό - και στη συνέχεια μόνο να προσθέτουμε ένα</a:t>
            </a:r>
            <a:endParaRPr lang="en-US" sz="3600" u="none" strike="noStrike" cap="none" dirty="0">
              <a:solidFill>
                <a:schemeClr val="lt1"/>
              </a:solidFill>
              <a:latin typeface="Arial" charset="0"/>
              <a:ea typeface="Arial" charset="0"/>
              <a:cs typeface="Arial" charset="0"/>
              <a:sym typeface="Cabin"/>
            </a:endParaRPr>
          </a:p>
        </p:txBody>
      </p:sp>
      <p:sp>
        <p:nvSpPr>
          <p:cNvPr id="405" name="Shape 405"/>
          <p:cNvSpPr txBox="1"/>
          <p:nvPr/>
        </p:nvSpPr>
        <p:spPr>
          <a:xfrm>
            <a:off x="1023257" y="4562481"/>
            <a:ext cx="14209486" cy="26750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l-GR" sz="2800" dirty="0">
                <a:solidFill>
                  <a:srgbClr val="00FF00"/>
                </a:solidFill>
                <a:latin typeface="Courier"/>
                <a:ea typeface="Courier"/>
                <a:cs typeface="Courier"/>
                <a:sym typeface="Courier New"/>
              </a:rPr>
              <a:t>πλήθη</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FF00FF"/>
                </a:solidFill>
                <a:latin typeface="Courier"/>
                <a:ea typeface="Courier"/>
                <a:cs typeface="Courier"/>
                <a:sym typeface="Courier New"/>
              </a:rPr>
              <a:t>dict</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l-GR" sz="2800" i="0" u="none" strike="noStrike" cap="none" dirty="0">
                <a:solidFill>
                  <a:srgbClr val="00FF00"/>
                </a:solidFill>
                <a:latin typeface="Courier"/>
                <a:ea typeface="Courier"/>
                <a:cs typeface="Courier"/>
                <a:sym typeface="Courier New"/>
              </a:rPr>
              <a:t>ονόματα</a:t>
            </a:r>
            <a:r>
              <a:rPr lang="en-US" sz="2800" i="0" u="none" strike="noStrike" cap="none" dirty="0">
                <a:solidFill>
                  <a:schemeClr val="lt1"/>
                </a:solidFill>
                <a:latin typeface="Courier"/>
                <a:ea typeface="Courier"/>
                <a:cs typeface="Courier"/>
                <a:sym typeface="Courier New"/>
              </a:rPr>
              <a:t> = [</a:t>
            </a:r>
            <a:r>
              <a:rPr lang="el-GR" sz="2800" i="0" u="none" strike="noStrike" cap="none" dirty="0">
                <a:solidFill>
                  <a:schemeClr val="lt1"/>
                </a:solidFill>
                <a:latin typeface="Courier"/>
                <a:ea typeface="Courier"/>
                <a:cs typeface="Courier"/>
                <a:sym typeface="Courier New"/>
              </a:rPr>
              <a:t>'Κάρολος'</a:t>
            </a:r>
            <a:r>
              <a:rPr lang="en-US" sz="2800" i="0" u="none" strike="noStrike" cap="none" dirty="0">
                <a:solidFill>
                  <a:schemeClr val="lt1"/>
                </a:solidFill>
                <a:latin typeface="Courier"/>
                <a:ea typeface="Courier"/>
                <a:cs typeface="Courier"/>
                <a:sym typeface="Courier New"/>
              </a:rPr>
              <a:t>, '</a:t>
            </a:r>
            <a:r>
              <a:rPr lang="el-GR" sz="2800" i="0" u="none" strike="noStrike" cap="none" dirty="0">
                <a:solidFill>
                  <a:schemeClr val="lt1"/>
                </a:solidFill>
                <a:latin typeface="Courier"/>
                <a:ea typeface="Courier"/>
                <a:cs typeface="Courier"/>
                <a:sym typeface="Courier New"/>
              </a:rPr>
              <a:t>Γεωργία</a:t>
            </a:r>
            <a:r>
              <a:rPr lang="en-US" sz="2800" i="0" u="none" strike="noStrike" cap="none" dirty="0">
                <a:solidFill>
                  <a:schemeClr val="lt1"/>
                </a:solidFill>
                <a:latin typeface="Courier"/>
                <a:ea typeface="Courier"/>
                <a:cs typeface="Courier"/>
                <a:sym typeface="Courier New"/>
              </a:rPr>
              <a:t>', </a:t>
            </a:r>
            <a:r>
              <a:rPr lang="el-GR" sz="2800" i="0" u="none" strike="noStrike" cap="none" dirty="0">
                <a:solidFill>
                  <a:schemeClr val="lt1"/>
                </a:solidFill>
                <a:latin typeface="Courier"/>
                <a:ea typeface="Courier"/>
                <a:cs typeface="Courier"/>
                <a:sym typeface="Courier New"/>
              </a:rPr>
              <a:t>'Κάρολος'</a:t>
            </a:r>
            <a:r>
              <a:rPr lang="en-US" sz="2800" i="0" u="none" strike="noStrike" cap="none" dirty="0">
                <a:solidFill>
                  <a:schemeClr val="lt1"/>
                </a:solidFill>
                <a:latin typeface="Courier"/>
                <a:ea typeface="Courier"/>
                <a:cs typeface="Courier"/>
                <a:sym typeface="Courier New"/>
              </a:rPr>
              <a:t>, '</a:t>
            </a:r>
            <a:r>
              <a:rPr lang="el-GR" sz="2800" i="0" u="none" strike="noStrike" cap="none" dirty="0">
                <a:solidFill>
                  <a:schemeClr val="lt1"/>
                </a:solidFill>
                <a:latin typeface="Courier"/>
                <a:ea typeface="Courier"/>
                <a:cs typeface="Courier"/>
                <a:sym typeface="Courier New"/>
              </a:rPr>
              <a:t>Ζαχαρίας</a:t>
            </a:r>
            <a:r>
              <a:rPr lang="en-US" sz="2800" i="0" u="none" strike="noStrike" cap="none" dirty="0">
                <a:solidFill>
                  <a:schemeClr val="lt1"/>
                </a:solidFill>
                <a:latin typeface="Courier"/>
                <a:ea typeface="Courier"/>
                <a:cs typeface="Courier"/>
                <a:sym typeface="Courier New"/>
              </a:rPr>
              <a:t>', '</a:t>
            </a:r>
            <a:r>
              <a:rPr lang="el-GR" sz="2800" i="0" u="none" strike="noStrike" cap="none" dirty="0">
                <a:solidFill>
                  <a:schemeClr val="lt1"/>
                </a:solidFill>
                <a:latin typeface="Courier"/>
                <a:ea typeface="Courier"/>
                <a:cs typeface="Courier"/>
                <a:sym typeface="Courier New"/>
              </a:rPr>
              <a:t>Γεωργία</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a:solidFill>
                  <a:srgbClr val="FFFF00"/>
                </a:solidFill>
                <a:latin typeface="Courier"/>
                <a:ea typeface="Courier"/>
                <a:cs typeface="Courier"/>
                <a:sym typeface="Courier New"/>
              </a:rPr>
              <a:t>for</a:t>
            </a:r>
            <a:r>
              <a:rPr lang="en-US" sz="2800" i="0" u="none" strike="noStrike" cap="none" dirty="0">
                <a:solidFill>
                  <a:schemeClr val="lt1"/>
                </a:solidFill>
                <a:latin typeface="Courier"/>
                <a:ea typeface="Courier"/>
                <a:cs typeface="Courier"/>
                <a:sym typeface="Courier New"/>
              </a:rPr>
              <a:t> </a:t>
            </a:r>
            <a:r>
              <a:rPr lang="el-GR" sz="2800" i="0" u="none" strike="noStrike" cap="none" dirty="0">
                <a:solidFill>
                  <a:srgbClr val="00FF00"/>
                </a:solidFill>
                <a:latin typeface="Courier"/>
                <a:ea typeface="Courier"/>
                <a:cs typeface="Courier"/>
                <a:sym typeface="Courier New"/>
              </a:rPr>
              <a:t>όνομα</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in</a:t>
            </a:r>
            <a:r>
              <a:rPr lang="en-US" sz="2800" i="0" u="none" strike="noStrike" cap="none" dirty="0">
                <a:solidFill>
                  <a:schemeClr val="lt1"/>
                </a:solidFill>
                <a:latin typeface="Courier"/>
                <a:ea typeface="Courier"/>
                <a:cs typeface="Courier"/>
                <a:sym typeface="Courier New"/>
              </a:rPr>
              <a:t> </a:t>
            </a:r>
            <a:r>
              <a:rPr lang="el-GR" sz="2800" i="0" u="none" strike="noStrike" cap="none" dirty="0">
                <a:solidFill>
                  <a:srgbClr val="00FF00"/>
                </a:solidFill>
                <a:latin typeface="Courier"/>
                <a:ea typeface="Courier"/>
                <a:cs typeface="Courier"/>
                <a:sym typeface="Courier New"/>
              </a:rPr>
              <a:t>ονόματα</a:t>
            </a:r>
            <a:r>
              <a:rPr lang="en-US" sz="28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l-GR" sz="2800" i="0" u="none" strike="noStrike" cap="none" dirty="0">
                <a:solidFill>
                  <a:schemeClr val="lt1"/>
                </a:solidFill>
                <a:latin typeface="Courier"/>
                <a:ea typeface="Courier"/>
                <a:cs typeface="Courier"/>
                <a:sym typeface="Courier New"/>
              </a:rPr>
              <a:t>	</a:t>
            </a:r>
            <a:r>
              <a:rPr lang="el-GR" sz="2800" dirty="0">
                <a:solidFill>
                  <a:srgbClr val="00FF00"/>
                </a:solidFill>
                <a:latin typeface="Courier"/>
                <a:ea typeface="Courier"/>
                <a:cs typeface="Courier"/>
                <a:sym typeface="Courier New"/>
              </a:rPr>
              <a:t>πλήθη</a:t>
            </a:r>
            <a:r>
              <a:rPr lang="en-US" sz="2800" i="0" u="none" strike="noStrike" cap="none" dirty="0">
                <a:solidFill>
                  <a:srgbClr val="00FFFF"/>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 </a:t>
            </a:r>
            <a:r>
              <a:rPr lang="el-GR" sz="2800" dirty="0">
                <a:solidFill>
                  <a:srgbClr val="00FF00"/>
                </a:solidFill>
                <a:latin typeface="Courier"/>
                <a:ea typeface="Courier"/>
                <a:cs typeface="Courier"/>
                <a:sym typeface="Courier New"/>
              </a:rPr>
              <a:t>πλήθη</a:t>
            </a:r>
            <a:r>
              <a:rPr lang="en-US" sz="2800" i="0" u="none" strike="noStrike" cap="none" dirty="0">
                <a:solidFill>
                  <a:srgbClr val="FF00FF"/>
                </a:solidFill>
                <a:latin typeface="Courier"/>
                <a:ea typeface="Courier"/>
                <a:cs typeface="Courier"/>
                <a:sym typeface="Courier New"/>
              </a:rPr>
              <a:t>.get</a:t>
            </a:r>
            <a:r>
              <a:rPr lang="en-US" sz="2800" i="0" u="none" strike="noStrike" cap="none" dirty="0">
                <a:solidFill>
                  <a:srgbClr val="00FF00"/>
                </a:solidFill>
                <a:latin typeface="Courier"/>
                <a:ea typeface="Courier"/>
                <a:cs typeface="Courier"/>
                <a:sym typeface="Courier New"/>
              </a:rPr>
              <a:t>(</a:t>
            </a:r>
            <a:r>
              <a:rPr lang="el-GR" sz="2800" i="0" u="none" strike="noStrike" cap="none" dirty="0">
                <a:solidFill>
                  <a:srgbClr val="00FFFF"/>
                </a:solidFill>
                <a:latin typeface="Courier"/>
                <a:ea typeface="Courier"/>
                <a:cs typeface="Courier"/>
                <a:sym typeface="Courier New"/>
              </a:rPr>
              <a:t>όνομα</a:t>
            </a:r>
            <a:r>
              <a:rPr lang="en-US" sz="2800" i="0" u="none" strike="noStrike" cap="none" dirty="0">
                <a:solidFill>
                  <a:srgbClr val="00FFFF"/>
                </a:solidFill>
                <a:latin typeface="Courier"/>
                <a:ea typeface="Courier"/>
                <a:cs typeface="Courier"/>
                <a:sym typeface="Courier New"/>
              </a:rPr>
              <a:t>, </a:t>
            </a:r>
            <a:r>
              <a:rPr lang="en-US" sz="2800" i="0" u="none" strike="noStrike" cap="none" dirty="0">
                <a:solidFill>
                  <a:srgbClr val="FF7F00"/>
                </a:solidFill>
                <a:latin typeface="Courier"/>
                <a:ea typeface="Courier"/>
                <a:cs typeface="Courier"/>
                <a:sym typeface="Courier New"/>
              </a:rPr>
              <a:t>0</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a:solidFill>
                  <a:srgbClr val="FFFF00"/>
                </a:solidFill>
                <a:latin typeface="Courier"/>
                <a:ea typeface="Courier"/>
                <a:cs typeface="Courier"/>
                <a:sym typeface="Courier New"/>
              </a:rPr>
              <a:t>print(</a:t>
            </a:r>
            <a:r>
              <a:rPr lang="el-GR" sz="2800" dirty="0">
                <a:solidFill>
                  <a:srgbClr val="00FF00"/>
                </a:solidFill>
                <a:latin typeface="Courier"/>
                <a:ea typeface="Courier"/>
                <a:cs typeface="Courier"/>
                <a:sym typeface="Courier New"/>
              </a:rPr>
              <a:t>πλήθη</a:t>
            </a:r>
            <a:r>
              <a:rPr lang="en-US" sz="2800" i="0" u="none" strike="noStrike" cap="none" dirty="0">
                <a:solidFill>
                  <a:srgbClr val="FFFF00"/>
                </a:solidFill>
                <a:latin typeface="Courier"/>
                <a:ea typeface="Courier"/>
                <a:cs typeface="Courier"/>
                <a:sym typeface="Courier New"/>
              </a:rPr>
              <a:t>)</a:t>
            </a:r>
          </a:p>
        </p:txBody>
      </p:sp>
      <p:sp>
        <p:nvSpPr>
          <p:cNvPr id="406" name="Shape 406"/>
          <p:cNvSpPr txBox="1"/>
          <p:nvPr/>
        </p:nvSpPr>
        <p:spPr>
          <a:xfrm>
            <a:off x="4180113" y="7505235"/>
            <a:ext cx="319132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charset="0"/>
                <a:ea typeface="Arial" charset="0"/>
                <a:cs typeface="Arial" charset="0"/>
                <a:sym typeface="Cabin"/>
              </a:rPr>
              <a:t>Προεπιλεγμένο</a:t>
            </a:r>
            <a:endParaRPr lang="en-US" sz="3600" u="none" strike="noStrike" cap="none" dirty="0">
              <a:solidFill>
                <a:srgbClr val="FF7F00"/>
              </a:solidFill>
              <a:latin typeface="Arial" charset="0"/>
              <a:ea typeface="Arial" charset="0"/>
              <a:cs typeface="Arial" charset="0"/>
              <a:sym typeface="Cabin"/>
            </a:endParaRPr>
          </a:p>
        </p:txBody>
      </p:sp>
      <p:cxnSp>
        <p:nvCxnSpPr>
          <p:cNvPr id="407" name="Shape 407"/>
          <p:cNvCxnSpPr>
            <a:cxnSpLocks/>
          </p:cNvCxnSpPr>
          <p:nvPr/>
        </p:nvCxnSpPr>
        <p:spPr>
          <a:xfrm flipH="1">
            <a:off x="7371443" y="6629400"/>
            <a:ext cx="1037771" cy="875835"/>
          </a:xfrm>
          <a:prstGeom prst="straightConnector1">
            <a:avLst/>
          </a:prstGeom>
          <a:noFill/>
          <a:ln w="63500" cap="rnd" cmpd="sng">
            <a:solidFill>
              <a:srgbClr val="FF7F00"/>
            </a:solidFill>
            <a:prstDash val="solid"/>
            <a:miter/>
            <a:headEnd type="stealth" w="med" len="med"/>
            <a:tailEnd type="none" w="med" len="med"/>
          </a:ln>
        </p:spPr>
      </p:cxnSp>
      <p:sp>
        <p:nvSpPr>
          <p:cNvPr id="408" name="Shape 408"/>
          <p:cNvSpPr txBox="1"/>
          <p:nvPr/>
        </p:nvSpPr>
        <p:spPr>
          <a:xfrm>
            <a:off x="8523514" y="7424732"/>
            <a:ext cx="7599261"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a:t>
            </a:r>
            <a:r>
              <a:rPr lang="el-GR" sz="3200" u="none" strike="noStrike" cap="none" dirty="0">
                <a:solidFill>
                  <a:srgbClr val="00FFFF"/>
                </a:solidFill>
                <a:latin typeface="Arial" charset="0"/>
                <a:ea typeface="Arial" charset="0"/>
                <a:cs typeface="Arial" charset="0"/>
                <a:sym typeface="Cabin"/>
              </a:rPr>
              <a:t>'Κάρολος'</a:t>
            </a:r>
            <a:r>
              <a:rPr lang="en-US" sz="3200" u="none" strike="noStrike" cap="none" dirty="0">
                <a:solidFill>
                  <a:srgbClr val="FF00FF"/>
                </a:solidFill>
                <a:latin typeface="Arial" charset="0"/>
                <a:ea typeface="Arial" charset="0"/>
                <a:cs typeface="Arial" charset="0"/>
                <a:sym typeface="Cabin"/>
              </a:rPr>
              <a:t>: 2,</a:t>
            </a:r>
            <a:r>
              <a:rPr lang="en-US" sz="3200" u="none" strike="noStrike" cap="none" dirty="0">
                <a:solidFill>
                  <a:srgbClr val="00FFFF"/>
                </a:solidFill>
                <a:latin typeface="Arial" charset="0"/>
                <a:ea typeface="Arial" charset="0"/>
                <a:cs typeface="Arial" charset="0"/>
                <a:sym typeface="Cabin"/>
              </a:rPr>
              <a:t> </a:t>
            </a:r>
            <a:r>
              <a:rPr lang="el-GR" sz="3200" u="none" strike="noStrike" cap="none" dirty="0">
                <a:solidFill>
                  <a:srgbClr val="00FFFF"/>
                </a:solidFill>
                <a:latin typeface="Arial" charset="0"/>
                <a:ea typeface="Arial" charset="0"/>
                <a:cs typeface="Arial" charset="0"/>
                <a:sym typeface="Cabin"/>
              </a:rPr>
              <a:t>'Γεωργία'</a:t>
            </a:r>
            <a:r>
              <a:rPr lang="en-US" sz="3200" u="none" strike="noStrike" cap="none" dirty="0">
                <a:solidFill>
                  <a:srgbClr val="FF00FF"/>
                </a:solidFill>
                <a:latin typeface="Arial" charset="0"/>
                <a:ea typeface="Arial" charset="0"/>
                <a:cs typeface="Arial" charset="0"/>
                <a:sym typeface="Cabin"/>
              </a:rPr>
              <a:t>: 2 , </a:t>
            </a:r>
            <a:r>
              <a:rPr lang="el-GR" sz="3200" u="none" strike="noStrike" cap="none" dirty="0">
                <a:solidFill>
                  <a:srgbClr val="00FFFF"/>
                </a:solidFill>
                <a:latin typeface="Arial" charset="0"/>
                <a:ea typeface="Arial" charset="0"/>
                <a:cs typeface="Arial" charset="0"/>
                <a:sym typeface="Cabin"/>
              </a:rPr>
              <a:t>'Ζαχαρίας'</a:t>
            </a:r>
            <a:r>
              <a:rPr lang="en-US" sz="3200" u="none" strike="noStrike" cap="none" dirty="0">
                <a:solidFill>
                  <a:srgbClr val="FF00FF"/>
                </a:solidFill>
                <a:latin typeface="Arial" charset="0"/>
                <a:ea typeface="Arial" charset="0"/>
                <a:cs typeface="Arial" charset="0"/>
                <a:sym typeface="Cabin"/>
              </a:rPr>
              <a:t>: 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Shape 413"/>
          <p:cNvPicPr preferRelativeResize="0"/>
          <p:nvPr/>
        </p:nvPicPr>
        <p:blipFill rotWithShape="1">
          <a:blip r:embed="rId3">
            <a:alphaModFix/>
          </a:blip>
          <a:srcRect/>
          <a:stretch/>
        </p:blipFill>
        <p:spPr>
          <a:xfrm>
            <a:off x="11260136" y="3187700"/>
            <a:ext cx="4638674" cy="3467099"/>
          </a:xfrm>
          <a:prstGeom prst="rect">
            <a:avLst/>
          </a:prstGeom>
          <a:noFill/>
          <a:ln>
            <a:noFill/>
          </a:ln>
        </p:spPr>
      </p:pic>
      <p:sp>
        <p:nvSpPr>
          <p:cNvPr id="414" name="Shape 414"/>
          <p:cNvSpPr txBox="1"/>
          <p:nvPr/>
        </p:nvSpPr>
        <p:spPr>
          <a:xfrm>
            <a:off x="3020973" y="7302601"/>
            <a:ext cx="10558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http://www.youtube.com/watch?v=EHJ9uYx5L58</a:t>
            </a:r>
          </a:p>
        </p:txBody>
      </p:sp>
      <p:sp>
        <p:nvSpPr>
          <p:cNvPr id="415" name="Shape 415"/>
          <p:cNvSpPr txBox="1"/>
          <p:nvPr/>
        </p:nvSpPr>
        <p:spPr>
          <a:xfrm>
            <a:off x="508000" y="3810000"/>
            <a:ext cx="10752136" cy="215423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l-GR" sz="2800" dirty="0">
                <a:solidFill>
                  <a:srgbClr val="00FF00"/>
                </a:solidFill>
                <a:latin typeface="Courier"/>
                <a:ea typeface="Courier"/>
                <a:cs typeface="Courier"/>
                <a:sym typeface="Courier New"/>
              </a:rPr>
              <a:t>πλήθη</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FF00FF"/>
                </a:solidFill>
                <a:latin typeface="Courier"/>
                <a:ea typeface="Courier"/>
                <a:cs typeface="Courier"/>
                <a:sym typeface="Courier New"/>
              </a:rPr>
              <a:t>dict</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l-GR" sz="2800" i="0" u="none" strike="noStrike" cap="none" dirty="0">
                <a:solidFill>
                  <a:srgbClr val="00FF00"/>
                </a:solidFill>
                <a:latin typeface="Courier"/>
                <a:ea typeface="Courier"/>
                <a:cs typeface="Courier"/>
                <a:sym typeface="Courier New"/>
              </a:rPr>
              <a:t>ονόματα</a:t>
            </a:r>
            <a:r>
              <a:rPr lang="en-US" sz="2800" i="0" u="none" strike="noStrike" cap="none" dirty="0">
                <a:solidFill>
                  <a:schemeClr val="lt1"/>
                </a:solidFill>
                <a:latin typeface="Courier"/>
                <a:ea typeface="Courier"/>
                <a:cs typeface="Courier"/>
                <a:sym typeface="Courier New"/>
              </a:rPr>
              <a:t> = [</a:t>
            </a:r>
            <a:r>
              <a:rPr lang="el-GR" sz="2800" i="0" u="none" strike="noStrike" cap="none" dirty="0">
                <a:solidFill>
                  <a:schemeClr val="lt1"/>
                </a:solidFill>
                <a:latin typeface="Courier"/>
                <a:ea typeface="Courier"/>
                <a:cs typeface="Courier"/>
                <a:sym typeface="Courier New"/>
              </a:rPr>
              <a:t>'Κάρολος'</a:t>
            </a:r>
            <a:r>
              <a:rPr lang="en-US" sz="2800" i="0" u="none" strike="noStrike" cap="none" dirty="0">
                <a:solidFill>
                  <a:schemeClr val="lt1"/>
                </a:solidFill>
                <a:latin typeface="Courier"/>
                <a:ea typeface="Courier"/>
                <a:cs typeface="Courier"/>
                <a:sym typeface="Courier New"/>
              </a:rPr>
              <a:t>, '</a:t>
            </a:r>
            <a:r>
              <a:rPr lang="el-GR" sz="2800" i="0" u="none" strike="noStrike" cap="none" dirty="0">
                <a:solidFill>
                  <a:schemeClr val="lt1"/>
                </a:solidFill>
                <a:latin typeface="Courier"/>
                <a:ea typeface="Courier"/>
                <a:cs typeface="Courier"/>
                <a:sym typeface="Courier New"/>
              </a:rPr>
              <a:t>Γεωργία</a:t>
            </a:r>
            <a:r>
              <a:rPr lang="en-US" sz="2800" i="0" u="none" strike="noStrike" cap="none" dirty="0">
                <a:solidFill>
                  <a:schemeClr val="lt1"/>
                </a:solidFill>
                <a:latin typeface="Courier"/>
                <a:ea typeface="Courier"/>
                <a:cs typeface="Courier"/>
                <a:sym typeface="Courier New"/>
              </a:rPr>
              <a:t>', </a:t>
            </a:r>
            <a:r>
              <a:rPr lang="el-GR" sz="2800" i="0" u="none" strike="noStrike" cap="none" dirty="0">
                <a:solidFill>
                  <a:schemeClr val="lt1"/>
                </a:solidFill>
                <a:latin typeface="Courier"/>
                <a:ea typeface="Courier"/>
                <a:cs typeface="Courier"/>
                <a:sym typeface="Courier New"/>
              </a:rPr>
              <a:t>'Κάρολος'</a:t>
            </a:r>
            <a:r>
              <a:rPr lang="en-US" sz="2800" i="0" u="none" strike="noStrike" cap="none" dirty="0">
                <a:solidFill>
                  <a:schemeClr val="lt1"/>
                </a:solidFill>
                <a:latin typeface="Courier"/>
                <a:ea typeface="Courier"/>
                <a:cs typeface="Courier"/>
                <a:sym typeface="Courier New"/>
              </a:rPr>
              <a:t>, '</a:t>
            </a:r>
            <a:r>
              <a:rPr lang="el-GR" sz="2800" i="0" u="none" strike="noStrike" cap="none" dirty="0">
                <a:solidFill>
                  <a:schemeClr val="lt1"/>
                </a:solidFill>
                <a:latin typeface="Courier"/>
                <a:ea typeface="Courier"/>
                <a:cs typeface="Courier"/>
                <a:sym typeface="Courier New"/>
              </a:rPr>
              <a:t>Ζαχαρίας</a:t>
            </a:r>
            <a:r>
              <a:rPr lang="en-US" sz="2800" i="0" u="none" strike="noStrike" cap="none" dirty="0">
                <a:solidFill>
                  <a:schemeClr val="lt1"/>
                </a:solidFill>
                <a:latin typeface="Courier"/>
                <a:ea typeface="Courier"/>
                <a:cs typeface="Courier"/>
                <a:sym typeface="Courier New"/>
              </a:rPr>
              <a:t>', '</a:t>
            </a:r>
            <a:r>
              <a:rPr lang="el-GR" sz="2800" i="0" u="none" strike="noStrike" cap="none" dirty="0">
                <a:solidFill>
                  <a:schemeClr val="lt1"/>
                </a:solidFill>
                <a:latin typeface="Courier"/>
                <a:ea typeface="Courier"/>
                <a:cs typeface="Courier"/>
                <a:sym typeface="Courier New"/>
              </a:rPr>
              <a:t>Γεωργία</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a:solidFill>
                  <a:srgbClr val="FFFF00"/>
                </a:solidFill>
                <a:latin typeface="Courier"/>
                <a:ea typeface="Courier"/>
                <a:cs typeface="Courier"/>
                <a:sym typeface="Courier New"/>
              </a:rPr>
              <a:t>for</a:t>
            </a:r>
            <a:r>
              <a:rPr lang="en-US" sz="2800" i="0" u="none" strike="noStrike" cap="none" dirty="0">
                <a:solidFill>
                  <a:schemeClr val="lt1"/>
                </a:solidFill>
                <a:latin typeface="Courier"/>
                <a:ea typeface="Courier"/>
                <a:cs typeface="Courier"/>
                <a:sym typeface="Courier New"/>
              </a:rPr>
              <a:t> </a:t>
            </a:r>
            <a:r>
              <a:rPr lang="el-GR" sz="2800" i="0" u="none" strike="noStrike" cap="none" dirty="0">
                <a:solidFill>
                  <a:srgbClr val="00FF00"/>
                </a:solidFill>
                <a:latin typeface="Courier"/>
                <a:ea typeface="Courier"/>
                <a:cs typeface="Courier"/>
                <a:sym typeface="Courier New"/>
              </a:rPr>
              <a:t>όνομα</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in</a:t>
            </a:r>
            <a:r>
              <a:rPr lang="en-US" sz="2800" i="0" u="none" strike="noStrike" cap="none" dirty="0">
                <a:solidFill>
                  <a:schemeClr val="lt1"/>
                </a:solidFill>
                <a:latin typeface="Courier"/>
                <a:ea typeface="Courier"/>
                <a:cs typeface="Courier"/>
                <a:sym typeface="Courier New"/>
              </a:rPr>
              <a:t> </a:t>
            </a:r>
            <a:r>
              <a:rPr lang="el-GR" sz="2800" i="0" u="none" strike="noStrike" cap="none" dirty="0">
                <a:solidFill>
                  <a:srgbClr val="00FF00"/>
                </a:solidFill>
                <a:latin typeface="Courier"/>
                <a:ea typeface="Courier"/>
                <a:cs typeface="Courier"/>
                <a:sym typeface="Courier New"/>
              </a:rPr>
              <a:t>ονόματα</a:t>
            </a:r>
            <a:r>
              <a:rPr lang="en-US" sz="28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dirty="0">
                <a:solidFill>
                  <a:srgbClr val="00FF00"/>
                </a:solidFill>
                <a:latin typeface="Courier"/>
                <a:ea typeface="Courier"/>
                <a:cs typeface="Courier"/>
                <a:sym typeface="Courier New"/>
              </a:rPr>
              <a:t>	</a:t>
            </a:r>
            <a:r>
              <a:rPr lang="el-GR" sz="2800" dirty="0">
                <a:solidFill>
                  <a:srgbClr val="00FF00"/>
                </a:solidFill>
                <a:latin typeface="Courier"/>
                <a:ea typeface="Courier"/>
                <a:cs typeface="Courier"/>
                <a:sym typeface="Courier New"/>
              </a:rPr>
              <a:t>πλήθη</a:t>
            </a:r>
            <a:r>
              <a:rPr lang="en-US" sz="2800" i="0" u="none" strike="noStrike" cap="none" dirty="0">
                <a:solidFill>
                  <a:srgbClr val="00FFFF"/>
                </a:solidFill>
                <a:latin typeface="Courier"/>
                <a:ea typeface="Courier"/>
                <a:cs typeface="Courier"/>
                <a:sym typeface="Courier New"/>
              </a:rPr>
              <a:t>[</a:t>
            </a:r>
            <a:r>
              <a:rPr lang="el-GR" sz="2800" i="0" u="none" strike="noStrike" cap="none" dirty="0">
                <a:solidFill>
                  <a:srgbClr val="00FFFF"/>
                </a:solidFill>
                <a:latin typeface="Courier"/>
                <a:ea typeface="Courier"/>
                <a:cs typeface="Courier"/>
                <a:sym typeface="Courier New"/>
              </a:rPr>
              <a:t>όνομα</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 </a:t>
            </a:r>
            <a:r>
              <a:rPr lang="el-GR" sz="2800" dirty="0">
                <a:solidFill>
                  <a:srgbClr val="00FF00"/>
                </a:solidFill>
                <a:latin typeface="Courier"/>
                <a:ea typeface="Courier"/>
                <a:cs typeface="Courier"/>
                <a:sym typeface="Courier New"/>
              </a:rPr>
              <a:t>πλήθη</a:t>
            </a:r>
            <a:r>
              <a:rPr lang="en-US" sz="2800" i="0" u="none" strike="noStrike" cap="none" dirty="0">
                <a:solidFill>
                  <a:srgbClr val="FF00FF"/>
                </a:solidFill>
                <a:latin typeface="Courier"/>
                <a:ea typeface="Courier"/>
                <a:cs typeface="Courier"/>
                <a:sym typeface="Courier New"/>
              </a:rPr>
              <a:t>.get</a:t>
            </a:r>
            <a:r>
              <a:rPr lang="en-US" sz="2800" i="0" u="none" strike="noStrike" cap="none" dirty="0">
                <a:solidFill>
                  <a:srgbClr val="00FF00"/>
                </a:solidFill>
                <a:latin typeface="Courier"/>
                <a:ea typeface="Courier"/>
                <a:cs typeface="Courier"/>
                <a:sym typeface="Courier New"/>
              </a:rPr>
              <a:t>(</a:t>
            </a:r>
            <a:r>
              <a:rPr lang="el-GR" sz="2800" i="0" u="none" strike="noStrike" cap="none" dirty="0">
                <a:solidFill>
                  <a:srgbClr val="00FFFF"/>
                </a:solidFill>
                <a:latin typeface="Courier"/>
                <a:ea typeface="Courier"/>
                <a:cs typeface="Courier"/>
                <a:sym typeface="Courier New"/>
              </a:rPr>
              <a:t>όνομα</a:t>
            </a:r>
            <a:r>
              <a:rPr lang="en-US" sz="2800" i="0" u="none" strike="noStrike" cap="none" dirty="0">
                <a:solidFill>
                  <a:srgbClr val="00FFFF"/>
                </a:solidFill>
                <a:latin typeface="Courier"/>
                <a:ea typeface="Courier"/>
                <a:cs typeface="Courier"/>
                <a:sym typeface="Courier New"/>
              </a:rPr>
              <a:t>, </a:t>
            </a:r>
            <a:r>
              <a:rPr lang="en-US" sz="2800" i="0" u="none" strike="noStrike" cap="none" dirty="0">
                <a:solidFill>
                  <a:srgbClr val="FF7F00"/>
                </a:solidFill>
                <a:latin typeface="Courier"/>
                <a:ea typeface="Courier"/>
                <a:cs typeface="Courier"/>
                <a:sym typeface="Courier New"/>
              </a:rPr>
              <a:t>0</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a:solidFill>
                  <a:srgbClr val="FFFF00"/>
                </a:solidFill>
                <a:latin typeface="Courier"/>
                <a:ea typeface="Courier"/>
                <a:cs typeface="Courier"/>
                <a:sym typeface="Courier New"/>
              </a:rPr>
              <a:t>print(</a:t>
            </a:r>
            <a:r>
              <a:rPr lang="el-GR" sz="2800" dirty="0">
                <a:solidFill>
                  <a:srgbClr val="00FF00"/>
                </a:solidFill>
                <a:latin typeface="Courier"/>
                <a:ea typeface="Courier"/>
                <a:cs typeface="Courier"/>
                <a:sym typeface="Courier New"/>
              </a:rPr>
              <a:t>πλήθη</a:t>
            </a:r>
            <a:r>
              <a:rPr lang="en-US" sz="2800" i="0" u="none" strike="noStrike" cap="none" dirty="0">
                <a:solidFill>
                  <a:srgbClr val="FFFF00"/>
                </a:solidFill>
                <a:latin typeface="Courier"/>
                <a:ea typeface="Courier"/>
                <a:cs typeface="Courier"/>
                <a:sym typeface="Courier New"/>
              </a:rPr>
              <a:t>)</a:t>
            </a:r>
          </a:p>
        </p:txBody>
      </p:sp>
      <p:sp>
        <p:nvSpPr>
          <p:cNvPr id="416" name="Shape 416"/>
          <p:cNvSpPr txBox="1">
            <a:spLocks noGrp="1"/>
          </p:cNvSpPr>
          <p:nvPr>
            <p:ph type="title"/>
          </p:nvPr>
        </p:nvSpPr>
        <p:spPr>
          <a:xfrm>
            <a:off x="1031422" y="789709"/>
            <a:ext cx="14193157"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Απλοποιημένη Μέτρηση με</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a:solidFill>
                  <a:srgbClr val="FF00FF"/>
                </a:solidFill>
                <a:latin typeface="Arial" charset="0"/>
                <a:ea typeface="Arial" charset="0"/>
                <a:cs typeface="Arial" charset="0"/>
                <a:sym typeface="Cabin"/>
              </a:rPr>
              <a:t>get()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155700" y="789709"/>
            <a:ext cx="9788525"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Τι είναι μια Συλλογή;</a:t>
            </a:r>
            <a:endParaRPr lang="en-US" sz="7600" u="none" strike="noStrike" cap="none" dirty="0">
              <a:solidFill>
                <a:srgbClr val="FFD966"/>
              </a:solidFill>
              <a:latin typeface="Arial" charset="0"/>
              <a:ea typeface="Arial" charset="0"/>
              <a:cs typeface="Arial" charset="0"/>
              <a:sym typeface="Cabin"/>
            </a:endParaRPr>
          </a:p>
        </p:txBody>
      </p:sp>
      <p:sp>
        <p:nvSpPr>
          <p:cNvPr id="213" name="Shape 213"/>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Μια συλλογή είναι ωραία γιατί μπορούμε να βάλουμε περισσότερες από μία τιμές σε αυτήν και να τις μεταφέρουμε σε ένα βολικό πακέτο</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Έχουμε μια δέσμη τιμών σε μία μόνο «μεταβλητή»</a:t>
            </a:r>
            <a:endParaRPr lang="en-US" sz="3600" b="0" i="0" u="none" strike="noStrike" cap="none" dirty="0">
              <a:solidFill>
                <a:schemeClr val="lt1"/>
              </a:solidFill>
              <a:latin typeface="Arial"/>
              <a:ea typeface="Arial"/>
              <a:cs typeface="Arial"/>
              <a:sym typeface="Arial"/>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Αυτό το κάνουμε έχοντας περισσότερες από μία θέσεις «μέσα» στη μεταβλητή</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Έχουμε τρόπους εύρεσης των διαφορετικών θέσεων στη μεταβλητή</a:t>
            </a:r>
            <a:endParaRPr lang="en-US" sz="3600" u="none" strike="noStrike" cap="none" dirty="0">
              <a:solidFill>
                <a:schemeClr val="lt1"/>
              </a:solidFill>
              <a:latin typeface="Arial" charset="0"/>
              <a:ea typeface="Arial" charset="0"/>
              <a:cs typeface="Arial" charset="0"/>
              <a:sym typeface="Cabin"/>
            </a:endParaRPr>
          </a:p>
        </p:txBody>
      </p:sp>
      <p:pic>
        <p:nvPicPr>
          <p:cNvPr id="214" name="Shape 214"/>
          <p:cNvPicPr preferRelativeResize="0"/>
          <p:nvPr/>
        </p:nvPicPr>
        <p:blipFill rotWithShape="1">
          <a:blip r:embed="rId3">
            <a:alphaModFix/>
          </a:blip>
          <a:srcRect/>
          <a:stretch/>
        </p:blipFill>
        <p:spPr>
          <a:xfrm>
            <a:off x="12515849" y="860850"/>
            <a:ext cx="2357975" cy="1742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01401" y="715799"/>
            <a:ext cx="12853199" cy="1261884"/>
          </a:xfrm>
          <a:prstGeom prst="rect">
            <a:avLst/>
          </a:prstGeom>
        </p:spPr>
        <p:txBody>
          <a:bodyPr wrap="none">
            <a:spAutoFit/>
          </a:bodyPr>
          <a:lstStyle/>
          <a:p>
            <a:r>
              <a:rPr lang="el-GR" sz="7600" dirty="0">
                <a:solidFill>
                  <a:srgbClr val="FFD966"/>
                </a:solidFill>
                <a:latin typeface="Arial" charset="0"/>
                <a:ea typeface="Arial" charset="0"/>
                <a:cs typeface="Arial" charset="0"/>
                <a:sym typeface="Cabin"/>
              </a:rPr>
              <a:t>Μετρώντας Λέξεις σε Κείμενο</a:t>
            </a:r>
            <a:endParaRPr lang="en-US" dirty="0">
              <a:solidFill>
                <a:srgbClr val="FFD966"/>
              </a:solidFill>
            </a:endParaRPr>
          </a:p>
        </p:txBody>
      </p:sp>
    </p:spTree>
    <p:extLst>
      <p:ext uri="{BB962C8B-B14F-4D97-AF65-F5344CB8AC3E}">
        <p14:creationId xmlns:p14="http://schemas.microsoft.com/office/powerpoint/2010/main" val="3899140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p:nvPr/>
        </p:nvSpPr>
        <p:spPr>
          <a:xfrm>
            <a:off x="476250" y="659495"/>
            <a:ext cx="15303500" cy="2493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2800" u="none" strike="noStrike" cap="none" dirty="0">
                <a:solidFill>
                  <a:srgbClr val="00FF00"/>
                </a:solidFill>
                <a:latin typeface="Arial" charset="0"/>
                <a:ea typeface="Arial" charset="0"/>
                <a:cs typeface="Arial" charset="0"/>
                <a:sym typeface="Cabin"/>
              </a:rPr>
              <a:t>Η συγγραφή προγραμμάτων (ή προγραμματισμός) είναι μια πολύ δημιουργική και ανταποδοτική δραστηριότητα. Μπορείτε να γράψετε προγράμματα για πολλούς λόγους που κυμαίνονται από το να βγάλετε τα προς το ζην έως την επίλυση ενός δύσκολου προβλήματος ανάλυσης δεδομένων, ή τη διασκέδασή σας, ή τη βοήθεια σε κάποιον άλλο για να λύσει ένα πρόβλημα. Αυτό το βιβλίο υποθέτει ότι όλοι πρέπει να γνωρίζουν πώς να προγραμματίζουν και ότι μόλις μάθετε πώς να προγραμματίζετε, θα καταλάβετε τι θέλετε να κάνετε με τις νέες δεξιότητές σας. </a:t>
            </a:r>
            <a:endParaRPr lang="en-US" sz="2800" u="none" strike="noStrike" cap="none" dirty="0">
              <a:solidFill>
                <a:srgbClr val="00FF00"/>
              </a:solidFill>
              <a:latin typeface="Arial" charset="0"/>
              <a:ea typeface="Arial" charset="0"/>
              <a:cs typeface="Arial" charset="0"/>
              <a:sym typeface="Cabin"/>
            </a:endParaRPr>
          </a:p>
        </p:txBody>
      </p:sp>
      <p:sp>
        <p:nvSpPr>
          <p:cNvPr id="422" name="Shape 422"/>
          <p:cNvSpPr txBox="1"/>
          <p:nvPr/>
        </p:nvSpPr>
        <p:spPr>
          <a:xfrm>
            <a:off x="469900" y="3577997"/>
            <a:ext cx="15303500" cy="2017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2800" u="none" strike="noStrike" cap="none" dirty="0">
                <a:solidFill>
                  <a:srgbClr val="FFFF00"/>
                </a:solidFill>
                <a:latin typeface="Arial" charset="0"/>
                <a:ea typeface="Arial" charset="0"/>
                <a:cs typeface="Arial" charset="0"/>
                <a:sym typeface="Cabin"/>
              </a:rPr>
              <a:t>Περιτριγυριζόμαστε, στην καθημερινότητά μας, από υπολογιστές που κυμαίνονται από φορητούς υπολογιστές έως κινητά τηλέφωνα. Μπορούμε να σκεφτούμε αυτούς τους υπολογιστές ως τους «προσωπικούς βοηθούς» μας που μπορούν να φροντίσουν πολλά πράγματα για λογαριασμό μας. Οι σημερινοί υπολογιστές είναι ουσιαστικά φτιαγμένο για να μας κάνουν συνεχώς την ερώτηση «Τι θα θέλατε να κάνω στη συνέχεια;»</a:t>
            </a:r>
            <a:endParaRPr lang="en-US" sz="2800" u="none" strike="noStrike" cap="none" dirty="0">
              <a:solidFill>
                <a:srgbClr val="FFFF00"/>
              </a:solidFill>
              <a:latin typeface="Arial" charset="0"/>
              <a:ea typeface="Arial" charset="0"/>
              <a:cs typeface="Arial" charset="0"/>
              <a:sym typeface="Cabin"/>
            </a:endParaRPr>
          </a:p>
        </p:txBody>
      </p:sp>
      <p:sp>
        <p:nvSpPr>
          <p:cNvPr id="423" name="Shape 423"/>
          <p:cNvSpPr txBox="1"/>
          <p:nvPr/>
        </p:nvSpPr>
        <p:spPr>
          <a:xfrm>
            <a:off x="476250" y="6020249"/>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l-GR" sz="2800" u="none" strike="noStrike" cap="none" dirty="0">
                <a:solidFill>
                  <a:srgbClr val="00FFFF"/>
                </a:solidFill>
                <a:latin typeface="Arial" charset="0"/>
                <a:ea typeface="Arial" charset="0"/>
                <a:cs typeface="Arial" charset="0"/>
                <a:sym typeface="Cabin"/>
              </a:rPr>
              <a:t>Οι υπολογιστές μας είναι γρήγοροι και έχουν τεράστια ποσότητα μνήμης και θα μπορούσαν να μας βοηθήσουν πολύ αν γνωρίζαμε τη γλώσσα τους για να εξηγήσουμε στον υπολογιστή μας τι θα θέλαμε να κάνει στη συνέχεια. Αν γνωρίζαμε αυτή τη γλώσσα θα μπορούσαμε να πούμε στον υπολογιστή να κάνει εργασίες για λογαριασμό μας, που ήταν επαναλαμβανόμενες. Είναι ενδιαφέρον ότι τα πράγματα που μπορούν να κάνουν οι υπολογιστές είναι συχνά τα πράγματα που εμείς οι άνθρωποι τα θεωρούμε βαρετά και ενοχλούν.</a:t>
            </a:r>
            <a:endParaRPr lang="en-US" sz="2800" u="none" strike="noStrike" cap="none" dirty="0">
              <a:solidFill>
                <a:srgbClr val="00FFFF"/>
              </a:solidFill>
              <a:latin typeface="Arial" charset="0"/>
              <a:ea typeface="Arial" charset="0"/>
              <a:cs typeface="Arial" charset="0"/>
              <a:sym typeface="Cabi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xfrm>
            <a:off x="1155700" y="789709"/>
            <a:ext cx="1342327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Μοτίβο Μέτρησης</a:t>
            </a:r>
            <a:endParaRPr lang="en-US" sz="7600" u="none" strike="noStrike" cap="none" dirty="0">
              <a:solidFill>
                <a:srgbClr val="FFD966"/>
              </a:solidFill>
              <a:latin typeface="Arial" charset="0"/>
              <a:ea typeface="Arial" charset="0"/>
              <a:cs typeface="Arial" charset="0"/>
              <a:sym typeface="Cabin"/>
            </a:endParaRPr>
          </a:p>
        </p:txBody>
      </p:sp>
      <p:sp>
        <p:nvSpPr>
          <p:cNvPr id="435" name="Shape 435"/>
          <p:cNvSpPr txBox="1"/>
          <p:nvPr/>
        </p:nvSpPr>
        <p:spPr>
          <a:xfrm>
            <a:off x="875400" y="2305400"/>
            <a:ext cx="11090100" cy="57241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l-GR" sz="3000" i="0" u="none" strike="noStrike" cap="none" dirty="0">
                <a:solidFill>
                  <a:srgbClr val="00FF00"/>
                </a:solidFill>
                <a:latin typeface="Courier"/>
                <a:ea typeface="Courier"/>
                <a:cs typeface="Courier"/>
                <a:sym typeface="Courier New"/>
              </a:rPr>
              <a:t>πλήθη</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FF"/>
                </a:solidFill>
                <a:latin typeface="Courier"/>
                <a:ea typeface="Courier"/>
                <a:cs typeface="Courier"/>
                <a:sym typeface="Courier New"/>
              </a:rPr>
              <a:t>dict</a:t>
            </a:r>
            <a:r>
              <a:rPr lang="en-US" sz="3000" i="0" u="none" strike="noStrike" cap="none" dirty="0">
                <a:solidFill>
                  <a:schemeClr val="lt1"/>
                </a:solidFill>
                <a:latin typeface="Courier"/>
                <a:ea typeface="Courier"/>
                <a:cs typeface="Courier"/>
                <a:sym typeface="Courier New"/>
              </a:rPr>
              <a:t>()</a:t>
            </a:r>
          </a:p>
          <a:p>
            <a:pPr marL="0" marR="0" lvl="0" indent="0" rtl="0">
              <a:lnSpc>
                <a:spcPct val="100000"/>
              </a:lnSpc>
              <a:spcBef>
                <a:spcPts val="0"/>
              </a:spcBef>
              <a:spcAft>
                <a:spcPts val="0"/>
              </a:spcAft>
              <a:buClr>
                <a:srgbClr val="FFFF00"/>
              </a:buClr>
              <a:buSzPct val="25000"/>
              <a:buFont typeface="Courier New"/>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Δώστε μια γραμμή κειμένου</a:t>
            </a:r>
            <a:r>
              <a:rPr lang="en-US" sz="3000" i="0" u="none" strike="noStrike" cap="none" dirty="0">
                <a:solidFill>
                  <a:schemeClr val="lt1"/>
                </a:solidFill>
                <a:latin typeface="Courier"/>
                <a:ea typeface="Courier"/>
                <a:cs typeface="Courier"/>
                <a:sym typeface="Courier New"/>
              </a:rPr>
              <a:t>:</a:t>
            </a:r>
            <a:r>
              <a:rPr lang="en-US" sz="3000" dirty="0">
                <a:solidFill>
                  <a:schemeClr val="lt1"/>
                </a:solidFill>
                <a:latin typeface="Courier"/>
                <a:ea typeface="Courier"/>
                <a:cs typeface="Courier"/>
                <a:sym typeface="Courier New"/>
              </a:rPr>
              <a:t>'</a:t>
            </a:r>
            <a:r>
              <a:rPr lang="en-US" sz="3000" dirty="0">
                <a:solidFill>
                  <a:srgbClr val="FFFF00"/>
                </a:solidFill>
                <a:latin typeface="Courier"/>
                <a:ea typeface="Courier"/>
                <a:cs typeface="Courier"/>
                <a:sym typeface="Courier New"/>
              </a:rPr>
              <a:t>)</a:t>
            </a:r>
          </a:p>
          <a:p>
            <a:pPr marL="0" marR="0" lvl="0" indent="0" rtl="0">
              <a:lnSpc>
                <a:spcPct val="100000"/>
              </a:lnSpc>
              <a:spcBef>
                <a:spcPts val="0"/>
              </a:spcBef>
              <a:spcAft>
                <a:spcPts val="0"/>
              </a:spcAft>
              <a:buClr>
                <a:schemeClr val="lt1"/>
              </a:buClr>
              <a:buSzPct val="25000"/>
              <a:buFont typeface="Courier New"/>
              <a:buNone/>
            </a:pPr>
            <a:r>
              <a:rPr lang="el-GR" sz="3000" i="0" u="none" strike="noStrike" cap="none" dirty="0">
                <a:solidFill>
                  <a:schemeClr val="lt1"/>
                </a:solidFill>
                <a:latin typeface="Courier"/>
                <a:ea typeface="Courier"/>
                <a:cs typeface="Courier"/>
                <a:sym typeface="Courier New"/>
              </a:rPr>
              <a:t>γραμμή</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input</a:t>
            </a:r>
            <a:r>
              <a:rPr lang="en-US" sz="3000" i="0" u="none" strike="noStrike" cap="none" dirty="0">
                <a:solidFill>
                  <a:schemeClr val="lt1"/>
                </a:solidFill>
                <a:latin typeface="Courier"/>
                <a:ea typeface="Courier"/>
                <a:cs typeface="Courier"/>
                <a:sym typeface="Courier New"/>
              </a:rPr>
              <a:t>('')</a:t>
            </a:r>
          </a:p>
          <a:p>
            <a:pPr marL="0" marR="0" lvl="0" indent="0"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marL="0" marR="0" lvl="0" indent="0" rtl="0">
              <a:lnSpc>
                <a:spcPct val="100000"/>
              </a:lnSpc>
              <a:spcBef>
                <a:spcPts val="0"/>
              </a:spcBef>
              <a:spcAft>
                <a:spcPts val="0"/>
              </a:spcAft>
              <a:buClr>
                <a:schemeClr val="lt1"/>
              </a:buClr>
              <a:buSzPct val="25000"/>
              <a:buFont typeface="Courier New"/>
              <a:buNone/>
            </a:pPr>
            <a:r>
              <a:rPr lang="el-GR" sz="3000" i="0" u="none" strike="noStrike" cap="none" dirty="0">
                <a:solidFill>
                  <a:schemeClr val="lt1"/>
                </a:solidFill>
                <a:latin typeface="Courier"/>
                <a:ea typeface="Courier"/>
                <a:cs typeface="Courier"/>
                <a:sym typeface="Courier New"/>
              </a:rPr>
              <a:t>λέξεις</a:t>
            </a:r>
            <a:r>
              <a:rPr lang="en-US" sz="3000" i="0" u="none" strike="noStrike" cap="none" dirty="0">
                <a:solidFill>
                  <a:schemeClr val="lt1"/>
                </a:solidFill>
                <a:latin typeface="Courier"/>
                <a:ea typeface="Courier"/>
                <a:cs typeface="Courier"/>
                <a:sym typeface="Courier New"/>
              </a:rPr>
              <a:t> = </a:t>
            </a:r>
            <a:r>
              <a:rPr lang="el-GR" sz="3000" i="0" u="none" strike="noStrike" cap="none" dirty="0">
                <a:solidFill>
                  <a:schemeClr val="lt1"/>
                </a:solidFill>
                <a:latin typeface="Courier"/>
                <a:ea typeface="Courier"/>
                <a:cs typeface="Courier"/>
                <a:sym typeface="Courier New"/>
              </a:rPr>
              <a:t>γραμμή</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00FF"/>
                </a:solidFill>
                <a:latin typeface="Courier"/>
                <a:ea typeface="Courier"/>
                <a:cs typeface="Courier"/>
                <a:sym typeface="Courier New"/>
              </a:rPr>
              <a:t>split</a:t>
            </a:r>
            <a:r>
              <a:rPr lang="en-US" sz="3000" i="0" u="none" strike="noStrike" cap="none" dirty="0">
                <a:solidFill>
                  <a:schemeClr val="lt1"/>
                </a:solidFill>
                <a:latin typeface="Courier"/>
                <a:ea typeface="Courier"/>
                <a:cs typeface="Courier"/>
                <a:sym typeface="Courier New"/>
              </a:rPr>
              <a:t>()</a:t>
            </a:r>
          </a:p>
          <a:p>
            <a:pPr marL="0" marR="0" lvl="0" indent="0"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a:buClr>
                <a:srgbClr val="FFFF00"/>
              </a:buClr>
              <a:buSzPct val="25000"/>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Λέξεις</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chemeClr val="lt1"/>
                </a:solidFill>
                <a:latin typeface="Courier"/>
                <a:ea typeface="Courier"/>
                <a:cs typeface="Courier"/>
                <a:sym typeface="Courier New"/>
              </a:rPr>
              <a:t>λέξεις</a:t>
            </a:r>
            <a:r>
              <a:rPr lang="en-US" sz="3000" dirty="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a:buClr>
                <a:srgbClr val="FFFF00"/>
              </a:buClr>
              <a:buSzPct val="25000"/>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Μέτρηση</a:t>
            </a:r>
            <a:r>
              <a:rPr lang="en-US" sz="3000" i="0" u="none" strike="noStrike" cap="none" dirty="0">
                <a:solidFill>
                  <a:schemeClr val="lt1"/>
                </a:solidFill>
                <a:latin typeface="Courier"/>
                <a:ea typeface="Courier"/>
                <a:cs typeface="Courier"/>
                <a:sym typeface="Courier New"/>
              </a:rPr>
              <a:t>...</a:t>
            </a:r>
            <a:r>
              <a:rPr lang="en-US" sz="3000" dirty="0">
                <a:solidFill>
                  <a:schemeClr val="lt1"/>
                </a:solidFill>
                <a:latin typeface="Courier"/>
                <a:ea typeface="Courier"/>
                <a:cs typeface="Courier"/>
                <a:sym typeface="Courier New"/>
              </a:rPr>
              <a:t>'</a:t>
            </a:r>
            <a:r>
              <a:rPr lang="en-US" sz="3000" dirty="0">
                <a:solidFill>
                  <a:srgbClr val="FFFF00"/>
                </a:solidFill>
                <a:latin typeface="Courier"/>
                <a:ea typeface="Courier"/>
                <a:cs typeface="Courier"/>
                <a:sym typeface="Courier New"/>
              </a:rPr>
              <a:t>)</a:t>
            </a:r>
            <a:endParaRPr lang="en-US" sz="30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chemeClr val="lt1"/>
                </a:solidFill>
                <a:latin typeface="Courier"/>
                <a:ea typeface="Courier"/>
                <a:cs typeface="Courier"/>
                <a:sym typeface="Courier New"/>
              </a:rPr>
              <a:t>λέξη</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chemeClr val="lt1"/>
                </a:solidFill>
                <a:latin typeface="Courier"/>
                <a:ea typeface="Courier"/>
                <a:cs typeface="Courier"/>
                <a:sym typeface="Courier New"/>
              </a:rPr>
              <a:t>λέξεις</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l-GR" sz="3000" i="0" u="none" strike="noStrike" cap="none" dirty="0">
                <a:solidFill>
                  <a:srgbClr val="00FF00"/>
                </a:solidFill>
                <a:latin typeface="Courier"/>
                <a:ea typeface="Courier"/>
                <a:cs typeface="Courier"/>
                <a:sym typeface="Courier New"/>
              </a:rPr>
              <a:t>	πλήθη</a:t>
            </a: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λέξη</a:t>
            </a:r>
            <a:r>
              <a:rPr lang="en-US" sz="3000" i="0" u="none" strike="noStrike" cap="none" dirty="0">
                <a:solidFill>
                  <a:schemeClr val="lt1"/>
                </a:solidFill>
                <a:latin typeface="Courier"/>
                <a:ea typeface="Courier"/>
                <a:cs typeface="Courier"/>
                <a:sym typeface="Courier New"/>
              </a:rPr>
              <a:t>] = </a:t>
            </a:r>
            <a:r>
              <a:rPr lang="el-GR" sz="3000" i="0" u="none" strike="noStrike" cap="none" dirty="0">
                <a:solidFill>
                  <a:srgbClr val="00FF00"/>
                </a:solidFill>
                <a:latin typeface="Courier"/>
                <a:ea typeface="Courier"/>
                <a:cs typeface="Courier"/>
                <a:sym typeface="Courier New"/>
              </a:rPr>
              <a:t>πλήθη</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00FF"/>
                </a:solidFill>
                <a:latin typeface="Courier"/>
                <a:ea typeface="Courier"/>
                <a:cs typeface="Courier"/>
                <a:sym typeface="Courier New"/>
              </a:rPr>
              <a:t>get</a:t>
            </a: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λέξη</a:t>
            </a:r>
            <a:r>
              <a:rPr lang="en-US" sz="3000" i="0" u="none" strike="noStrike" cap="none" dirty="0">
                <a:solidFill>
                  <a:schemeClr val="lt1"/>
                </a:solidFill>
                <a:latin typeface="Courier"/>
                <a:ea typeface="Courier"/>
                <a:cs typeface="Courier"/>
                <a:sym typeface="Courier New"/>
              </a:rPr>
              <a:t>,0) + 1</a:t>
            </a:r>
          </a:p>
          <a:p>
            <a:pPr>
              <a:buClr>
                <a:srgbClr val="FFFF00"/>
              </a:buClr>
              <a:buSzPct val="25000"/>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Πλήθη</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πλήθη</a:t>
            </a:r>
            <a:r>
              <a:rPr lang="en-US" sz="3000" dirty="0">
                <a:solidFill>
                  <a:srgbClr val="FFFF00"/>
                </a:solidFill>
                <a:latin typeface="Courier"/>
                <a:ea typeface="Courier"/>
                <a:cs typeface="Courier"/>
                <a:sym typeface="Courier New"/>
              </a:rPr>
              <a:t>)</a:t>
            </a:r>
          </a:p>
        </p:txBody>
      </p:sp>
      <p:sp>
        <p:nvSpPr>
          <p:cNvPr id="436" name="Shape 436"/>
          <p:cNvSpPr txBox="1"/>
          <p:nvPr/>
        </p:nvSpPr>
        <p:spPr>
          <a:xfrm>
            <a:off x="9775075" y="2768236"/>
            <a:ext cx="5897100" cy="3835765"/>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Το γενικό μοτίβο για την καταμέτρηση των λέξεων σε μια γραμμή κειμένου είναι η </a:t>
            </a:r>
            <a:r>
              <a:rPr lang="el-GR" sz="3200" dirty="0">
                <a:solidFill>
                  <a:srgbClr val="FF00FF"/>
                </a:solidFill>
                <a:latin typeface="Arial" charset="0"/>
                <a:cs typeface="Arial" charset="0"/>
                <a:sym typeface="Cabin"/>
              </a:rPr>
              <a:t>διαίρεση</a:t>
            </a:r>
            <a:r>
              <a:rPr lang="el-GR" sz="3200" u="none" strike="noStrike" cap="none" dirty="0">
                <a:solidFill>
                  <a:schemeClr val="lt1"/>
                </a:solidFill>
                <a:latin typeface="Arial" charset="0"/>
                <a:ea typeface="Arial" charset="0"/>
                <a:cs typeface="Arial" charset="0"/>
                <a:sym typeface="Cabin"/>
              </a:rPr>
              <a:t> της γραμμής σε λέξεις, μετά η περιήγηση στις λέξεις και η χρήση ενός </a:t>
            </a:r>
            <a:r>
              <a:rPr lang="el-GR" sz="3200" dirty="0">
                <a:solidFill>
                  <a:srgbClr val="00FF00"/>
                </a:solidFill>
                <a:latin typeface="Arial" charset="0"/>
                <a:cs typeface="Arial" charset="0"/>
                <a:sym typeface="Cabin"/>
              </a:rPr>
              <a:t>λεξικού</a:t>
            </a:r>
            <a:r>
              <a:rPr lang="el-GR" sz="3200" u="none" strike="noStrike" cap="none" dirty="0">
                <a:solidFill>
                  <a:schemeClr val="lt1"/>
                </a:solidFill>
                <a:latin typeface="Arial" charset="0"/>
                <a:ea typeface="Arial" charset="0"/>
                <a:cs typeface="Arial" charset="0"/>
                <a:sym typeface="Cabin"/>
              </a:rPr>
              <a:t> για την παρακολούθηση του πλήθους κάθε λέξης ανεξάρτητα. </a:t>
            </a:r>
            <a:endParaRPr lang="en-US" sz="32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Shape 442"/>
          <p:cNvSpPr txBox="1"/>
          <p:nvPr/>
        </p:nvSpPr>
        <p:spPr>
          <a:xfrm>
            <a:off x="466075" y="1216987"/>
            <a:ext cx="11558399" cy="635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python </a:t>
            </a:r>
            <a:r>
              <a:rPr lang="en-US" sz="2600" i="0" u="none" strike="noStrike" cap="none" dirty="0" err="1">
                <a:solidFill>
                  <a:srgbClr val="FFFF00"/>
                </a:solidFill>
                <a:latin typeface="Courier"/>
                <a:ea typeface="Courier"/>
                <a:cs typeface="Courier"/>
                <a:sym typeface="Courier New"/>
              </a:rPr>
              <a:t>wordcount.py</a:t>
            </a:r>
            <a:r>
              <a:rPr lang="en-US" sz="26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rgbClr val="FFFF00"/>
              </a:buClr>
              <a:buSzPct val="25000"/>
              <a:buFont typeface="Cabin"/>
              <a:buNone/>
            </a:pPr>
            <a:r>
              <a:rPr lang="el-GR" sz="2600" i="0" u="none" strike="noStrike" cap="none" dirty="0">
                <a:solidFill>
                  <a:schemeClr val="lt1"/>
                </a:solidFill>
                <a:latin typeface="Courier"/>
                <a:ea typeface="Courier"/>
                <a:cs typeface="Courier"/>
                <a:sym typeface="Courier New"/>
              </a:rPr>
              <a:t>Δώστε μια γραμμή κειμένου:</a:t>
            </a:r>
            <a:endParaRPr lang="en-US" sz="26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clown ran after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car and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car ran into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tent and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tent fell down on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clown and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car </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l-GR" sz="2600" i="0" u="none" strike="noStrike" cap="none" dirty="0">
                <a:solidFill>
                  <a:schemeClr val="lt1"/>
                </a:solidFill>
                <a:latin typeface="Courier"/>
                <a:ea typeface="Courier"/>
                <a:cs typeface="Courier"/>
                <a:sym typeface="Courier New"/>
              </a:rPr>
              <a:t>Λέξεις</a:t>
            </a:r>
            <a:r>
              <a:rPr lang="en-US" sz="2600" i="0" u="none" strike="noStrike" cap="none" dirty="0">
                <a:solidFill>
                  <a:schemeClr val="lt1"/>
                </a:solidFill>
                <a:latin typeface="Courier"/>
                <a:ea typeface="Courier"/>
                <a:cs typeface="Courier"/>
                <a:sym typeface="Courier New"/>
              </a:rPr>
              <a:t>: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l-GR" sz="2600" i="0" u="none" strike="noStrike" cap="none" dirty="0">
                <a:solidFill>
                  <a:schemeClr val="lt1"/>
                </a:solidFill>
                <a:latin typeface="Courier"/>
                <a:ea typeface="Courier"/>
                <a:cs typeface="Courier"/>
                <a:sym typeface="Courier New"/>
              </a:rPr>
              <a:t>Μέτρηση</a:t>
            </a:r>
            <a:r>
              <a:rPr lang="en-US" sz="26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Font typeface="Cabin"/>
              <a:buNone/>
            </a:pPr>
            <a:endParaRPr sz="26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l-GR" sz="2600" i="0" u="none" strike="noStrike" cap="none" dirty="0">
                <a:solidFill>
                  <a:schemeClr val="lt1"/>
                </a:solidFill>
                <a:latin typeface="Courier"/>
                <a:ea typeface="Courier"/>
                <a:cs typeface="Courier"/>
                <a:sym typeface="Courier New"/>
              </a:rPr>
              <a:t>Πλήθη</a:t>
            </a:r>
            <a:r>
              <a:rPr lang="en-US" sz="2600" i="0" u="none" strike="noStrike" cap="none" dirty="0">
                <a:solidFill>
                  <a:schemeClr val="lt1"/>
                </a:solidFill>
                <a:latin typeface="Courier"/>
                <a:ea typeface="Courier"/>
                <a:cs typeface="Courier"/>
                <a:sym typeface="Courier New"/>
              </a:rPr>
              <a:t> {'and': 3, 'on': 1, 'ran': 2, 'car': 3, 'into': 1, 'after': 1, 'clown': 2, 'down': 1, 'fell': 1, </a:t>
            </a:r>
            <a:r>
              <a:rPr lang="en-US" sz="2600" i="0" u="none" strike="noStrike" cap="none" dirty="0">
                <a:solidFill>
                  <a:srgbClr val="00FF00"/>
                </a:solidFill>
                <a:latin typeface="Courier"/>
                <a:ea typeface="Courier"/>
                <a:cs typeface="Courier"/>
                <a:sym typeface="Courier New"/>
              </a:rPr>
              <a:t>'the': 7</a:t>
            </a:r>
            <a:r>
              <a:rPr lang="en-US" sz="2600" i="0" u="none" strike="noStrike" cap="none" dirty="0">
                <a:solidFill>
                  <a:schemeClr val="lt1"/>
                </a:solidFill>
                <a:latin typeface="Courier"/>
                <a:ea typeface="Courier"/>
                <a:cs typeface="Courier"/>
                <a:sym typeface="Courier New"/>
              </a:rPr>
              <a:t>, 'tent': 2}</a:t>
            </a:r>
          </a:p>
        </p:txBody>
      </p:sp>
      <p:sp>
        <p:nvSpPr>
          <p:cNvPr id="443" name="Shape 443"/>
          <p:cNvSpPr txBox="1"/>
          <p:nvPr/>
        </p:nvSpPr>
        <p:spPr>
          <a:xfrm>
            <a:off x="9458325" y="7724249"/>
            <a:ext cx="6905500" cy="457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1800" u="sng" strike="noStrike" cap="none">
                <a:solidFill>
                  <a:srgbClr val="FFFF00"/>
                </a:solidFill>
                <a:latin typeface="Arial" charset="0"/>
                <a:ea typeface="Arial" charset="0"/>
                <a:cs typeface="Arial" charset="0"/>
                <a:sym typeface="Cabin"/>
                <a:hlinkClick r:id="rId3"/>
              </a:rPr>
              <a:t>http://www.flickr.com/photos/71502646@N00/2526007974/</a:t>
            </a:r>
          </a:p>
        </p:txBody>
      </p:sp>
      <p:pic>
        <p:nvPicPr>
          <p:cNvPr id="444" name="Shape 444"/>
          <p:cNvPicPr preferRelativeResize="0"/>
          <p:nvPr/>
        </p:nvPicPr>
        <p:blipFill rotWithShape="1">
          <a:blip r:embed="rId4">
            <a:alphaModFix/>
          </a:blip>
          <a:srcRect/>
          <a:stretch/>
        </p:blipFill>
        <p:spPr>
          <a:xfrm>
            <a:off x="12714303" y="1038225"/>
            <a:ext cx="2927399" cy="1943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p:nvPr/>
        </p:nvSpPr>
        <p:spPr>
          <a:xfrm>
            <a:off x="563562" y="1527928"/>
            <a:ext cx="8160138" cy="406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l-GR" sz="2400" i="0" u="none" strike="noStrike" cap="none" dirty="0">
                <a:solidFill>
                  <a:schemeClr val="lt1"/>
                </a:solidFill>
                <a:latin typeface="Courier"/>
                <a:ea typeface="Courier"/>
                <a:cs typeface="Courier"/>
                <a:sym typeface="Courier New"/>
              </a:rPr>
              <a:t>πλήθη</a:t>
            </a:r>
            <a:r>
              <a:rPr lang="en-US" sz="2400" i="0" u="none" strike="noStrike" cap="none" dirty="0">
                <a:solidFill>
                  <a:schemeClr val="lt1"/>
                </a:solidFill>
                <a:latin typeface="Courier"/>
                <a:ea typeface="Courier"/>
                <a:cs typeface="Courier"/>
                <a:sym typeface="Courier New"/>
              </a:rPr>
              <a:t> = </a:t>
            </a:r>
            <a:r>
              <a:rPr lang="en-US" sz="2400" i="0" u="none" strike="noStrike" cap="none" dirty="0" err="1">
                <a:solidFill>
                  <a:srgbClr val="FF7F00"/>
                </a:solidFill>
                <a:latin typeface="Courier"/>
                <a:ea typeface="Courier"/>
                <a:cs typeface="Courier"/>
                <a:sym typeface="Courier New"/>
              </a:rPr>
              <a:t>dict</a:t>
            </a:r>
            <a:r>
              <a:rPr lang="en-US" sz="2400" i="0" u="none" strike="noStrike" cap="none" dirty="0">
                <a:solidFill>
                  <a:schemeClr val="lt1"/>
                </a:solidFill>
                <a:latin typeface="Courier"/>
                <a:ea typeface="Courier"/>
                <a:cs typeface="Courier"/>
                <a:sym typeface="Courier New"/>
              </a:rPr>
              <a:t>()</a:t>
            </a:r>
            <a:endParaRPr lang="en-US" sz="2400" dirty="0">
              <a:solidFill>
                <a:schemeClr val="lt1"/>
              </a:solidFill>
              <a:latin typeface="Courier"/>
              <a:ea typeface="Courier"/>
              <a:cs typeface="Courier"/>
              <a:sym typeface="Courier New"/>
            </a:endParaRPr>
          </a:p>
          <a:p>
            <a:pPr lvl="0">
              <a:buClr>
                <a:schemeClr val="lt1"/>
              </a:buClr>
              <a:buSzPct val="25000"/>
            </a:pPr>
            <a:r>
              <a:rPr lang="el-GR" sz="2400" dirty="0">
                <a:solidFill>
                  <a:schemeClr val="lt1"/>
                </a:solidFill>
                <a:latin typeface="Courier"/>
                <a:ea typeface="Courier"/>
                <a:cs typeface="Courier"/>
                <a:sym typeface="Courier New"/>
              </a:rPr>
              <a:t>γραμμή</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FF00FF"/>
                </a:solidFill>
                <a:latin typeface="Courier"/>
                <a:ea typeface="Courier"/>
                <a:cs typeface="Courier"/>
                <a:sym typeface="Courier New"/>
              </a:rPr>
              <a:t>input</a:t>
            </a:r>
            <a:r>
              <a:rPr lang="en-US" sz="2400" dirty="0">
                <a:solidFill>
                  <a:schemeClr val="lt1"/>
                </a:solidFill>
                <a:latin typeface="Courier"/>
                <a:ea typeface="Courier"/>
                <a:cs typeface="Courier"/>
                <a:sym typeface="Courier New"/>
              </a:rPr>
              <a:t>(</a:t>
            </a:r>
            <a:r>
              <a:rPr lang="el-GR" sz="2400" dirty="0">
                <a:solidFill>
                  <a:schemeClr val="lt1"/>
                </a:solidFill>
                <a:latin typeface="Courier"/>
                <a:ea typeface="Courier"/>
                <a:cs typeface="Courier"/>
                <a:sym typeface="Courier New"/>
              </a:rPr>
              <a:t>'Δώστε μια γραμμή κειμένου:'</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l-GR" sz="2400" i="0" u="none" strike="noStrike" cap="none" dirty="0">
                <a:solidFill>
                  <a:schemeClr val="lt1"/>
                </a:solidFill>
                <a:latin typeface="Courier"/>
                <a:ea typeface="Courier"/>
                <a:cs typeface="Courier"/>
                <a:sym typeface="Courier New"/>
              </a:rPr>
              <a:t>λέξεις</a:t>
            </a:r>
            <a:r>
              <a:rPr lang="en-US" sz="2400" i="0" u="none" strike="noStrike" cap="none" dirty="0">
                <a:solidFill>
                  <a:schemeClr val="lt1"/>
                </a:solidFill>
                <a:latin typeface="Courier"/>
                <a:ea typeface="Courier"/>
                <a:cs typeface="Courier"/>
                <a:sym typeface="Courier New"/>
              </a:rPr>
              <a:t> = </a:t>
            </a:r>
            <a:r>
              <a:rPr lang="el-GR" sz="2400" dirty="0">
                <a:solidFill>
                  <a:schemeClr val="lt1"/>
                </a:solidFill>
                <a:latin typeface="Courier"/>
                <a:ea typeface="Courier"/>
                <a:cs typeface="Courier"/>
                <a:sym typeface="Courier New"/>
              </a:rPr>
              <a:t>γραμμή</a:t>
            </a:r>
            <a:r>
              <a:rPr lang="en-US" sz="2400" i="0" u="none" strike="noStrike" cap="none" dirty="0">
                <a:solidFill>
                  <a:schemeClr val="lt1"/>
                </a:solidFill>
                <a:latin typeface="Courier"/>
                <a:ea typeface="Courier"/>
                <a:cs typeface="Courier"/>
                <a:sym typeface="Courier New"/>
              </a:rPr>
              <a:t>.</a:t>
            </a:r>
            <a:r>
              <a:rPr lang="en-US" sz="2400" i="0" u="none" strike="noStrike" cap="none" dirty="0">
                <a:solidFill>
                  <a:srgbClr val="FF00FF"/>
                </a:solidFill>
                <a:latin typeface="Courier"/>
                <a:ea typeface="Courier"/>
                <a:cs typeface="Courier"/>
                <a:sym typeface="Courier New"/>
              </a:rPr>
              <a:t>split</a:t>
            </a:r>
            <a:r>
              <a:rPr lang="en-US" sz="24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chemeClr val="lt1"/>
                </a:solidFill>
                <a:latin typeface="Courier"/>
                <a:ea typeface="Courier"/>
                <a:cs typeface="Courier"/>
                <a:sym typeface="Courier New"/>
              </a:rPr>
              <a:t>'</a:t>
            </a:r>
            <a:r>
              <a:rPr lang="el-GR" sz="2400" i="0" u="none" strike="noStrike" cap="none" dirty="0">
                <a:solidFill>
                  <a:schemeClr val="lt1"/>
                </a:solidFill>
                <a:latin typeface="Courier"/>
                <a:ea typeface="Courier"/>
                <a:cs typeface="Courier"/>
                <a:sym typeface="Courier New"/>
              </a:rPr>
              <a:t>Λέξεις</a:t>
            </a: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chemeClr val="lt1"/>
                </a:solidFill>
                <a:latin typeface="Courier"/>
                <a:ea typeface="Courier"/>
                <a:cs typeface="Courier"/>
                <a:sym typeface="Courier New"/>
              </a:rPr>
              <a:t>λέξεις</a:t>
            </a:r>
            <a:r>
              <a:rPr lang="en-US" sz="2400" i="0" u="none" strike="noStrike" cap="none" dirty="0">
                <a:solidFill>
                  <a:srgbClr val="FFFF00"/>
                </a:solidFill>
                <a:latin typeface="Courier"/>
                <a:ea typeface="Courier"/>
                <a:cs typeface="Courier"/>
                <a:sym typeface="Courier New"/>
              </a:rPr>
              <a:t>)</a:t>
            </a:r>
          </a:p>
          <a:p>
            <a:pPr>
              <a:buClr>
                <a:srgbClr val="FFFF00"/>
              </a:buClr>
              <a:buSzPct val="25000"/>
            </a:pP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chemeClr val="lt1"/>
                </a:solidFill>
                <a:latin typeface="Courier"/>
                <a:ea typeface="Courier"/>
                <a:cs typeface="Courier"/>
                <a:sym typeface="Courier New"/>
              </a:rPr>
              <a:t>'</a:t>
            </a:r>
            <a:r>
              <a:rPr lang="el-GR" sz="2400" i="0" u="none" strike="noStrike" cap="none" dirty="0">
                <a:solidFill>
                  <a:schemeClr val="lt1"/>
                </a:solidFill>
                <a:latin typeface="Courier"/>
                <a:ea typeface="Courier"/>
                <a:cs typeface="Courier"/>
                <a:sym typeface="Courier New"/>
              </a:rPr>
              <a:t>Μέτρηση</a:t>
            </a:r>
            <a:r>
              <a:rPr lang="en-US" sz="2400" i="0" u="none" strike="noStrike" cap="none" dirty="0">
                <a:solidFill>
                  <a:schemeClr val="lt1"/>
                </a:solidFill>
                <a:latin typeface="Courier"/>
                <a:ea typeface="Courier"/>
                <a:cs typeface="Courier"/>
                <a:sym typeface="Courier New"/>
              </a:rPr>
              <a:t>...’</a:t>
            </a:r>
            <a:r>
              <a:rPr lang="en-US" sz="2400" dirty="0">
                <a:solidFill>
                  <a:srgbClr val="FFFF00"/>
                </a:solidFill>
                <a:latin typeface="Courier"/>
                <a:ea typeface="Courier"/>
                <a:cs typeface="Courier"/>
                <a:sym typeface="Courier New"/>
              </a:rPr>
              <a:t>)</a:t>
            </a:r>
            <a:endParaRPr lang="en-US" sz="24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chemeClr val="lt1"/>
                </a:solidFill>
                <a:latin typeface="Courier"/>
                <a:ea typeface="Courier"/>
                <a:cs typeface="Courier"/>
                <a:sym typeface="Courier New"/>
              </a:rPr>
              <a:t>λέξη</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chemeClr val="lt1"/>
                </a:solidFill>
                <a:latin typeface="Courier"/>
                <a:ea typeface="Courier"/>
                <a:cs typeface="Courier"/>
                <a:sym typeface="Courier New"/>
              </a:rPr>
              <a:t>λέξεις</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l-GR" sz="2400" i="0" u="none" strike="noStrike" cap="none" dirty="0">
                <a:solidFill>
                  <a:schemeClr val="lt1"/>
                </a:solidFill>
                <a:latin typeface="Courier"/>
                <a:ea typeface="Courier"/>
                <a:cs typeface="Courier"/>
                <a:sym typeface="Courier New"/>
              </a:rPr>
              <a:t>	πλήθη</a:t>
            </a:r>
            <a:r>
              <a:rPr lang="en-US" sz="2400" i="0" u="none" strike="noStrike" cap="none" dirty="0">
                <a:solidFill>
                  <a:schemeClr val="lt1"/>
                </a:solidFill>
                <a:latin typeface="Courier"/>
                <a:ea typeface="Courier"/>
                <a:cs typeface="Courier"/>
                <a:sym typeface="Courier New"/>
              </a:rPr>
              <a:t>[</a:t>
            </a:r>
            <a:r>
              <a:rPr lang="el-GR" sz="2400" i="0" u="none" strike="noStrike" cap="none" dirty="0">
                <a:solidFill>
                  <a:schemeClr val="lt1"/>
                </a:solidFill>
                <a:latin typeface="Courier"/>
                <a:ea typeface="Courier"/>
                <a:cs typeface="Courier"/>
                <a:sym typeface="Courier New"/>
              </a:rPr>
              <a:t>λέξη</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chemeClr val="lt1"/>
                </a:solidFill>
                <a:latin typeface="Courier"/>
                <a:ea typeface="Courier"/>
                <a:cs typeface="Courier"/>
                <a:sym typeface="Courier New"/>
              </a:rPr>
              <a:t>πλήθη</a:t>
            </a:r>
            <a:r>
              <a:rPr lang="en-US" sz="2400" i="0" u="none" strike="noStrike" cap="none" dirty="0">
                <a:solidFill>
                  <a:schemeClr val="lt1"/>
                </a:solidFill>
                <a:latin typeface="Courier"/>
                <a:ea typeface="Courier"/>
                <a:cs typeface="Courier"/>
                <a:sym typeface="Courier New"/>
              </a:rPr>
              <a:t>.</a:t>
            </a:r>
            <a:r>
              <a:rPr lang="en-US" sz="2400" i="0" u="none" strike="noStrike" cap="none" dirty="0">
                <a:solidFill>
                  <a:srgbClr val="FF00FF"/>
                </a:solidFill>
                <a:latin typeface="Courier"/>
                <a:ea typeface="Courier"/>
                <a:cs typeface="Courier"/>
                <a:sym typeface="Courier New"/>
              </a:rPr>
              <a:t>get</a:t>
            </a:r>
            <a:r>
              <a:rPr lang="en-US" sz="2400" i="0" u="none" strike="noStrike" cap="none" dirty="0">
                <a:solidFill>
                  <a:schemeClr val="lt1"/>
                </a:solidFill>
                <a:latin typeface="Courier"/>
                <a:ea typeface="Courier"/>
                <a:cs typeface="Courier"/>
                <a:sym typeface="Courier New"/>
              </a:rPr>
              <a:t>(</a:t>
            </a:r>
            <a:r>
              <a:rPr lang="el-GR" sz="2400" i="0" u="none" strike="noStrike" cap="none" dirty="0">
                <a:solidFill>
                  <a:schemeClr val="lt1"/>
                </a:solidFill>
                <a:latin typeface="Courier"/>
                <a:ea typeface="Courier"/>
                <a:cs typeface="Courier"/>
                <a:sym typeface="Courier New"/>
              </a:rPr>
              <a:t>λέξη</a:t>
            </a:r>
            <a:r>
              <a:rPr lang="en-US" sz="2400" i="0" u="none" strike="noStrike" cap="none" dirty="0">
                <a:solidFill>
                  <a:schemeClr val="lt1"/>
                </a:solidFill>
                <a:latin typeface="Courier"/>
                <a:ea typeface="Courier"/>
                <a:cs typeface="Courier"/>
                <a:sym typeface="Courier New"/>
              </a:rPr>
              <a:t>,0) + 1</a:t>
            </a:r>
          </a:p>
          <a:p>
            <a:pPr>
              <a:buClr>
                <a:srgbClr val="FFFF00"/>
              </a:buClr>
              <a:buSzPct val="25000"/>
            </a:pP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chemeClr val="lt1"/>
                </a:solidFill>
                <a:latin typeface="Courier"/>
                <a:ea typeface="Courier"/>
                <a:cs typeface="Courier"/>
                <a:sym typeface="Courier New"/>
              </a:rPr>
              <a:t>'</a:t>
            </a:r>
            <a:r>
              <a:rPr lang="el-GR" sz="2400" i="0" u="none" strike="noStrike" cap="none" dirty="0">
                <a:solidFill>
                  <a:schemeClr val="lt1"/>
                </a:solidFill>
                <a:latin typeface="Courier"/>
                <a:ea typeface="Courier"/>
                <a:cs typeface="Courier"/>
                <a:sym typeface="Courier New"/>
              </a:rPr>
              <a:t>Πλήθη</a:t>
            </a: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chemeClr val="lt1"/>
                </a:solidFill>
                <a:latin typeface="Courier"/>
                <a:ea typeface="Courier"/>
                <a:cs typeface="Courier"/>
                <a:sym typeface="Courier New"/>
              </a:rPr>
              <a:t>πλήθη</a:t>
            </a:r>
            <a:r>
              <a:rPr lang="en-US" sz="2400" dirty="0">
                <a:solidFill>
                  <a:srgbClr val="FFFF00"/>
                </a:solidFill>
                <a:latin typeface="Courier"/>
                <a:ea typeface="Courier"/>
                <a:cs typeface="Courier"/>
                <a:sym typeface="Courier New"/>
              </a:rPr>
              <a:t>)</a:t>
            </a:r>
          </a:p>
        </p:txBody>
      </p:sp>
      <p:sp>
        <p:nvSpPr>
          <p:cNvPr id="450" name="Shape 450"/>
          <p:cNvSpPr txBox="1"/>
          <p:nvPr/>
        </p:nvSpPr>
        <p:spPr>
          <a:xfrm>
            <a:off x="8723700" y="887100"/>
            <a:ext cx="6941400" cy="7213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python </a:t>
            </a:r>
            <a:r>
              <a:rPr lang="en-US" sz="2800" i="0" u="none" strike="noStrike" cap="none" dirty="0" err="1">
                <a:solidFill>
                  <a:srgbClr val="FFFF00"/>
                </a:solidFill>
                <a:latin typeface="Courier"/>
                <a:ea typeface="Courier"/>
                <a:cs typeface="Courier"/>
                <a:sym typeface="Courier New"/>
              </a:rPr>
              <a:t>wordcount.py</a:t>
            </a:r>
            <a:r>
              <a:rPr lang="en-US" sz="28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l-GR" sz="2800" u="none" strike="noStrike" cap="none" dirty="0">
                <a:solidFill>
                  <a:schemeClr val="lt1"/>
                </a:solidFill>
                <a:latin typeface="Arial" charset="0"/>
                <a:ea typeface="Arial" charset="0"/>
                <a:cs typeface="Arial" charset="0"/>
                <a:sym typeface="Cabin"/>
              </a:rPr>
              <a:t>'Δώστε μια γραμμή κειμένου:'</a:t>
            </a:r>
            <a:endParaRPr lang="en-US" sz="2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ran after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 and the car ran into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fell down on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a:t>
            </a:r>
          </a:p>
          <a:p>
            <a:pPr marL="0" marR="0" lvl="0" indent="0" algn="ctr" rtl="0">
              <a:lnSpc>
                <a:spcPct val="100000"/>
              </a:lnSpc>
              <a:spcBef>
                <a:spcPts val="0"/>
              </a:spcBef>
              <a:spcAft>
                <a:spcPts val="0"/>
              </a:spcAft>
              <a:buNone/>
            </a:pPr>
            <a:endParaRPr sz="28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2800" u="none" strike="noStrike" cap="none" dirty="0">
                <a:solidFill>
                  <a:schemeClr val="lt1"/>
                </a:solidFill>
                <a:latin typeface="Arial" charset="0"/>
                <a:ea typeface="Arial" charset="0"/>
                <a:cs typeface="Arial" charset="0"/>
                <a:sym typeface="Cabin"/>
              </a:rPr>
              <a:t>Λέξεις</a:t>
            </a:r>
            <a:r>
              <a:rPr lang="en-US" sz="2800" u="none" strike="noStrike" cap="none" dirty="0">
                <a:solidFill>
                  <a:schemeClr val="lt1"/>
                </a:solidFill>
                <a:latin typeface="Arial" charset="0"/>
                <a:ea typeface="Arial" charset="0"/>
                <a:cs typeface="Arial" charset="0"/>
                <a:sym typeface="Cabin"/>
              </a:rPr>
              <a:t>: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l-GR" sz="2800" u="none" strike="noStrike" cap="none" dirty="0">
                <a:solidFill>
                  <a:schemeClr val="lt1"/>
                </a:solidFill>
                <a:latin typeface="Arial" charset="0"/>
                <a:ea typeface="Arial" charset="0"/>
                <a:cs typeface="Arial" charset="0"/>
                <a:sym typeface="Cabin"/>
              </a:rPr>
              <a:t>Μέτρηση</a:t>
            </a:r>
            <a:r>
              <a:rPr lang="en-US" sz="2800" u="none" strike="noStrike" cap="none" dirty="0">
                <a:solidFill>
                  <a:schemeClr val="lt1"/>
                </a:solidFill>
                <a:latin typeface="Arial" charset="0"/>
                <a:ea typeface="Arial" charset="0"/>
                <a:cs typeface="Arial" charset="0"/>
                <a:sym typeface="Cabin"/>
              </a:rPr>
              <a:t>...</a:t>
            </a:r>
          </a:p>
          <a:p>
            <a:pPr marL="0" marR="0" lvl="0" indent="0" algn="ctr" rtl="0">
              <a:lnSpc>
                <a:spcPct val="100000"/>
              </a:lnSpc>
              <a:spcBef>
                <a:spcPts val="0"/>
              </a:spcBef>
              <a:spcAft>
                <a:spcPts val="0"/>
              </a:spcAft>
              <a:buNone/>
            </a:pPr>
            <a:endParaRPr sz="2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2800" u="none" strike="noStrike" cap="none" dirty="0">
                <a:solidFill>
                  <a:schemeClr val="lt1"/>
                </a:solidFill>
                <a:latin typeface="Arial" charset="0"/>
                <a:ea typeface="Arial" charset="0"/>
                <a:cs typeface="Arial" charset="0"/>
                <a:sym typeface="Cabin"/>
              </a:rPr>
              <a:t>Πλήθη</a:t>
            </a:r>
            <a:r>
              <a:rPr lang="en-US" sz="2800" u="none" strike="noStrike" cap="none" dirty="0">
                <a:solidFill>
                  <a:schemeClr val="lt1"/>
                </a:solidFill>
                <a:latin typeface="Arial" charset="0"/>
                <a:ea typeface="Arial" charset="0"/>
                <a:cs typeface="Arial" charset="0"/>
                <a:sym typeface="Cabin"/>
              </a:rPr>
              <a:t> {'and': 3, 'on': 1, 'ran': 2, 'car': 3, 'into': 1, 'after': 1, 'clown': 2, 'down': 1, 'fell': 1, </a:t>
            </a:r>
            <a:r>
              <a:rPr lang="en-US" sz="2800" u="none" strike="noStrike" cap="none" dirty="0">
                <a:solidFill>
                  <a:srgbClr val="00FF00"/>
                </a:solidFill>
                <a:latin typeface="Arial" charset="0"/>
                <a:ea typeface="Arial" charset="0"/>
                <a:cs typeface="Arial" charset="0"/>
                <a:sym typeface="Cabin"/>
              </a:rPr>
              <a:t>'the': 7</a:t>
            </a:r>
            <a:r>
              <a:rPr lang="en-US" sz="2800" u="none" strike="noStrike" cap="none" dirty="0">
                <a:solidFill>
                  <a:schemeClr val="lt1"/>
                </a:solidFill>
                <a:latin typeface="Arial" charset="0"/>
                <a:ea typeface="Arial" charset="0"/>
                <a:cs typeface="Arial" charset="0"/>
                <a:sym typeface="Cabin"/>
              </a:rPr>
              <a:t>, 'tent': 2}</a:t>
            </a:r>
          </a:p>
        </p:txBody>
      </p:sp>
      <p:pic>
        <p:nvPicPr>
          <p:cNvPr id="451" name="Shape 451"/>
          <p:cNvPicPr preferRelativeResize="0"/>
          <p:nvPr/>
        </p:nvPicPr>
        <p:blipFill rotWithShape="1">
          <a:blip r:embed="rId3">
            <a:alphaModFix/>
          </a:blip>
          <a:srcRect/>
          <a:stretch/>
        </p:blipFill>
        <p:spPr>
          <a:xfrm>
            <a:off x="563562" y="5912964"/>
            <a:ext cx="1689000" cy="11222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Καθορισμένοι Βρόχοι και Λεξικά</a:t>
            </a:r>
            <a:endParaRPr lang="en-US" sz="7600" u="none" strike="noStrike" cap="none" dirty="0">
              <a:solidFill>
                <a:srgbClr val="FFD966"/>
              </a:solidFill>
              <a:latin typeface="Arial" charset="0"/>
              <a:ea typeface="Arial" charset="0"/>
              <a:cs typeface="Arial" charset="0"/>
              <a:sym typeface="Cabin"/>
            </a:endParaRPr>
          </a:p>
        </p:txBody>
      </p:sp>
      <p:sp>
        <p:nvSpPr>
          <p:cNvPr id="457" name="Shape 457"/>
          <p:cNvSpPr txBox="1">
            <a:spLocks noGrp="1"/>
          </p:cNvSpPr>
          <p:nvPr>
            <p:ph type="body" idx="1"/>
          </p:nvPr>
        </p:nvSpPr>
        <p:spPr>
          <a:xfrm>
            <a:off x="1155700" y="2603500"/>
            <a:ext cx="13931900" cy="2125663"/>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l-GR" sz="3600" u="none" strike="noStrike" cap="none" dirty="0">
                <a:solidFill>
                  <a:schemeClr val="lt1"/>
                </a:solidFill>
                <a:latin typeface="Arial" charset="0"/>
                <a:ea typeface="Arial" charset="0"/>
                <a:cs typeface="Arial" charset="0"/>
                <a:sym typeface="Cabin"/>
              </a:rPr>
              <a:t>Παρόλο που τα </a:t>
            </a:r>
            <a:r>
              <a:rPr lang="el-GR" sz="3600" dirty="0">
                <a:solidFill>
                  <a:srgbClr val="00FF00"/>
                </a:solidFill>
                <a:latin typeface="Arial" charset="0"/>
                <a:cs typeface="Arial" charset="0"/>
                <a:sym typeface="Cabin"/>
              </a:rPr>
              <a:t>λεξικά</a:t>
            </a:r>
            <a:r>
              <a:rPr lang="el-GR" sz="3600" u="none" strike="noStrike" cap="none" dirty="0">
                <a:solidFill>
                  <a:schemeClr val="lt1"/>
                </a:solidFill>
                <a:latin typeface="Arial" charset="0"/>
                <a:ea typeface="Arial" charset="0"/>
                <a:cs typeface="Arial" charset="0"/>
                <a:sym typeface="Cabin"/>
              </a:rPr>
              <a:t> δεν αποθηκεύονται με τη σειρά, μπορούμε να γράψουμε έναν βρόχο </a:t>
            </a:r>
            <a:r>
              <a:rPr lang="el-GR" sz="3600" dirty="0">
                <a:solidFill>
                  <a:srgbClr val="FFFF00"/>
                </a:solidFill>
                <a:latin typeface="Arial" charset="0"/>
                <a:cs typeface="Arial" charset="0"/>
                <a:sym typeface="Cabin"/>
              </a:rPr>
              <a:t>for</a:t>
            </a:r>
            <a:r>
              <a:rPr lang="el-GR" sz="3600" dirty="0">
                <a:solidFill>
                  <a:schemeClr val="bg1"/>
                </a:solidFill>
                <a:latin typeface="Arial" charset="0"/>
                <a:cs typeface="Arial" charset="0"/>
                <a:sym typeface="Cabin"/>
              </a:rPr>
              <a:t>,</a:t>
            </a:r>
            <a:r>
              <a:rPr lang="el-GR" sz="3600" u="none" strike="noStrike" cap="none" dirty="0">
                <a:solidFill>
                  <a:schemeClr val="lt1"/>
                </a:solidFill>
                <a:latin typeface="Arial" charset="0"/>
                <a:ea typeface="Arial" charset="0"/>
                <a:cs typeface="Arial" charset="0"/>
                <a:sym typeface="Cabin"/>
              </a:rPr>
              <a:t> που περνάει από όλες τις </a:t>
            </a:r>
            <a:r>
              <a:rPr lang="el-GR" sz="3600" dirty="0">
                <a:solidFill>
                  <a:srgbClr val="00FFFF"/>
                </a:solidFill>
                <a:latin typeface="Arial" charset="0"/>
                <a:cs typeface="Arial" charset="0"/>
                <a:sym typeface="Cabin"/>
              </a:rPr>
              <a:t>καταχωρήσεις</a:t>
            </a:r>
            <a:r>
              <a:rPr lang="el-GR" sz="3600" u="none" strike="noStrike" cap="none" dirty="0">
                <a:solidFill>
                  <a:schemeClr val="lt1"/>
                </a:solidFill>
                <a:latin typeface="Arial" charset="0"/>
                <a:ea typeface="Arial" charset="0"/>
                <a:cs typeface="Arial" charset="0"/>
                <a:sym typeface="Cabin"/>
              </a:rPr>
              <a:t> ενός </a:t>
            </a:r>
            <a:r>
              <a:rPr lang="el-GR" sz="3600" dirty="0">
                <a:solidFill>
                  <a:srgbClr val="00FF00"/>
                </a:solidFill>
                <a:latin typeface="Arial" charset="0"/>
                <a:cs typeface="Arial" charset="0"/>
                <a:sym typeface="Cabin"/>
              </a:rPr>
              <a:t>λεξικού</a:t>
            </a:r>
            <a:r>
              <a:rPr lang="el-GR" sz="3600" u="none" strike="noStrike" cap="none" dirty="0">
                <a:solidFill>
                  <a:schemeClr val="lt1"/>
                </a:solidFill>
                <a:latin typeface="Arial" charset="0"/>
                <a:ea typeface="Arial" charset="0"/>
                <a:cs typeface="Arial" charset="0"/>
                <a:sym typeface="Cabin"/>
              </a:rPr>
              <a:t> - στην πραγματικότητα περνάει από όλα τα </a:t>
            </a:r>
            <a:r>
              <a:rPr lang="el-GR" sz="3600" dirty="0">
                <a:solidFill>
                  <a:srgbClr val="00FFFF"/>
                </a:solidFill>
                <a:latin typeface="Arial" charset="0"/>
                <a:cs typeface="Arial" charset="0"/>
                <a:sym typeface="Cabin"/>
              </a:rPr>
              <a:t>κλειδιά</a:t>
            </a:r>
            <a:r>
              <a:rPr lang="el-GR" sz="3600" u="none" strike="noStrike" cap="none" dirty="0">
                <a:solidFill>
                  <a:schemeClr val="lt1"/>
                </a:solidFill>
                <a:latin typeface="Arial" charset="0"/>
                <a:ea typeface="Arial" charset="0"/>
                <a:cs typeface="Arial" charset="0"/>
                <a:sym typeface="Cabin"/>
              </a:rPr>
              <a:t> του </a:t>
            </a:r>
            <a:r>
              <a:rPr lang="el-GR" sz="3600" dirty="0">
                <a:solidFill>
                  <a:srgbClr val="00FF00"/>
                </a:solidFill>
                <a:latin typeface="Arial" charset="0"/>
                <a:cs typeface="Arial" charset="0"/>
                <a:sym typeface="Cabin"/>
              </a:rPr>
              <a:t>λεξικού</a:t>
            </a:r>
            <a:r>
              <a:rPr lang="el-GR" sz="3600" u="none" strike="noStrike" cap="none" dirty="0">
                <a:solidFill>
                  <a:schemeClr val="lt1"/>
                </a:solidFill>
                <a:latin typeface="Arial" charset="0"/>
                <a:ea typeface="Arial" charset="0"/>
                <a:cs typeface="Arial" charset="0"/>
                <a:sym typeface="Cabin"/>
              </a:rPr>
              <a:t> και </a:t>
            </a:r>
            <a:r>
              <a:rPr lang="el-GR" sz="3600" dirty="0">
                <a:solidFill>
                  <a:srgbClr val="00FFFF"/>
                </a:solidFill>
                <a:latin typeface="Arial" charset="0"/>
                <a:cs typeface="Arial" charset="0"/>
                <a:sym typeface="Cabin"/>
              </a:rPr>
              <a:t>αναζητά</a:t>
            </a:r>
            <a:r>
              <a:rPr lang="el-GR" sz="3600" u="none" strike="noStrike" cap="none" dirty="0">
                <a:solidFill>
                  <a:schemeClr val="lt1"/>
                </a:solidFill>
                <a:latin typeface="Arial" charset="0"/>
                <a:ea typeface="Arial" charset="0"/>
                <a:cs typeface="Arial" charset="0"/>
                <a:sym typeface="Cabin"/>
              </a:rPr>
              <a:t> τις τιμές</a:t>
            </a:r>
            <a:endParaRPr lang="en-US" sz="3600" u="none" strike="noStrike" cap="none" dirty="0">
              <a:solidFill>
                <a:schemeClr val="lt1"/>
              </a:solidFill>
              <a:latin typeface="Arial" charset="0"/>
              <a:ea typeface="Arial" charset="0"/>
              <a:cs typeface="Arial" charset="0"/>
              <a:sym typeface="Cabin"/>
            </a:endParaRPr>
          </a:p>
        </p:txBody>
      </p:sp>
      <p:sp>
        <p:nvSpPr>
          <p:cNvPr id="458" name="Shape 458"/>
          <p:cNvSpPr txBox="1"/>
          <p:nvPr/>
        </p:nvSpPr>
        <p:spPr>
          <a:xfrm>
            <a:off x="2914649" y="5043484"/>
            <a:ext cx="10929939" cy="301466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&gt;&gt;&gt; </a:t>
            </a:r>
            <a:r>
              <a:rPr lang="el-GR" sz="2400" i="0" u="none" strike="noStrike" cap="none" dirty="0">
                <a:solidFill>
                  <a:srgbClr val="00FF00"/>
                </a:solidFill>
                <a:latin typeface="Courier"/>
                <a:ea typeface="Courier"/>
                <a:cs typeface="Courier"/>
                <a:sym typeface="Courier New"/>
              </a:rPr>
              <a:t>πλήθη</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00FFFF"/>
                </a:solidFill>
                <a:latin typeface="Courier"/>
                <a:ea typeface="Courier"/>
                <a:cs typeface="Courier"/>
                <a:sym typeface="Courier New"/>
              </a:rPr>
              <a:t>'</a:t>
            </a:r>
            <a:r>
              <a:rPr lang="el-GR" sz="2400" i="0" u="none" strike="noStrike" cap="none" dirty="0" err="1">
                <a:solidFill>
                  <a:srgbClr val="00FFFF"/>
                </a:solidFill>
                <a:latin typeface="Courier"/>
                <a:ea typeface="Courier"/>
                <a:cs typeface="Courier"/>
                <a:sym typeface="Courier New"/>
              </a:rPr>
              <a:t>κάρολος</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 1 , </a:t>
            </a:r>
            <a:r>
              <a:rPr lang="en-US" sz="2400" i="0" u="none" strike="noStrike" cap="none" dirty="0">
                <a:solidFill>
                  <a:srgbClr val="00FFFF"/>
                </a:solidFill>
                <a:latin typeface="Courier"/>
                <a:ea typeface="Courier"/>
                <a:cs typeface="Courier"/>
                <a:sym typeface="Courier New"/>
              </a:rPr>
              <a:t>'</a:t>
            </a:r>
            <a:r>
              <a:rPr lang="el-GR" sz="2400" i="0" u="none" strike="noStrike" cap="none" dirty="0">
                <a:solidFill>
                  <a:srgbClr val="00FFFF"/>
                </a:solidFill>
                <a:latin typeface="Courier"/>
                <a:ea typeface="Courier"/>
                <a:cs typeface="Courier"/>
                <a:sym typeface="Courier New"/>
              </a:rPr>
              <a:t>φανή</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 42, </a:t>
            </a:r>
            <a:r>
              <a:rPr lang="en-US" sz="2400" i="0" u="none" strike="noStrike" cap="none" dirty="0">
                <a:solidFill>
                  <a:srgbClr val="00FFFF"/>
                </a:solidFill>
                <a:latin typeface="Courier"/>
                <a:ea typeface="Courier"/>
                <a:cs typeface="Courier"/>
                <a:sym typeface="Courier New"/>
              </a:rPr>
              <a:t>'</a:t>
            </a:r>
            <a:r>
              <a:rPr lang="el-GR" sz="2400" i="0" u="none" strike="noStrike" cap="none" dirty="0">
                <a:solidFill>
                  <a:srgbClr val="00FFFF"/>
                </a:solidFill>
                <a:latin typeface="Courier"/>
                <a:ea typeface="Courier"/>
                <a:cs typeface="Courier"/>
                <a:sym typeface="Courier New"/>
              </a:rPr>
              <a:t>ίων</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10}</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rgbClr val="00FFFF"/>
                </a:solidFill>
                <a:latin typeface="Courier"/>
                <a:ea typeface="Courier"/>
                <a:cs typeface="Courier"/>
                <a:sym typeface="Courier New"/>
              </a:rPr>
              <a:t>κλειδί</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rgbClr val="00FF00"/>
                </a:solidFill>
                <a:latin typeface="Courier"/>
                <a:ea typeface="Courier"/>
                <a:cs typeface="Courier"/>
                <a:sym typeface="Courier New"/>
              </a:rPr>
              <a:t>πλήθη</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print(</a:t>
            </a:r>
            <a:r>
              <a:rPr lang="el-GR" sz="2400" i="0" u="none" strike="noStrike" cap="none" dirty="0">
                <a:solidFill>
                  <a:srgbClr val="00FFFF"/>
                </a:solidFill>
                <a:latin typeface="Courier"/>
                <a:ea typeface="Courier"/>
                <a:cs typeface="Courier"/>
                <a:sym typeface="Courier New"/>
              </a:rPr>
              <a:t>κλειδί</a:t>
            </a: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rgbClr val="00FF00"/>
                </a:solidFill>
                <a:latin typeface="Courier"/>
                <a:ea typeface="Courier"/>
                <a:cs typeface="Courier"/>
                <a:sym typeface="Courier New"/>
              </a:rPr>
              <a:t>πλήθη</a:t>
            </a:r>
            <a:r>
              <a:rPr lang="en-US" sz="2400" i="0" u="none" strike="noStrike" cap="none" dirty="0">
                <a:solidFill>
                  <a:srgbClr val="00FFFF"/>
                </a:solidFill>
                <a:latin typeface="Courier"/>
                <a:ea typeface="Courier"/>
                <a:cs typeface="Courier"/>
                <a:sym typeface="Courier New"/>
              </a:rPr>
              <a:t>[</a:t>
            </a:r>
            <a:r>
              <a:rPr lang="el-GR" sz="2400" i="0" u="none" strike="noStrike" cap="none" dirty="0">
                <a:solidFill>
                  <a:srgbClr val="00FFFF"/>
                </a:solidFill>
                <a:latin typeface="Courier"/>
                <a:ea typeface="Courier"/>
                <a:cs typeface="Courier"/>
                <a:sym typeface="Courier New"/>
              </a:rPr>
              <a:t>κλειδί</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00FFFF"/>
              </a:buClr>
              <a:buSzPct val="25000"/>
              <a:buFont typeface="Courier New"/>
              <a:buNone/>
            </a:pPr>
            <a:r>
              <a:rPr lang="el-GR" sz="2400" i="0" u="none" strike="noStrike" cap="none" dirty="0" err="1">
                <a:solidFill>
                  <a:srgbClr val="00FFFF"/>
                </a:solidFill>
                <a:latin typeface="Courier"/>
                <a:ea typeface="Courier"/>
                <a:cs typeface="Courier"/>
                <a:sym typeface="Courier New"/>
              </a:rPr>
              <a:t>κάρολος</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1</a:t>
            </a:r>
          </a:p>
          <a:p>
            <a:pPr marL="0" marR="0" lvl="0" indent="0" algn="l" rtl="0">
              <a:lnSpc>
                <a:spcPct val="100000"/>
              </a:lnSpc>
              <a:spcBef>
                <a:spcPts val="0"/>
              </a:spcBef>
              <a:spcAft>
                <a:spcPts val="0"/>
              </a:spcAft>
              <a:buClr>
                <a:srgbClr val="00FFFF"/>
              </a:buClr>
              <a:buSzPct val="25000"/>
              <a:buFont typeface="Courier New"/>
              <a:buNone/>
            </a:pPr>
            <a:r>
              <a:rPr lang="el-GR" sz="2400" i="0" u="none" strike="noStrike" cap="none" dirty="0">
                <a:solidFill>
                  <a:srgbClr val="00FFFF"/>
                </a:solidFill>
                <a:latin typeface="Courier"/>
                <a:ea typeface="Courier"/>
                <a:cs typeface="Courier"/>
                <a:sym typeface="Courier New"/>
              </a:rPr>
              <a:t>φανή</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42</a:t>
            </a:r>
          </a:p>
          <a:p>
            <a:pPr marL="0" marR="0" lvl="0" indent="0" algn="l" rtl="0">
              <a:lnSpc>
                <a:spcPct val="100000"/>
              </a:lnSpc>
              <a:spcBef>
                <a:spcPts val="0"/>
              </a:spcBef>
              <a:spcAft>
                <a:spcPts val="0"/>
              </a:spcAft>
              <a:buClr>
                <a:srgbClr val="00FFFF"/>
              </a:buClr>
              <a:buSzPct val="25000"/>
              <a:buFont typeface="Courier New"/>
              <a:buNone/>
            </a:pPr>
            <a:r>
              <a:rPr lang="el-GR" sz="2400" i="0" u="none" strike="noStrike" cap="none" dirty="0">
                <a:solidFill>
                  <a:srgbClr val="00FFFF"/>
                </a:solidFill>
                <a:latin typeface="Courier"/>
                <a:ea typeface="Courier"/>
                <a:cs typeface="Courier"/>
                <a:sym typeface="Courier New"/>
              </a:rPr>
              <a:t>ίων</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10</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6600" u="none" strike="noStrike" cap="none" dirty="0">
                <a:solidFill>
                  <a:srgbClr val="FFD966"/>
                </a:solidFill>
                <a:latin typeface="Arial" charset="0"/>
                <a:ea typeface="Arial" charset="0"/>
                <a:cs typeface="Arial" charset="0"/>
                <a:sym typeface="Cabin"/>
              </a:rPr>
              <a:t>Ανάκτηση </a:t>
            </a:r>
            <a:r>
              <a:rPr lang="el-GR" sz="6600" dirty="0">
                <a:solidFill>
                  <a:srgbClr val="FFD966"/>
                </a:solidFill>
                <a:latin typeface="Arial" charset="0"/>
                <a:ea typeface="Arial" charset="0"/>
                <a:cs typeface="Arial" charset="0"/>
                <a:sym typeface="Cabin"/>
              </a:rPr>
              <a:t>Λί</a:t>
            </a:r>
            <a:r>
              <a:rPr lang="el-GR" sz="6600" u="none" strike="noStrike" cap="none" dirty="0">
                <a:solidFill>
                  <a:srgbClr val="FFD966"/>
                </a:solidFill>
                <a:latin typeface="Arial" charset="0"/>
                <a:ea typeface="Arial" charset="0"/>
                <a:cs typeface="Arial" charset="0"/>
                <a:sym typeface="Cabin"/>
              </a:rPr>
              <a:t>στας Κλειδιών και Τιμών</a:t>
            </a:r>
            <a:endParaRPr lang="en-US" sz="6600" u="none" strike="noStrike" cap="none" dirty="0">
              <a:solidFill>
                <a:srgbClr val="FFD966"/>
              </a:solidFill>
              <a:latin typeface="Arial" charset="0"/>
              <a:ea typeface="Arial" charset="0"/>
              <a:cs typeface="Arial" charset="0"/>
              <a:sym typeface="Cabin"/>
            </a:endParaRPr>
          </a:p>
        </p:txBody>
      </p:sp>
      <p:sp>
        <p:nvSpPr>
          <p:cNvPr id="464" name="Shape 464"/>
          <p:cNvSpPr txBox="1">
            <a:spLocks noGrp="1"/>
          </p:cNvSpPr>
          <p:nvPr>
            <p:ph type="body" idx="1"/>
          </p:nvPr>
        </p:nvSpPr>
        <p:spPr>
          <a:xfrm>
            <a:off x="731158" y="2991116"/>
            <a:ext cx="4183743" cy="3612886"/>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l-GR" sz="3600" u="none" strike="noStrike" cap="none" dirty="0">
                <a:solidFill>
                  <a:schemeClr val="lt1"/>
                </a:solidFill>
                <a:latin typeface="Arial" charset="0"/>
                <a:ea typeface="Arial" charset="0"/>
                <a:cs typeface="Arial" charset="0"/>
                <a:sym typeface="Cabin"/>
              </a:rPr>
              <a:t>Μπορείτε να λάβετε μια λίστα με </a:t>
            </a:r>
            <a:r>
              <a:rPr lang="el-GR" sz="3600" dirty="0">
                <a:solidFill>
                  <a:srgbClr val="00FF00"/>
                </a:solidFill>
                <a:latin typeface="Arial" charset="0"/>
                <a:cs typeface="Arial" charset="0"/>
                <a:sym typeface="Cabin"/>
              </a:rPr>
              <a:t>κλειδιά</a:t>
            </a:r>
            <a:r>
              <a:rPr lang="el-GR" sz="3600" u="none" strike="noStrike" cap="none" dirty="0">
                <a:solidFill>
                  <a:schemeClr val="lt1"/>
                </a:solidFill>
                <a:latin typeface="Arial" charset="0"/>
                <a:ea typeface="Arial" charset="0"/>
                <a:cs typeface="Arial" charset="0"/>
                <a:sym typeface="Cabin"/>
              </a:rPr>
              <a:t>, </a:t>
            </a:r>
            <a:r>
              <a:rPr lang="el-GR" sz="3600" dirty="0">
                <a:solidFill>
                  <a:srgbClr val="FF00FF"/>
                </a:solidFill>
                <a:latin typeface="Arial" charset="0"/>
                <a:cs typeface="Arial" charset="0"/>
                <a:sym typeface="Cabin"/>
              </a:rPr>
              <a:t>τιμές</a:t>
            </a:r>
            <a:r>
              <a:rPr lang="el-GR" sz="3600" u="none" strike="noStrike" cap="none" dirty="0">
                <a:solidFill>
                  <a:schemeClr val="lt1"/>
                </a:solidFill>
                <a:latin typeface="Arial" charset="0"/>
                <a:ea typeface="Arial" charset="0"/>
                <a:cs typeface="Arial" charset="0"/>
                <a:sym typeface="Cabin"/>
              </a:rPr>
              <a:t> ή </a:t>
            </a:r>
            <a:r>
              <a:rPr lang="el-GR" sz="3600" dirty="0">
                <a:solidFill>
                  <a:srgbClr val="FF7F00"/>
                </a:solidFill>
                <a:latin typeface="Arial" charset="0"/>
                <a:cs typeface="Arial" charset="0"/>
                <a:sym typeface="Cabin"/>
              </a:rPr>
              <a:t>στοιχεία</a:t>
            </a:r>
            <a:r>
              <a:rPr lang="el-GR" sz="3600" u="none" strike="noStrike" cap="none" dirty="0">
                <a:solidFill>
                  <a:schemeClr val="lt1"/>
                </a:solidFill>
                <a:latin typeface="Arial" charset="0"/>
                <a:ea typeface="Arial" charset="0"/>
                <a:cs typeface="Arial" charset="0"/>
                <a:sym typeface="Cabin"/>
              </a:rPr>
              <a:t> (</a:t>
            </a:r>
            <a:r>
              <a:rPr lang="el-GR" sz="3600" dirty="0">
                <a:solidFill>
                  <a:srgbClr val="FF7F00"/>
                </a:solidFill>
                <a:latin typeface="Arial" charset="0"/>
                <a:cs typeface="Arial" charset="0"/>
                <a:sym typeface="Cabin"/>
              </a:rPr>
              <a:t>και τα δύο</a:t>
            </a:r>
            <a:r>
              <a:rPr lang="el-GR" sz="3600" u="none" strike="noStrike" cap="none" dirty="0">
                <a:solidFill>
                  <a:schemeClr val="lt1"/>
                </a:solidFill>
                <a:latin typeface="Arial" charset="0"/>
                <a:ea typeface="Arial" charset="0"/>
                <a:cs typeface="Arial" charset="0"/>
                <a:sym typeface="Cabin"/>
              </a:rPr>
              <a:t>) από ένα λεξικό</a:t>
            </a:r>
            <a:endParaRPr lang="en-US" sz="3600" u="none" strike="noStrike" cap="none" dirty="0">
              <a:solidFill>
                <a:schemeClr val="lt1"/>
              </a:solidFill>
              <a:latin typeface="Arial" charset="0"/>
              <a:ea typeface="Arial" charset="0"/>
              <a:cs typeface="Arial" charset="0"/>
              <a:sym typeface="Cabin"/>
            </a:endParaRPr>
          </a:p>
        </p:txBody>
      </p:sp>
      <p:sp>
        <p:nvSpPr>
          <p:cNvPr id="465" name="Shape 465"/>
          <p:cNvSpPr txBox="1"/>
          <p:nvPr/>
        </p:nvSpPr>
        <p:spPr>
          <a:xfrm>
            <a:off x="5388429" y="2540000"/>
            <a:ext cx="10580913"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err="1">
                <a:solidFill>
                  <a:schemeClr val="lt1"/>
                </a:solidFill>
                <a:latin typeface="Courier"/>
                <a:ea typeface="Courier"/>
                <a:cs typeface="Courier"/>
                <a:sym typeface="Courier New"/>
              </a:rPr>
              <a:t>jjj</a:t>
            </a:r>
            <a:r>
              <a:rPr lang="en-US" sz="2500" i="0" u="none" strike="noStrike" cap="none" dirty="0">
                <a:solidFill>
                  <a:schemeClr val="lt1"/>
                </a:solidFill>
                <a:latin typeface="Courier"/>
                <a:ea typeface="Courier"/>
                <a:cs typeface="Courier"/>
                <a:sym typeface="Courier New"/>
              </a:rPr>
              <a:t> = </a:t>
            </a:r>
            <a:r>
              <a:rPr lang="el-GR" sz="2500" i="0" u="none" strike="noStrike" cap="none" dirty="0">
                <a:solidFill>
                  <a:schemeClr val="lt1"/>
                </a:solidFill>
                <a:latin typeface="Courier"/>
                <a:ea typeface="Courier"/>
                <a:cs typeface="Courier"/>
                <a:sym typeface="Courier New"/>
              </a:rPr>
              <a:t>{'</a:t>
            </a:r>
            <a:r>
              <a:rPr lang="el-GR" sz="2500" i="0" u="none" strike="noStrike" cap="none" dirty="0" err="1">
                <a:solidFill>
                  <a:schemeClr val="lt1"/>
                </a:solidFill>
                <a:latin typeface="Courier"/>
                <a:ea typeface="Courier"/>
                <a:cs typeface="Courier"/>
                <a:sym typeface="Courier New"/>
              </a:rPr>
              <a:t>κάρολος</a:t>
            </a:r>
            <a:r>
              <a:rPr lang="el-GR" sz="2500" i="0" u="none" strike="noStrike" cap="none" dirty="0">
                <a:solidFill>
                  <a:schemeClr val="lt1"/>
                </a:solidFill>
                <a:latin typeface="Courier"/>
                <a:ea typeface="Courier"/>
                <a:cs typeface="Courier"/>
                <a:sym typeface="Courier New"/>
              </a:rPr>
              <a:t>' : 1 , '</a:t>
            </a:r>
            <a:r>
              <a:rPr lang="el-GR" sz="2500" i="0" u="none" strike="noStrike" cap="none" dirty="0" err="1">
                <a:solidFill>
                  <a:schemeClr val="lt1"/>
                </a:solidFill>
                <a:latin typeface="Courier"/>
                <a:ea typeface="Courier"/>
                <a:cs typeface="Courier"/>
                <a:sym typeface="Courier New"/>
              </a:rPr>
              <a:t>φανή</a:t>
            </a:r>
            <a:r>
              <a:rPr lang="el-GR" sz="2500" i="0" u="none" strike="noStrike" cap="none" dirty="0">
                <a:solidFill>
                  <a:schemeClr val="lt1"/>
                </a:solidFill>
                <a:latin typeface="Courier"/>
                <a:ea typeface="Courier"/>
                <a:cs typeface="Courier"/>
                <a:sym typeface="Courier New"/>
              </a:rPr>
              <a:t>' : 42, 'ίων': 10}</a:t>
            </a:r>
            <a:endParaRPr lang="en-US" sz="2500" i="0" u="none" strike="noStrike" cap="none" dirty="0">
              <a:solidFill>
                <a:schemeClr val="lt1"/>
              </a:solidFill>
              <a:latin typeface="Courier"/>
              <a:ea typeface="Courier"/>
              <a:cs typeface="Courier"/>
              <a:sym typeface="Courier New"/>
            </a:endParaRPr>
          </a:p>
          <a:p>
            <a:pPr>
              <a:buClr>
                <a:schemeClr val="lt1"/>
              </a:buClr>
              <a:buSzPct val="25000"/>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a:solidFill>
                  <a:srgbClr val="FFFF00"/>
                </a:solidFill>
                <a:latin typeface="Courier"/>
                <a:ea typeface="Courier"/>
                <a:cs typeface="Courier"/>
                <a:sym typeface="Courier New"/>
              </a:rPr>
              <a:t>print(</a:t>
            </a:r>
            <a:r>
              <a:rPr lang="en-US" sz="2500" i="0" u="none" strike="noStrike" cap="none" dirty="0">
                <a:solidFill>
                  <a:srgbClr val="FF00FF"/>
                </a:solidFill>
                <a:latin typeface="Courier"/>
                <a:ea typeface="Courier"/>
                <a:cs typeface="Courier"/>
                <a:sym typeface="Courier New"/>
              </a:rPr>
              <a:t>list</a:t>
            </a:r>
            <a:r>
              <a:rPr lang="en-US" sz="2500" i="0" u="none" strike="noStrike" cap="none" dirty="0">
                <a:solidFill>
                  <a:schemeClr val="lt1"/>
                </a:solidFill>
                <a:latin typeface="Courier"/>
                <a:ea typeface="Courier"/>
                <a:cs typeface="Courier"/>
                <a:sym typeface="Courier New"/>
              </a:rPr>
              <a:t>(</a:t>
            </a:r>
            <a:r>
              <a:rPr lang="en-US" sz="2500" i="0" u="none" strike="noStrike" cap="none" dirty="0" err="1">
                <a:solidFill>
                  <a:schemeClr val="lt1"/>
                </a:solidFill>
                <a:latin typeface="Courier"/>
                <a:ea typeface="Courier"/>
                <a:cs typeface="Courier"/>
                <a:sym typeface="Courier New"/>
              </a:rPr>
              <a:t>jjj</a:t>
            </a:r>
            <a:r>
              <a:rPr lang="en-US" sz="2500" dirty="0">
                <a:solidFill>
                  <a:schemeClr val="lt1"/>
                </a:solidFill>
                <a:latin typeface="Courier"/>
                <a:ea typeface="Courier"/>
                <a:cs typeface="Courier"/>
                <a:sym typeface="Courier New"/>
              </a:rPr>
              <a:t>)</a:t>
            </a:r>
            <a:r>
              <a:rPr lang="en-US" sz="2500" dirty="0">
                <a:solidFill>
                  <a:srgbClr val="FFFF00"/>
                </a:solidFill>
                <a:latin typeface="Courier"/>
                <a:ea typeface="Courier"/>
                <a:cs typeface="Courier"/>
                <a:sym typeface="Courier New"/>
              </a:rPr>
              <a:t>)</a:t>
            </a:r>
            <a:endParaRPr lang="en-US" sz="25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l-GR" sz="2500" i="0" u="none" strike="noStrike" cap="none" dirty="0">
                <a:solidFill>
                  <a:srgbClr val="00FF00"/>
                </a:solidFill>
                <a:latin typeface="Courier"/>
                <a:ea typeface="Courier"/>
                <a:cs typeface="Courier"/>
                <a:sym typeface="Courier New"/>
              </a:rPr>
              <a:t>['</a:t>
            </a:r>
            <a:r>
              <a:rPr lang="el-GR" sz="2500" i="0" u="none" strike="noStrike" cap="none" dirty="0" err="1">
                <a:solidFill>
                  <a:srgbClr val="00FF00"/>
                </a:solidFill>
                <a:latin typeface="Courier"/>
                <a:ea typeface="Courier"/>
                <a:cs typeface="Courier"/>
                <a:sym typeface="Courier New"/>
              </a:rPr>
              <a:t>κάρολος</a:t>
            </a:r>
            <a:r>
              <a:rPr lang="el-GR" sz="2500" i="0" u="none" strike="noStrike" cap="none" dirty="0">
                <a:solidFill>
                  <a:srgbClr val="00FF00"/>
                </a:solidFill>
                <a:latin typeface="Courier"/>
                <a:ea typeface="Courier"/>
                <a:cs typeface="Courier"/>
                <a:sym typeface="Courier New"/>
              </a:rPr>
              <a:t>', '</a:t>
            </a:r>
            <a:r>
              <a:rPr lang="el-GR" sz="2500" i="0" u="none" strike="noStrike" cap="none" dirty="0" err="1">
                <a:solidFill>
                  <a:srgbClr val="00FF00"/>
                </a:solidFill>
                <a:latin typeface="Courier"/>
                <a:ea typeface="Courier"/>
                <a:cs typeface="Courier"/>
                <a:sym typeface="Courier New"/>
              </a:rPr>
              <a:t>φανή</a:t>
            </a:r>
            <a:r>
              <a:rPr lang="el-GR" sz="2500" i="0" u="none" strike="noStrike" cap="none" dirty="0">
                <a:solidFill>
                  <a:srgbClr val="00FF00"/>
                </a:solidFill>
                <a:latin typeface="Courier"/>
                <a:ea typeface="Courier"/>
                <a:cs typeface="Courier"/>
                <a:sym typeface="Courier New"/>
              </a:rPr>
              <a:t>', 'ίων']</a:t>
            </a:r>
            <a:endParaRPr lang="en-US" sz="2500" i="0" u="none" strike="noStrike" cap="none" dirty="0">
              <a:solidFill>
                <a:srgbClr val="00FF00"/>
              </a:solidFill>
              <a:latin typeface="Courier"/>
              <a:ea typeface="Courier"/>
              <a:cs typeface="Courier"/>
              <a:sym typeface="Courier New"/>
            </a:endParaRPr>
          </a:p>
          <a:p>
            <a:pPr>
              <a:buClr>
                <a:schemeClr val="lt1"/>
              </a:buClr>
              <a:buSzPct val="25000"/>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a:solidFill>
                  <a:srgbClr val="FFFF00"/>
                </a:solidFill>
                <a:latin typeface="Courier"/>
                <a:ea typeface="Courier"/>
                <a:cs typeface="Courier"/>
                <a:sym typeface="Courier New"/>
              </a:rPr>
              <a:t>print(</a:t>
            </a:r>
            <a:r>
              <a:rPr lang="en-US" sz="2500" i="0" u="none" strike="noStrike" cap="none" dirty="0">
                <a:solidFill>
                  <a:srgbClr val="FF00FF"/>
                </a:solidFill>
                <a:latin typeface="Courier"/>
                <a:ea typeface="Courier"/>
                <a:cs typeface="Courier"/>
                <a:sym typeface="Courier New"/>
              </a:rPr>
              <a:t>list</a:t>
            </a:r>
            <a:r>
              <a:rPr lang="en-US" sz="2500" i="0" u="none" strike="noStrike" cap="none" dirty="0">
                <a:solidFill>
                  <a:schemeClr val="bg1"/>
                </a:solidFill>
                <a:latin typeface="Courier"/>
                <a:ea typeface="Courier"/>
                <a:cs typeface="Courier"/>
                <a:sym typeface="Courier New"/>
              </a:rPr>
              <a:t>( </a:t>
            </a:r>
            <a:r>
              <a:rPr lang="en-US" sz="2500" i="0" u="none" strike="noStrike" cap="none" dirty="0" err="1">
                <a:solidFill>
                  <a:schemeClr val="lt1"/>
                </a:solidFill>
                <a:latin typeface="Courier"/>
                <a:ea typeface="Courier"/>
                <a:cs typeface="Courier"/>
                <a:sym typeface="Courier New"/>
              </a:rPr>
              <a:t>jjj.</a:t>
            </a:r>
            <a:r>
              <a:rPr lang="en-US" sz="2500" i="0" u="none" strike="noStrike" cap="none" dirty="0" err="1">
                <a:solidFill>
                  <a:srgbClr val="FF00FF"/>
                </a:solidFill>
                <a:latin typeface="Courier"/>
                <a:ea typeface="Courier"/>
                <a:cs typeface="Courier"/>
                <a:sym typeface="Courier New"/>
              </a:rPr>
              <a:t>keys</a:t>
            </a:r>
            <a:r>
              <a:rPr lang="en-US" sz="2500" i="0" u="none" strike="noStrike" cap="none" dirty="0">
                <a:solidFill>
                  <a:srgbClr val="FF00FF"/>
                </a:solidFill>
                <a:latin typeface="Courier"/>
                <a:ea typeface="Courier"/>
                <a:cs typeface="Courier"/>
                <a:sym typeface="Courier New"/>
              </a:rPr>
              <a:t>()</a:t>
            </a:r>
            <a:r>
              <a:rPr lang="en-US" sz="2500" i="0" u="none" strike="noStrike" cap="none" dirty="0">
                <a:solidFill>
                  <a:schemeClr val="bg1"/>
                </a:solidFill>
                <a:latin typeface="Courier"/>
                <a:ea typeface="Courier"/>
                <a:cs typeface="Courier"/>
                <a:sym typeface="Courier New"/>
              </a:rPr>
              <a:t> )</a:t>
            </a:r>
            <a:r>
              <a:rPr lang="en-US" sz="2500" dirty="0">
                <a:solidFill>
                  <a:srgbClr val="FFFF00"/>
                </a:solidFill>
                <a:latin typeface="Courier"/>
                <a:ea typeface="Courier"/>
                <a:cs typeface="Courier"/>
                <a:sym typeface="Courier New"/>
              </a:rPr>
              <a:t>)</a:t>
            </a:r>
            <a:endParaRPr lang="en-US" sz="25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i="0" u="none" strike="noStrike" cap="none" dirty="0">
                <a:solidFill>
                  <a:srgbClr val="00FF00"/>
                </a:solidFill>
                <a:latin typeface="Courier"/>
                <a:ea typeface="Courier"/>
                <a:cs typeface="Courier"/>
                <a:sym typeface="Courier New"/>
              </a:rPr>
              <a:t>['</a:t>
            </a:r>
            <a:r>
              <a:rPr lang="el-GR" sz="2500" i="0" u="none" strike="noStrike" cap="none" dirty="0" err="1">
                <a:solidFill>
                  <a:srgbClr val="00FF00"/>
                </a:solidFill>
                <a:latin typeface="Courier"/>
                <a:ea typeface="Courier"/>
                <a:cs typeface="Courier"/>
                <a:sym typeface="Courier New"/>
              </a:rPr>
              <a:t>κάρολος</a:t>
            </a:r>
            <a:r>
              <a:rPr lang="el-GR" sz="2500" i="0" u="none" strike="noStrike" cap="none" dirty="0">
                <a:solidFill>
                  <a:srgbClr val="00FF00"/>
                </a:solidFill>
                <a:latin typeface="Courier"/>
                <a:ea typeface="Courier"/>
                <a:cs typeface="Courier"/>
                <a:sym typeface="Courier New"/>
              </a:rPr>
              <a:t>', '</a:t>
            </a:r>
            <a:r>
              <a:rPr lang="el-GR" sz="2500" i="0" u="none" strike="noStrike" cap="none" dirty="0" err="1">
                <a:solidFill>
                  <a:srgbClr val="00FF00"/>
                </a:solidFill>
                <a:latin typeface="Courier"/>
                <a:ea typeface="Courier"/>
                <a:cs typeface="Courier"/>
                <a:sym typeface="Courier New"/>
              </a:rPr>
              <a:t>φανή</a:t>
            </a:r>
            <a:r>
              <a:rPr lang="el-GR" sz="2500" i="0" u="none" strike="noStrike" cap="none" dirty="0">
                <a:solidFill>
                  <a:srgbClr val="00FF00"/>
                </a:solidFill>
                <a:latin typeface="Courier"/>
                <a:ea typeface="Courier"/>
                <a:cs typeface="Courier"/>
                <a:sym typeface="Courier New"/>
              </a:rPr>
              <a:t>', 'ίων']</a:t>
            </a:r>
            <a:endParaRPr lang="en-US" sz="2500" i="0" u="none" strike="noStrike" cap="none" dirty="0">
              <a:solidFill>
                <a:srgbClr val="00FF00"/>
              </a:solidFill>
              <a:latin typeface="Courier"/>
              <a:ea typeface="Courier"/>
              <a:cs typeface="Courier"/>
              <a:sym typeface="Courier New"/>
            </a:endParaRPr>
          </a:p>
          <a:p>
            <a:pPr>
              <a:buClr>
                <a:schemeClr val="lt1"/>
              </a:buClr>
              <a:buSzPct val="25000"/>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a:solidFill>
                  <a:srgbClr val="FFFF00"/>
                </a:solidFill>
                <a:latin typeface="Courier"/>
                <a:ea typeface="Courier"/>
                <a:cs typeface="Courier"/>
                <a:sym typeface="Courier New"/>
              </a:rPr>
              <a:t>print(</a:t>
            </a:r>
            <a:r>
              <a:rPr lang="en-US" sz="2500" i="0" u="none" strike="noStrike" cap="none" dirty="0">
                <a:solidFill>
                  <a:srgbClr val="FF00FF"/>
                </a:solidFill>
                <a:latin typeface="Courier"/>
                <a:ea typeface="Courier"/>
                <a:cs typeface="Courier"/>
                <a:sym typeface="Courier New"/>
              </a:rPr>
              <a:t>list</a:t>
            </a:r>
            <a:r>
              <a:rPr lang="en-US" sz="2500" i="0" u="none" strike="noStrike" cap="none" dirty="0">
                <a:solidFill>
                  <a:schemeClr val="bg1"/>
                </a:solidFill>
                <a:latin typeface="Courier"/>
                <a:ea typeface="Courier"/>
                <a:cs typeface="Courier"/>
                <a:sym typeface="Courier New"/>
              </a:rPr>
              <a:t>(</a:t>
            </a:r>
            <a:r>
              <a:rPr lang="en-US" sz="2500" i="0" u="none" strike="noStrike" cap="none" dirty="0" err="1">
                <a:solidFill>
                  <a:schemeClr val="lt1"/>
                </a:solidFill>
                <a:latin typeface="Courier"/>
                <a:ea typeface="Courier"/>
                <a:cs typeface="Courier"/>
                <a:sym typeface="Courier New"/>
              </a:rPr>
              <a:t>jjj.</a:t>
            </a:r>
            <a:r>
              <a:rPr lang="en-US" sz="2500" i="0" u="none" strike="noStrike" cap="none" dirty="0" err="1">
                <a:solidFill>
                  <a:srgbClr val="FF00FF"/>
                </a:solidFill>
                <a:latin typeface="Courier"/>
                <a:ea typeface="Courier"/>
                <a:cs typeface="Courier"/>
                <a:sym typeface="Courier New"/>
              </a:rPr>
              <a:t>values</a:t>
            </a:r>
            <a:r>
              <a:rPr lang="en-US" sz="2500" i="0" u="none" strike="noStrike" cap="none" dirty="0">
                <a:solidFill>
                  <a:srgbClr val="FF00FF"/>
                </a:solidFill>
                <a:latin typeface="Courier"/>
                <a:ea typeface="Courier"/>
                <a:cs typeface="Courier"/>
                <a:sym typeface="Courier New"/>
              </a:rPr>
              <a:t>()</a:t>
            </a:r>
            <a:r>
              <a:rPr lang="en-US" sz="2500" i="0" u="none" strike="noStrike" cap="none" dirty="0">
                <a:solidFill>
                  <a:schemeClr val="bg1"/>
                </a:solidFill>
                <a:latin typeface="Courier"/>
                <a:ea typeface="Courier"/>
                <a:cs typeface="Courier"/>
                <a:sym typeface="Courier New"/>
              </a:rPr>
              <a:t>)</a:t>
            </a:r>
            <a:r>
              <a:rPr lang="en-US" sz="2500" dirty="0">
                <a:solidFill>
                  <a:srgbClr val="FFFF00"/>
                </a:solidFill>
                <a:latin typeface="Courier"/>
                <a:ea typeface="Courier"/>
                <a:cs typeface="Courier"/>
                <a:sym typeface="Courier New"/>
              </a:rPr>
              <a:t>)</a:t>
            </a:r>
            <a:endParaRPr lang="en-US" sz="25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500" i="0" u="none" strike="noStrike" cap="none" dirty="0">
                <a:solidFill>
                  <a:srgbClr val="FF00FF"/>
                </a:solidFill>
                <a:latin typeface="Courier"/>
                <a:ea typeface="Courier"/>
                <a:cs typeface="Courier"/>
                <a:sym typeface="Courier New"/>
              </a:rPr>
              <a:t>[1, 42, 10]</a:t>
            </a:r>
          </a:p>
          <a:p>
            <a:pPr marL="0" marR="0" lvl="0" indent="0" algn="l" rtl="0">
              <a:lnSpc>
                <a:spcPct val="100000"/>
              </a:lnSpc>
              <a:spcBef>
                <a:spcPts val="0"/>
              </a:spcBef>
              <a:spcAft>
                <a:spcPts val="0"/>
              </a:spcAft>
              <a:buClr>
                <a:srgbClr val="FF00FF"/>
              </a:buClr>
              <a:buSzPct val="25000"/>
              <a:buFont typeface="Cabin"/>
              <a:buNone/>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a:solidFill>
                  <a:srgbClr val="FFFF00"/>
                </a:solidFill>
                <a:latin typeface="Courier"/>
                <a:ea typeface="Courier"/>
                <a:cs typeface="Courier"/>
                <a:sym typeface="Courier New"/>
              </a:rPr>
              <a:t>print(</a:t>
            </a:r>
            <a:r>
              <a:rPr lang="en-US" sz="2500" i="0" u="none" strike="noStrike" cap="none" dirty="0">
                <a:solidFill>
                  <a:srgbClr val="FF00FF"/>
                </a:solidFill>
                <a:latin typeface="Courier"/>
                <a:ea typeface="Courier"/>
                <a:cs typeface="Courier"/>
                <a:sym typeface="Courier New"/>
              </a:rPr>
              <a:t>list</a:t>
            </a:r>
            <a:r>
              <a:rPr lang="en-US" sz="2500" i="0" u="none" strike="noStrike" cap="none" dirty="0">
                <a:solidFill>
                  <a:schemeClr val="bg1"/>
                </a:solidFill>
                <a:latin typeface="Courier"/>
                <a:ea typeface="Courier"/>
                <a:cs typeface="Courier"/>
                <a:sym typeface="Courier New"/>
              </a:rPr>
              <a:t>( </a:t>
            </a:r>
            <a:r>
              <a:rPr lang="en-US" sz="2500" i="0" u="none" strike="noStrike" cap="none" dirty="0" err="1">
                <a:solidFill>
                  <a:schemeClr val="lt1"/>
                </a:solidFill>
                <a:latin typeface="Courier"/>
                <a:ea typeface="Courier"/>
                <a:cs typeface="Courier"/>
                <a:sym typeface="Courier New"/>
              </a:rPr>
              <a:t>jjj.</a:t>
            </a:r>
            <a:r>
              <a:rPr lang="en-US" sz="2500" i="0" u="none" strike="noStrike" cap="none" dirty="0" err="1">
                <a:solidFill>
                  <a:srgbClr val="FF7F00"/>
                </a:solidFill>
                <a:latin typeface="Courier"/>
                <a:ea typeface="Courier"/>
                <a:cs typeface="Courier"/>
                <a:sym typeface="Courier New"/>
              </a:rPr>
              <a:t>items</a:t>
            </a:r>
            <a:r>
              <a:rPr lang="en-US" sz="2500" i="0" u="none" strike="noStrike" cap="none" dirty="0">
                <a:solidFill>
                  <a:srgbClr val="FF7F00"/>
                </a:solidFill>
                <a:latin typeface="Courier"/>
                <a:ea typeface="Courier"/>
                <a:cs typeface="Courier"/>
                <a:sym typeface="Courier New"/>
              </a:rPr>
              <a:t>()</a:t>
            </a:r>
            <a:r>
              <a:rPr lang="en-US" sz="2500" i="0" u="none" strike="noStrike" cap="none" dirty="0">
                <a:solidFill>
                  <a:schemeClr val="bg1"/>
                </a:solidFill>
                <a:latin typeface="Courier"/>
                <a:ea typeface="Courier"/>
                <a:cs typeface="Courier"/>
                <a:sym typeface="Courier New"/>
              </a:rPr>
              <a:t> )</a:t>
            </a:r>
            <a:r>
              <a:rPr lang="en-US" sz="2500" dirty="0">
                <a:solidFill>
                  <a:srgbClr val="FFFF00"/>
                </a:solidFill>
                <a:latin typeface="Courier"/>
                <a:ea typeface="Courier"/>
                <a:cs typeface="Courier"/>
                <a:sym typeface="Courier New"/>
              </a:rPr>
              <a:t>)</a:t>
            </a:r>
            <a:endParaRPr lang="en-US" sz="25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rgbClr val="FF7F00"/>
                </a:solidFill>
                <a:latin typeface="Courier"/>
                <a:ea typeface="Courier"/>
                <a:cs typeface="Courier"/>
                <a:sym typeface="Courier New"/>
              </a:rPr>
              <a:t>[('</a:t>
            </a:r>
            <a:r>
              <a:rPr lang="el-GR" sz="2500" i="0" u="none" strike="noStrike" cap="none" dirty="0" err="1">
                <a:solidFill>
                  <a:srgbClr val="FF7F00"/>
                </a:solidFill>
                <a:latin typeface="Courier"/>
                <a:ea typeface="Courier"/>
                <a:cs typeface="Courier"/>
                <a:sym typeface="Courier New"/>
              </a:rPr>
              <a:t>κάρολος</a:t>
            </a:r>
            <a:r>
              <a:rPr lang="el-GR" sz="2500" i="0" u="none" strike="noStrike" cap="none" dirty="0">
                <a:solidFill>
                  <a:srgbClr val="FF7F00"/>
                </a:solidFill>
                <a:latin typeface="Courier"/>
                <a:ea typeface="Courier"/>
                <a:cs typeface="Courier"/>
                <a:sym typeface="Courier New"/>
              </a:rPr>
              <a:t>', 1), ('</a:t>
            </a:r>
            <a:r>
              <a:rPr lang="el-GR" sz="2500" i="0" u="none" strike="noStrike" cap="none" dirty="0" err="1">
                <a:solidFill>
                  <a:srgbClr val="FF7F00"/>
                </a:solidFill>
                <a:latin typeface="Courier"/>
                <a:ea typeface="Courier"/>
                <a:cs typeface="Courier"/>
                <a:sym typeface="Courier New"/>
              </a:rPr>
              <a:t>φανή</a:t>
            </a:r>
            <a:r>
              <a:rPr lang="el-GR" sz="2500" i="0" u="none" strike="noStrike" cap="none" dirty="0">
                <a:solidFill>
                  <a:srgbClr val="FF7F00"/>
                </a:solidFill>
                <a:latin typeface="Courier"/>
                <a:ea typeface="Courier"/>
                <a:cs typeface="Courier"/>
                <a:sym typeface="Courier New"/>
              </a:rPr>
              <a:t>', 42), ('ίων', 10)]</a:t>
            </a:r>
            <a:endParaRPr lang="en-US" sz="25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p>
        </p:txBody>
      </p:sp>
      <p:sp>
        <p:nvSpPr>
          <p:cNvPr id="466" name="Shape 466"/>
          <p:cNvSpPr txBox="1"/>
          <p:nvPr/>
        </p:nvSpPr>
        <p:spPr>
          <a:xfrm>
            <a:off x="7756071" y="7544182"/>
            <a:ext cx="772032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400" dirty="0">
                <a:solidFill>
                  <a:schemeClr val="lt1"/>
                </a:solidFill>
                <a:latin typeface="Arial" charset="0"/>
                <a:ea typeface="Arial" charset="0"/>
                <a:cs typeface="Arial" charset="0"/>
                <a:sym typeface="Cabin"/>
              </a:rPr>
              <a:t>Αυτή είναι μια «πλειάδα»</a:t>
            </a:r>
            <a:r>
              <a:rPr lang="el-GR" sz="3400" u="none" strike="noStrike" cap="none" dirty="0">
                <a:solidFill>
                  <a:schemeClr val="lt1"/>
                </a:solidFill>
                <a:latin typeface="Arial" charset="0"/>
                <a:ea typeface="Arial" charset="0"/>
                <a:cs typeface="Arial" charset="0"/>
                <a:sym typeface="Cabin"/>
              </a:rPr>
              <a:t>;</a:t>
            </a:r>
            <a:r>
              <a:rPr lang="en-US" sz="3400" u="none" strike="noStrike" cap="none" dirty="0">
                <a:solidFill>
                  <a:schemeClr val="lt1"/>
                </a:solidFill>
                <a:latin typeface="Arial" charset="0"/>
                <a:ea typeface="Arial" charset="0"/>
                <a:cs typeface="Arial" charset="0"/>
                <a:sym typeface="Cabin"/>
              </a:rPr>
              <a:t> - </a:t>
            </a:r>
            <a:r>
              <a:rPr lang="el-GR" sz="3400" u="none" strike="noStrike" cap="none" dirty="0">
                <a:solidFill>
                  <a:schemeClr val="lt1"/>
                </a:solidFill>
                <a:latin typeface="Arial" charset="0"/>
                <a:ea typeface="Arial" charset="0"/>
                <a:cs typeface="Arial" charset="0"/>
                <a:sym typeface="Cabin"/>
              </a:rPr>
              <a:t>προσεχώς</a:t>
            </a:r>
            <a:r>
              <a:rPr lang="en-US" sz="3400" u="none" strike="noStrike" cap="none" dirty="0">
                <a:solidFill>
                  <a:schemeClr val="lt1"/>
                </a:solidFill>
                <a:latin typeface="Arial" charset="0"/>
                <a:ea typeface="Arial" charset="0"/>
                <a:cs typeface="Arial" charset="0"/>
                <a:sym typeface="Cabin"/>
              </a:rPr>
              <a:t>...</a:t>
            </a:r>
          </a:p>
        </p:txBody>
      </p:sp>
      <p:cxnSp>
        <p:nvCxnSpPr>
          <p:cNvPr id="467" name="Shape 467"/>
          <p:cNvCxnSpPr/>
          <p:nvPr/>
        </p:nvCxnSpPr>
        <p:spPr>
          <a:xfrm>
            <a:off x="10358438" y="6815138"/>
            <a:ext cx="271462" cy="729044"/>
          </a:xfrm>
          <a:prstGeom prst="straightConnector1">
            <a:avLst/>
          </a:prstGeom>
          <a:noFill/>
          <a:ln w="76200" cap="rnd" cmpd="sng">
            <a:solidFill>
              <a:schemeClr val="lt1"/>
            </a:solidFill>
            <a:prstDash val="solid"/>
            <a:miter/>
            <a:headEnd type="stealth" w="med" len="med"/>
            <a:tailEnd type="non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xfrm>
            <a:off x="1162050" y="614840"/>
            <a:ext cx="13931900"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Μπόνους: Δύο Μεταβλητές Επανάληψης!</a:t>
            </a:r>
            <a:endParaRPr lang="en-US" sz="7600" u="none" strike="noStrike" cap="none" dirty="0">
              <a:solidFill>
                <a:srgbClr val="FFD966"/>
              </a:solidFill>
              <a:latin typeface="Arial" charset="0"/>
              <a:ea typeface="Arial" charset="0"/>
              <a:cs typeface="Arial" charset="0"/>
              <a:sym typeface="Cabin"/>
            </a:endParaRPr>
          </a:p>
        </p:txBody>
      </p:sp>
      <p:sp>
        <p:nvSpPr>
          <p:cNvPr id="473" name="Shape 473"/>
          <p:cNvSpPr txBox="1">
            <a:spLocks noGrp="1"/>
          </p:cNvSpPr>
          <p:nvPr>
            <p:ph type="body" idx="1"/>
          </p:nvPr>
        </p:nvSpPr>
        <p:spPr>
          <a:xfrm>
            <a:off x="917800" y="2719329"/>
            <a:ext cx="6121779"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Διατρέχουμε στα ζεύγη </a:t>
            </a:r>
            <a:r>
              <a:rPr lang="el-GR" sz="3600" dirty="0">
                <a:solidFill>
                  <a:srgbClr val="FF7F00"/>
                </a:solidFill>
                <a:latin typeface="Arial" charset="0"/>
                <a:cs typeface="Arial" charset="0"/>
                <a:sym typeface="Cabin"/>
              </a:rPr>
              <a:t>κλειδιών</a:t>
            </a:r>
            <a:r>
              <a:rPr lang="el-GR" sz="3600" u="none" strike="noStrike" cap="none" dirty="0">
                <a:solidFill>
                  <a:schemeClr val="lt1"/>
                </a:solidFill>
                <a:latin typeface="Arial" charset="0"/>
                <a:ea typeface="Arial" charset="0"/>
                <a:cs typeface="Arial" charset="0"/>
                <a:sym typeface="Cabin"/>
              </a:rPr>
              <a:t>-</a:t>
            </a:r>
            <a:r>
              <a:rPr lang="el-GR" sz="3600" dirty="0">
                <a:solidFill>
                  <a:srgbClr val="FF7F00"/>
                </a:solidFill>
                <a:latin typeface="Arial" charset="0"/>
                <a:cs typeface="Arial" charset="0"/>
                <a:sym typeface="Cabin"/>
              </a:rPr>
              <a:t>τιμών</a:t>
            </a:r>
            <a:r>
              <a:rPr lang="el-GR" sz="3600" u="none" strike="noStrike" cap="none" dirty="0">
                <a:solidFill>
                  <a:schemeClr val="lt1"/>
                </a:solidFill>
                <a:latin typeface="Arial" charset="0"/>
                <a:ea typeface="Arial" charset="0"/>
                <a:cs typeface="Arial" charset="0"/>
                <a:sym typeface="Cabin"/>
              </a:rPr>
              <a:t> σε ένα λεξικό χρησιμοποιώντας * δύο* μεταβλητές επανάληψης</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Σε κάθε επανάληψη, η πρώτη μεταβλητή είναι το </a:t>
            </a:r>
            <a:r>
              <a:rPr lang="el-GR" sz="3600" dirty="0">
                <a:solidFill>
                  <a:srgbClr val="FF7F00"/>
                </a:solidFill>
                <a:latin typeface="Arial" charset="0"/>
                <a:cs typeface="Arial" charset="0"/>
                <a:sym typeface="Cabin"/>
              </a:rPr>
              <a:t>κλειδί</a:t>
            </a:r>
            <a:r>
              <a:rPr lang="el-GR" sz="3600" u="none" strike="noStrike" cap="none" dirty="0">
                <a:solidFill>
                  <a:schemeClr val="lt1"/>
                </a:solidFill>
                <a:latin typeface="Arial" charset="0"/>
                <a:ea typeface="Arial" charset="0"/>
                <a:cs typeface="Arial" charset="0"/>
                <a:sym typeface="Cabin"/>
              </a:rPr>
              <a:t> και η δεύτερη μεταβλητή είναι η αντίστοιχη </a:t>
            </a:r>
            <a:r>
              <a:rPr lang="el-GR" sz="3600" dirty="0">
                <a:solidFill>
                  <a:srgbClr val="FFFF00"/>
                </a:solidFill>
                <a:latin typeface="Arial" charset="0"/>
                <a:cs typeface="Arial" charset="0"/>
                <a:sym typeface="Cabin"/>
              </a:rPr>
              <a:t>τιμή</a:t>
            </a:r>
            <a:r>
              <a:rPr lang="el-GR" sz="3600" u="none" strike="noStrike" cap="none" dirty="0">
                <a:solidFill>
                  <a:schemeClr val="lt1"/>
                </a:solidFill>
                <a:latin typeface="Arial" charset="0"/>
                <a:ea typeface="Arial" charset="0"/>
                <a:cs typeface="Arial" charset="0"/>
                <a:sym typeface="Cabin"/>
              </a:rPr>
              <a:t> για το κλειδί</a:t>
            </a:r>
            <a:endParaRPr lang="en-US" sz="3600" u="none" strike="noStrike" cap="none" dirty="0">
              <a:solidFill>
                <a:schemeClr val="lt1"/>
              </a:solidFill>
              <a:latin typeface="Arial" charset="0"/>
              <a:ea typeface="Arial" charset="0"/>
              <a:cs typeface="Arial" charset="0"/>
              <a:sym typeface="Cabin"/>
            </a:endParaRPr>
          </a:p>
        </p:txBody>
      </p:sp>
      <p:sp>
        <p:nvSpPr>
          <p:cNvPr id="474" name="Shape 474"/>
          <p:cNvSpPr txBox="1"/>
          <p:nvPr/>
        </p:nvSpPr>
        <p:spPr>
          <a:xfrm>
            <a:off x="7429500" y="2970250"/>
            <a:ext cx="851535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err="1">
                <a:solidFill>
                  <a:srgbClr val="00FF00"/>
                </a:solidFill>
                <a:latin typeface="Courier"/>
                <a:ea typeface="Courier"/>
                <a:cs typeface="Courier"/>
                <a:sym typeface="Courier New"/>
              </a:rPr>
              <a:t>jjj</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chemeClr val="lt1"/>
                </a:solidFill>
                <a:latin typeface="Courier"/>
                <a:ea typeface="Courier"/>
                <a:cs typeface="Courier"/>
                <a:sym typeface="Courier New"/>
              </a:rPr>
              <a:t>{'</a:t>
            </a:r>
            <a:r>
              <a:rPr lang="el-GR" sz="2400" i="0" u="none" strike="noStrike" cap="none" dirty="0" err="1">
                <a:solidFill>
                  <a:schemeClr val="lt1"/>
                </a:solidFill>
                <a:latin typeface="Courier"/>
                <a:ea typeface="Courier"/>
                <a:cs typeface="Courier"/>
                <a:sym typeface="Courier New"/>
              </a:rPr>
              <a:t>κάρολος</a:t>
            </a:r>
            <a:r>
              <a:rPr lang="el-GR" sz="2400" i="0" u="none" strike="noStrike" cap="none" dirty="0">
                <a:solidFill>
                  <a:schemeClr val="lt1"/>
                </a:solidFill>
                <a:latin typeface="Courier"/>
                <a:ea typeface="Courier"/>
                <a:cs typeface="Courier"/>
                <a:sym typeface="Courier New"/>
              </a:rPr>
              <a:t>' : 1 , '</a:t>
            </a:r>
            <a:r>
              <a:rPr lang="el-GR" sz="2400" i="0" u="none" strike="noStrike" cap="none" dirty="0" err="1">
                <a:solidFill>
                  <a:schemeClr val="lt1"/>
                </a:solidFill>
                <a:latin typeface="Courier"/>
                <a:ea typeface="Courier"/>
                <a:cs typeface="Courier"/>
                <a:sym typeface="Courier New"/>
              </a:rPr>
              <a:t>φανή</a:t>
            </a:r>
            <a:r>
              <a:rPr lang="el-GR" sz="2400" i="0" u="none" strike="noStrike" cap="none" dirty="0">
                <a:solidFill>
                  <a:schemeClr val="lt1"/>
                </a:solidFill>
                <a:latin typeface="Courier"/>
                <a:ea typeface="Courier"/>
                <a:cs typeface="Courier"/>
                <a:sym typeface="Courier New"/>
              </a:rPr>
              <a:t>' : 42, 'ίων': 10}</a:t>
            </a:r>
            <a:endParaRPr lang="en-US"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for </a:t>
            </a:r>
            <a:r>
              <a:rPr lang="en-US" sz="2400" i="0" u="none" strike="noStrike" cap="none" dirty="0" err="1">
                <a:solidFill>
                  <a:srgbClr val="FF7F00"/>
                </a:solidFill>
                <a:latin typeface="Courier"/>
                <a:ea typeface="Courier"/>
                <a:cs typeface="Courier"/>
                <a:sym typeface="Courier New"/>
              </a:rPr>
              <a:t>aaa</a:t>
            </a:r>
            <a:r>
              <a:rPr lang="en-US" sz="2400" i="0" u="none" strike="noStrike" cap="none" dirty="0" err="1">
                <a:solidFill>
                  <a:schemeClr val="lt1"/>
                </a:solidFill>
                <a:latin typeface="Courier"/>
                <a:ea typeface="Courier"/>
                <a:cs typeface="Courier"/>
                <a:sym typeface="Courier New"/>
              </a:rPr>
              <a:t>,</a:t>
            </a:r>
            <a:r>
              <a:rPr lang="en-US" sz="2400" i="0" u="none" strike="noStrike" cap="none" dirty="0" err="1">
                <a:solidFill>
                  <a:srgbClr val="FFFF00"/>
                </a:solidFill>
                <a:latin typeface="Courier"/>
                <a:ea typeface="Courier"/>
                <a:cs typeface="Courier"/>
                <a:sym typeface="Courier New"/>
              </a:rPr>
              <a:t>bbb</a:t>
            </a:r>
            <a:r>
              <a:rPr lang="en-US" sz="2400" i="0" u="none" strike="noStrike" cap="none" dirty="0">
                <a:solidFill>
                  <a:schemeClr val="lt1"/>
                </a:solidFill>
                <a:latin typeface="Courier"/>
                <a:ea typeface="Courier"/>
                <a:cs typeface="Courier"/>
                <a:sym typeface="Courier New"/>
              </a:rPr>
              <a:t> in </a:t>
            </a:r>
            <a:r>
              <a:rPr lang="en-US" sz="2400" i="0" u="none" strike="noStrike" cap="none" dirty="0" err="1">
                <a:solidFill>
                  <a:srgbClr val="00FF00"/>
                </a:solidFill>
                <a:latin typeface="Courier"/>
                <a:ea typeface="Courier"/>
                <a:cs typeface="Courier"/>
                <a:sym typeface="Courier New"/>
              </a:rPr>
              <a:t>jjj</a:t>
            </a:r>
            <a:r>
              <a:rPr lang="en-US" sz="2400" i="0" u="none" strike="noStrike" cap="none" dirty="0" err="1">
                <a:solidFill>
                  <a:srgbClr val="FF00FF"/>
                </a:solidFill>
                <a:latin typeface="Courier"/>
                <a:ea typeface="Courier"/>
                <a:cs typeface="Courier"/>
                <a:sym typeface="Courier New"/>
              </a:rPr>
              <a:t>.items</a:t>
            </a:r>
            <a:r>
              <a:rPr lang="en-US" sz="2400" i="0" u="none" strike="noStrike" cap="none" dirty="0">
                <a:solidFill>
                  <a:schemeClr val="lt1"/>
                </a:solidFill>
                <a:latin typeface="Courier"/>
                <a:ea typeface="Courier"/>
                <a:cs typeface="Courier"/>
                <a:sym typeface="Courier New"/>
              </a:rPr>
              <a:t>() :</a:t>
            </a:r>
          </a:p>
          <a:p>
            <a:pPr lvl="0">
              <a:buClr>
                <a:schemeClr val="lt1"/>
              </a:buClr>
              <a:buSzPct val="25000"/>
            </a:pPr>
            <a:r>
              <a:rPr lang="en-US" sz="2400" i="0" u="none" strike="noStrike" cap="none" dirty="0">
                <a:solidFill>
                  <a:schemeClr val="lt1"/>
                </a:solidFill>
                <a:latin typeface="Courier"/>
                <a:ea typeface="Courier"/>
                <a:cs typeface="Courier"/>
                <a:sym typeface="Courier New"/>
              </a:rPr>
              <a:t>    print(</a:t>
            </a:r>
            <a:r>
              <a:rPr lang="en-US" sz="2400" i="0" u="none" strike="noStrike" cap="none" dirty="0" err="1">
                <a:solidFill>
                  <a:srgbClr val="FF7F00"/>
                </a:solidFill>
                <a:latin typeface="Courier"/>
                <a:ea typeface="Courier"/>
                <a:cs typeface="Courier"/>
                <a:sym typeface="Courier New"/>
              </a:rPr>
              <a:t>aaa</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FFFF00"/>
                </a:solidFill>
                <a:latin typeface="Courier"/>
                <a:ea typeface="Courier"/>
                <a:cs typeface="Courier"/>
                <a:sym typeface="Courier New"/>
              </a:rPr>
              <a:t>bbb</a:t>
            </a:r>
            <a:r>
              <a:rPr lang="en-US" sz="2400" dirty="0">
                <a:solidFill>
                  <a:schemeClr val="lt1"/>
                </a:solidFill>
                <a:latin typeface="Courier"/>
                <a:ea typeface="Courier"/>
                <a:cs typeface="Courier"/>
                <a:sym typeface="Courier New"/>
              </a:rPr>
              <a:t>)</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FF7F00"/>
              </a:buClr>
              <a:buSzPct val="25000"/>
              <a:buFont typeface="Cabin"/>
              <a:buNone/>
            </a:pPr>
            <a:r>
              <a:rPr lang="el-GR" sz="2400" i="0" u="none" strike="noStrike" cap="none" dirty="0" err="1">
                <a:solidFill>
                  <a:srgbClr val="FF7F00"/>
                </a:solidFill>
                <a:latin typeface="Courier"/>
                <a:ea typeface="Courier"/>
                <a:cs typeface="Courier"/>
                <a:sym typeface="Courier New"/>
              </a:rPr>
              <a:t>κάρολος</a:t>
            </a:r>
            <a:r>
              <a:rPr lang="el-GR" sz="2400" i="0" u="none" strike="noStrike" cap="none" dirty="0">
                <a:solidFill>
                  <a:srgbClr val="FF7F00"/>
                </a:solidFill>
                <a:latin typeface="Courier"/>
                <a:ea typeface="Courier"/>
                <a:cs typeface="Courier"/>
                <a:sym typeface="Courier New"/>
              </a:rPr>
              <a:t> </a:t>
            </a:r>
            <a:r>
              <a:rPr lang="el-GR" sz="2400" dirty="0">
                <a:solidFill>
                  <a:srgbClr val="FFFF00"/>
                </a:solidFill>
                <a:latin typeface="Courier"/>
                <a:sym typeface="Courier New"/>
              </a:rPr>
              <a:t>1</a:t>
            </a:r>
          </a:p>
          <a:p>
            <a:pPr>
              <a:buClr>
                <a:srgbClr val="FF7F00"/>
              </a:buClr>
              <a:buSzPct val="25000"/>
            </a:pPr>
            <a:r>
              <a:rPr lang="el-GR" sz="2400" i="0" u="none" strike="noStrike" cap="none" dirty="0">
                <a:solidFill>
                  <a:srgbClr val="FF7F00"/>
                </a:solidFill>
                <a:latin typeface="Courier"/>
                <a:ea typeface="Courier"/>
                <a:cs typeface="Courier"/>
                <a:sym typeface="Courier New"/>
              </a:rPr>
              <a:t>φανή </a:t>
            </a:r>
            <a:r>
              <a:rPr lang="el-GR" sz="2400" dirty="0">
                <a:solidFill>
                  <a:srgbClr val="FFFF00"/>
                </a:solidFill>
                <a:latin typeface="Courier"/>
                <a:sym typeface="Courier New"/>
              </a:rPr>
              <a:t>42</a:t>
            </a:r>
          </a:p>
          <a:p>
            <a:pPr marL="0" marR="0" lvl="0" indent="0" algn="l" rtl="0">
              <a:lnSpc>
                <a:spcPct val="100000"/>
              </a:lnSpc>
              <a:spcBef>
                <a:spcPts val="0"/>
              </a:spcBef>
              <a:spcAft>
                <a:spcPts val="0"/>
              </a:spcAft>
              <a:buClr>
                <a:srgbClr val="FF7F00"/>
              </a:buClr>
              <a:buSzPct val="25000"/>
              <a:buFont typeface="Cabin"/>
              <a:buNone/>
            </a:pPr>
            <a:r>
              <a:rPr lang="el-GR" sz="2400" i="0" u="none" strike="noStrike" cap="none" dirty="0">
                <a:solidFill>
                  <a:srgbClr val="FF7F00"/>
                </a:solidFill>
                <a:latin typeface="Courier"/>
                <a:ea typeface="Courier"/>
                <a:cs typeface="Courier"/>
                <a:sym typeface="Courier New"/>
              </a:rPr>
              <a:t>ίων </a:t>
            </a:r>
            <a:r>
              <a:rPr lang="el-GR" sz="2400" dirty="0">
                <a:solidFill>
                  <a:srgbClr val="FFFF00"/>
                </a:solidFill>
                <a:latin typeface="Courier"/>
                <a:sym typeface="Courier New"/>
              </a:rPr>
              <a:t>10</a:t>
            </a:r>
            <a:r>
              <a:rPr lang="en-US" sz="2400" b="1" i="0" u="none" strike="noStrike" cap="none" dirty="0">
                <a:solidFill>
                  <a:schemeClr val="lt1"/>
                </a:solidFill>
                <a:latin typeface="Courier"/>
                <a:ea typeface="Courier"/>
                <a:cs typeface="Courier"/>
                <a:sym typeface="Courier New"/>
              </a:rPr>
              <a:t> </a:t>
            </a:r>
          </a:p>
          <a:p>
            <a:pPr marL="0" marR="0" lvl="0" indent="0" algn="ctr" rtl="0">
              <a:lnSpc>
                <a:spcPct val="100000"/>
              </a:lnSpc>
              <a:spcBef>
                <a:spcPts val="0"/>
              </a:spcBef>
              <a:spcAft>
                <a:spcPts val="0"/>
              </a:spcAft>
              <a:buNone/>
            </a:pPr>
            <a:endParaRPr sz="2400" b="1" dirty="0">
              <a:latin typeface="Courier"/>
              <a:ea typeface="Courier"/>
              <a:cs typeface="Courier"/>
              <a:sym typeface="Courier New"/>
            </a:endParaRPr>
          </a:p>
        </p:txBody>
      </p:sp>
      <p:sp>
        <p:nvSpPr>
          <p:cNvPr id="475" name="Shape 475"/>
          <p:cNvSpPr txBox="1"/>
          <p:nvPr/>
        </p:nvSpPr>
        <p:spPr>
          <a:xfrm>
            <a:off x="12484101" y="6072180"/>
            <a:ext cx="14954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a:t>
            </a:r>
            <a:r>
              <a:rPr lang="el-GR" sz="3600" u="none" strike="noStrike" cap="none" dirty="0">
                <a:solidFill>
                  <a:srgbClr val="FF7F00"/>
                </a:solidFill>
                <a:latin typeface="Arial" charset="0"/>
                <a:ea typeface="Arial" charset="0"/>
                <a:cs typeface="Arial" charset="0"/>
                <a:sym typeface="Cabin"/>
              </a:rPr>
              <a:t>φανή</a:t>
            </a:r>
            <a:r>
              <a:rPr lang="en-US" sz="3600" u="none" strike="noStrike" cap="none" dirty="0">
                <a:solidFill>
                  <a:srgbClr val="FF7F00"/>
                </a:solidFill>
                <a:latin typeface="Arial" charset="0"/>
                <a:ea typeface="Arial" charset="0"/>
                <a:cs typeface="Arial" charset="0"/>
                <a:sym typeface="Cabin"/>
              </a:rPr>
              <a:t>]</a:t>
            </a:r>
          </a:p>
        </p:txBody>
      </p:sp>
      <p:sp>
        <p:nvSpPr>
          <p:cNvPr id="476" name="Shape 476"/>
          <p:cNvSpPr txBox="1"/>
          <p:nvPr/>
        </p:nvSpPr>
        <p:spPr>
          <a:xfrm>
            <a:off x="14274801" y="6059480"/>
            <a:ext cx="5461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42</a:t>
            </a:r>
          </a:p>
        </p:txBody>
      </p:sp>
      <p:sp>
        <p:nvSpPr>
          <p:cNvPr id="477" name="Shape 477"/>
          <p:cNvSpPr txBox="1"/>
          <p:nvPr/>
        </p:nvSpPr>
        <p:spPr>
          <a:xfrm>
            <a:off x="12771437" y="6897680"/>
            <a:ext cx="11574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a:t>
            </a:r>
            <a:r>
              <a:rPr lang="el-GR" sz="3600" u="none" strike="noStrike" cap="none" dirty="0">
                <a:solidFill>
                  <a:srgbClr val="FF7F00"/>
                </a:solidFill>
                <a:latin typeface="Arial" charset="0"/>
                <a:ea typeface="Arial" charset="0"/>
                <a:cs typeface="Arial" charset="0"/>
                <a:sym typeface="Cabin"/>
              </a:rPr>
              <a:t>ίων</a:t>
            </a:r>
            <a:r>
              <a:rPr lang="en-US" sz="3600" u="none" strike="noStrike" cap="none" dirty="0">
                <a:solidFill>
                  <a:srgbClr val="FF7F00"/>
                </a:solidFill>
                <a:latin typeface="Arial" charset="0"/>
                <a:ea typeface="Arial" charset="0"/>
                <a:cs typeface="Arial" charset="0"/>
                <a:sym typeface="Cabin"/>
              </a:rPr>
              <a:t>]</a:t>
            </a:r>
          </a:p>
        </p:txBody>
      </p:sp>
      <p:sp>
        <p:nvSpPr>
          <p:cNvPr id="478" name="Shape 478"/>
          <p:cNvSpPr txBox="1"/>
          <p:nvPr/>
        </p:nvSpPr>
        <p:spPr>
          <a:xfrm>
            <a:off x="14224001" y="6884980"/>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10</a:t>
            </a:r>
          </a:p>
        </p:txBody>
      </p:sp>
      <p:sp>
        <p:nvSpPr>
          <p:cNvPr id="479" name="Shape 479"/>
          <p:cNvSpPr txBox="1"/>
          <p:nvPr/>
        </p:nvSpPr>
        <p:spPr>
          <a:xfrm>
            <a:off x="13095403" y="4510080"/>
            <a:ext cx="8668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aaa</a:t>
            </a:r>
            <a:endParaRPr lang="en-US" sz="3600" u="none" strike="noStrike" cap="none" dirty="0">
              <a:solidFill>
                <a:srgbClr val="FF7F00"/>
              </a:solidFill>
              <a:latin typeface="Arial" charset="0"/>
              <a:ea typeface="Arial" charset="0"/>
              <a:cs typeface="Arial" charset="0"/>
              <a:sym typeface="Cabin"/>
            </a:endParaRPr>
          </a:p>
        </p:txBody>
      </p:sp>
      <p:sp>
        <p:nvSpPr>
          <p:cNvPr id="480" name="Shape 480"/>
          <p:cNvSpPr txBox="1"/>
          <p:nvPr/>
        </p:nvSpPr>
        <p:spPr>
          <a:xfrm>
            <a:off x="14208126" y="4510080"/>
            <a:ext cx="8000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bbb</a:t>
            </a:r>
          </a:p>
        </p:txBody>
      </p:sp>
      <p:sp>
        <p:nvSpPr>
          <p:cNvPr id="481" name="Shape 481"/>
          <p:cNvSpPr txBox="1"/>
          <p:nvPr/>
        </p:nvSpPr>
        <p:spPr>
          <a:xfrm>
            <a:off x="11348357" y="5259380"/>
            <a:ext cx="2618394"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a:t>
            </a:r>
            <a:r>
              <a:rPr lang="el-GR" sz="3600" u="none" strike="noStrike" cap="none" dirty="0" err="1">
                <a:solidFill>
                  <a:srgbClr val="FF7F00"/>
                </a:solidFill>
                <a:latin typeface="Arial" charset="0"/>
                <a:ea typeface="Arial" charset="0"/>
                <a:cs typeface="Arial" charset="0"/>
                <a:sym typeface="Cabin"/>
              </a:rPr>
              <a:t>κάρολος</a:t>
            </a:r>
            <a:r>
              <a:rPr lang="en-US" sz="3600" u="none" strike="noStrike" cap="none" dirty="0">
                <a:solidFill>
                  <a:srgbClr val="FF7F00"/>
                </a:solidFill>
                <a:latin typeface="Arial" charset="0"/>
                <a:ea typeface="Arial" charset="0"/>
                <a:cs typeface="Arial" charset="0"/>
                <a:sym typeface="Cabin"/>
              </a:rPr>
              <a:t>]</a:t>
            </a:r>
          </a:p>
        </p:txBody>
      </p:sp>
      <p:sp>
        <p:nvSpPr>
          <p:cNvPr id="482" name="Shape 482"/>
          <p:cNvSpPr txBox="1"/>
          <p:nvPr/>
        </p:nvSpPr>
        <p:spPr>
          <a:xfrm>
            <a:off x="14262102" y="5246680"/>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1</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p:nvPr/>
        </p:nvSpPr>
        <p:spPr>
          <a:xfrm>
            <a:off x="693525" y="857250"/>
            <a:ext cx="9609804" cy="7358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l-GR" sz="2600" i="0" u="none" strike="noStrike" cap="none" dirty="0">
                <a:solidFill>
                  <a:srgbClr val="00FF00"/>
                </a:solidFill>
                <a:latin typeface="Courier"/>
                <a:ea typeface="Courier"/>
                <a:cs typeface="Courier"/>
                <a:sym typeface="Courier New"/>
              </a:rPr>
              <a:t>όνομα</a:t>
            </a:r>
            <a:r>
              <a:rPr lang="en-US" sz="2600" i="0" u="none" strike="noStrike" cap="none" dirty="0">
                <a:solidFill>
                  <a:srgbClr val="00FF00"/>
                </a:solidFill>
                <a:latin typeface="Courier"/>
                <a:ea typeface="Courier"/>
                <a:cs typeface="Courier"/>
                <a:sym typeface="Courier New"/>
              </a:rPr>
              <a:t> = input('</a:t>
            </a:r>
            <a:r>
              <a:rPr lang="el-GR" sz="2600" i="0" u="none" strike="noStrike" cap="none" dirty="0">
                <a:solidFill>
                  <a:srgbClr val="00FF00"/>
                </a:solidFill>
                <a:latin typeface="Courier"/>
                <a:ea typeface="Courier"/>
                <a:cs typeface="Courier"/>
                <a:sym typeface="Courier New"/>
              </a:rPr>
              <a:t>Δώστε αρχείο</a:t>
            </a:r>
            <a:r>
              <a:rPr lang="en-US" sz="26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handle = open(</a:t>
            </a:r>
            <a:r>
              <a:rPr lang="el-GR" sz="2600" i="0" u="none" strike="noStrike" cap="none" dirty="0">
                <a:solidFill>
                  <a:srgbClr val="00FF00"/>
                </a:solidFill>
                <a:latin typeface="Courier"/>
                <a:ea typeface="Courier"/>
                <a:cs typeface="Courier"/>
                <a:sym typeface="Courier New"/>
              </a:rPr>
              <a:t>όνομα</a:t>
            </a:r>
            <a:r>
              <a:rPr lang="en-US" sz="2600" i="0" u="none" strike="noStrike" cap="none" dirty="0">
                <a:solidFill>
                  <a:srgbClr val="00FF00"/>
                </a:solidFill>
                <a:latin typeface="Courier"/>
                <a:ea typeface="Courier"/>
                <a:cs typeface="Courier"/>
                <a:sym typeface="Courier New"/>
              </a:rPr>
              <a:t>)</a:t>
            </a:r>
          </a:p>
          <a:p>
            <a:pPr marL="0" marR="0" lvl="0" indent="0" algn="ctr" rtl="0">
              <a:lnSpc>
                <a:spcPct val="100000"/>
              </a:lnSpc>
              <a:spcBef>
                <a:spcPts val="0"/>
              </a:spcBef>
              <a:spcAft>
                <a:spcPts val="0"/>
              </a:spcAft>
              <a:buNone/>
            </a:pPr>
            <a:endParaRPr sz="26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l-GR" sz="2600" i="0" u="none" strike="noStrike" cap="none" dirty="0">
                <a:solidFill>
                  <a:srgbClr val="FF00FF"/>
                </a:solidFill>
                <a:latin typeface="Courier"/>
                <a:ea typeface="Courier"/>
                <a:cs typeface="Courier"/>
                <a:sym typeface="Courier New"/>
              </a:rPr>
              <a:t>πλήθη</a:t>
            </a:r>
            <a:r>
              <a:rPr lang="en-US" sz="2600" i="0" u="none" strike="noStrike" cap="none" dirty="0">
                <a:solidFill>
                  <a:srgbClr val="FF00FF"/>
                </a:solidFill>
                <a:latin typeface="Courier"/>
                <a:ea typeface="Courier"/>
                <a:cs typeface="Courier"/>
                <a:sym typeface="Courier New"/>
              </a:rPr>
              <a:t> = </a:t>
            </a:r>
            <a:r>
              <a:rPr lang="en-US" sz="2600" i="0" u="none" strike="noStrike" cap="none" dirty="0" err="1">
                <a:solidFill>
                  <a:srgbClr val="FF00FF"/>
                </a:solidFill>
                <a:latin typeface="Courier"/>
                <a:ea typeface="Courier"/>
                <a:cs typeface="Courier"/>
                <a:sym typeface="Courier New"/>
              </a:rPr>
              <a:t>dict</a:t>
            </a:r>
            <a:r>
              <a:rPr lang="en-US" sz="2600" i="0" u="none" strike="noStrike" cap="none" dirty="0">
                <a:solidFill>
                  <a:srgbClr val="FF00FF"/>
                </a:solidFill>
                <a:latin typeface="Courier"/>
                <a:ea typeface="Courier"/>
                <a:cs typeface="Courier"/>
                <a:sym typeface="Courier New"/>
              </a:rPr>
              <a:t>()</a:t>
            </a:r>
          </a:p>
          <a:p>
            <a:pPr lvl="0">
              <a:buClr>
                <a:srgbClr val="00FF00"/>
              </a:buClr>
              <a:buSzPct val="25000"/>
            </a:pPr>
            <a:r>
              <a:rPr lang="en-US" sz="2600" dirty="0">
                <a:solidFill>
                  <a:srgbClr val="FF00FF"/>
                </a:solidFill>
                <a:latin typeface="Courier"/>
                <a:ea typeface="Courier"/>
                <a:cs typeface="Courier"/>
                <a:sym typeface="Courier New"/>
              </a:rPr>
              <a:t>for </a:t>
            </a:r>
            <a:r>
              <a:rPr lang="el-GR" sz="2600" dirty="0">
                <a:solidFill>
                  <a:srgbClr val="FF00FF"/>
                </a:solidFill>
                <a:latin typeface="Courier"/>
                <a:ea typeface="Courier"/>
                <a:cs typeface="Courier"/>
                <a:sym typeface="Courier New"/>
              </a:rPr>
              <a:t>γραμμή</a:t>
            </a:r>
            <a:r>
              <a:rPr lang="en-US" sz="2600" dirty="0">
                <a:solidFill>
                  <a:srgbClr val="FF00FF"/>
                </a:solidFill>
                <a:latin typeface="Courier"/>
                <a:ea typeface="Courier"/>
                <a:cs typeface="Courier"/>
                <a:sym typeface="Courier New"/>
              </a:rPr>
              <a:t> in handle:</a:t>
            </a:r>
          </a:p>
          <a:p>
            <a:pPr lvl="0">
              <a:buClr>
                <a:srgbClr val="00FF00"/>
              </a:buClr>
              <a:buSzPct val="25000"/>
            </a:pPr>
            <a:r>
              <a:rPr lang="en-US" sz="2600" dirty="0">
                <a:solidFill>
                  <a:srgbClr val="FF00FF"/>
                </a:solidFill>
                <a:latin typeface="Courier"/>
                <a:ea typeface="Courier"/>
                <a:cs typeface="Courier"/>
                <a:sym typeface="Courier New"/>
              </a:rPr>
              <a:t>    </a:t>
            </a:r>
            <a:r>
              <a:rPr lang="el-GR" sz="2600" dirty="0">
                <a:solidFill>
                  <a:srgbClr val="FF00FF"/>
                </a:solidFill>
                <a:latin typeface="Courier"/>
                <a:ea typeface="Courier"/>
                <a:cs typeface="Courier"/>
                <a:sym typeface="Courier New"/>
              </a:rPr>
              <a:t>λέξεις</a:t>
            </a:r>
            <a:r>
              <a:rPr lang="en-US" sz="2600" dirty="0">
                <a:solidFill>
                  <a:srgbClr val="FF00FF"/>
                </a:solidFill>
                <a:latin typeface="Courier"/>
                <a:ea typeface="Courier"/>
                <a:cs typeface="Courier"/>
                <a:sym typeface="Courier New"/>
              </a:rPr>
              <a:t> = </a:t>
            </a:r>
            <a:r>
              <a:rPr lang="en-US" sz="2600" dirty="0" err="1">
                <a:solidFill>
                  <a:srgbClr val="FF00FF"/>
                </a:solidFill>
                <a:latin typeface="Courier"/>
                <a:ea typeface="Courier"/>
                <a:cs typeface="Courier"/>
                <a:sym typeface="Courier New"/>
              </a:rPr>
              <a:t>line.split</a:t>
            </a:r>
            <a:r>
              <a:rPr lang="en-US" sz="260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FF00FF"/>
                </a:solidFill>
                <a:latin typeface="Courier"/>
                <a:ea typeface="Courier"/>
                <a:cs typeface="Courier"/>
                <a:sym typeface="Courier New"/>
              </a:rPr>
              <a:t>    for </a:t>
            </a:r>
            <a:r>
              <a:rPr lang="el-GR" sz="2600" i="0" u="none" strike="noStrike" cap="none" dirty="0">
                <a:solidFill>
                  <a:srgbClr val="FF00FF"/>
                </a:solidFill>
                <a:latin typeface="Courier"/>
                <a:ea typeface="Courier"/>
                <a:cs typeface="Courier"/>
                <a:sym typeface="Courier New"/>
              </a:rPr>
              <a:t>λέξη</a:t>
            </a:r>
            <a:r>
              <a:rPr lang="en-US" sz="2600" i="0" u="none" strike="noStrike" cap="none" dirty="0">
                <a:solidFill>
                  <a:srgbClr val="FF00FF"/>
                </a:solidFill>
                <a:latin typeface="Courier"/>
                <a:ea typeface="Courier"/>
                <a:cs typeface="Courier"/>
                <a:sym typeface="Courier New"/>
              </a:rPr>
              <a:t> in </a:t>
            </a:r>
            <a:r>
              <a:rPr lang="el-GR" sz="2600" dirty="0">
                <a:solidFill>
                  <a:srgbClr val="FF00FF"/>
                </a:solidFill>
                <a:latin typeface="Courier"/>
                <a:ea typeface="Courier"/>
                <a:cs typeface="Courier"/>
                <a:sym typeface="Courier New"/>
              </a:rPr>
              <a:t>λέξεις</a:t>
            </a:r>
            <a:r>
              <a:rPr lang="en-US" sz="2600"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l-GR" sz="2600" i="0" u="none" strike="noStrike" cap="none" dirty="0">
                <a:solidFill>
                  <a:srgbClr val="FF00FF"/>
                </a:solidFill>
                <a:latin typeface="Courier"/>
                <a:ea typeface="Courier"/>
                <a:cs typeface="Courier"/>
                <a:sym typeface="Courier New"/>
              </a:rPr>
              <a:t>		πλήθη</a:t>
            </a:r>
            <a:r>
              <a:rPr lang="en-US" sz="2600" i="0" u="none" strike="noStrike" cap="none" dirty="0">
                <a:solidFill>
                  <a:srgbClr val="FF00FF"/>
                </a:solidFill>
                <a:latin typeface="Courier"/>
                <a:ea typeface="Courier"/>
                <a:cs typeface="Courier"/>
                <a:sym typeface="Courier New"/>
              </a:rPr>
              <a:t>[</a:t>
            </a:r>
            <a:r>
              <a:rPr lang="el-GR" sz="2600" i="0" u="none" strike="noStrike" cap="none" dirty="0">
                <a:solidFill>
                  <a:srgbClr val="FF00FF"/>
                </a:solidFill>
                <a:latin typeface="Courier"/>
                <a:ea typeface="Courier"/>
                <a:cs typeface="Courier"/>
                <a:sym typeface="Courier New"/>
              </a:rPr>
              <a:t>λέξη</a:t>
            </a:r>
            <a:r>
              <a:rPr lang="en-US" sz="2600" i="0" u="none" strike="noStrike" cap="none" dirty="0">
                <a:solidFill>
                  <a:srgbClr val="FF00FF"/>
                </a:solidFill>
                <a:latin typeface="Courier"/>
                <a:ea typeface="Courier"/>
                <a:cs typeface="Courier"/>
                <a:sym typeface="Courier New"/>
              </a:rPr>
              <a:t>] = </a:t>
            </a:r>
            <a:r>
              <a:rPr lang="el-GR" sz="2600" i="0" u="none" strike="noStrike" cap="none" dirty="0">
                <a:solidFill>
                  <a:srgbClr val="FF00FF"/>
                </a:solidFill>
                <a:latin typeface="Courier"/>
                <a:ea typeface="Courier"/>
                <a:cs typeface="Courier"/>
                <a:sym typeface="Courier New"/>
              </a:rPr>
              <a:t>πλήθη</a:t>
            </a:r>
            <a:r>
              <a:rPr lang="en-US" sz="2600" i="0" u="none" strike="noStrike" cap="none" dirty="0">
                <a:solidFill>
                  <a:srgbClr val="FF00FF"/>
                </a:solidFill>
                <a:latin typeface="Courier"/>
                <a:ea typeface="Courier"/>
                <a:cs typeface="Courier"/>
                <a:sym typeface="Courier New"/>
              </a:rPr>
              <a:t>.get(</a:t>
            </a:r>
            <a:r>
              <a:rPr lang="el-GR" sz="2600" i="0" u="none" strike="noStrike" cap="none" dirty="0">
                <a:solidFill>
                  <a:srgbClr val="FF00FF"/>
                </a:solidFill>
                <a:latin typeface="Courier"/>
                <a:ea typeface="Courier"/>
                <a:cs typeface="Courier"/>
                <a:sym typeface="Courier New"/>
              </a:rPr>
              <a:t>λέξη</a:t>
            </a:r>
            <a:r>
              <a:rPr lang="en-US" sz="2600" i="0" u="none" strike="noStrike" cap="none" dirty="0">
                <a:solidFill>
                  <a:srgbClr val="FF00FF"/>
                </a:solidFill>
                <a:latin typeface="Courier"/>
                <a:ea typeface="Courier"/>
                <a:cs typeface="Courier"/>
                <a:sym typeface="Courier New"/>
              </a:rPr>
              <a:t>,0) + 1</a:t>
            </a:r>
          </a:p>
          <a:p>
            <a:pPr marL="0" marR="0" lvl="0" indent="0" algn="l" rtl="0">
              <a:lnSpc>
                <a:spcPct val="100000"/>
              </a:lnSpc>
              <a:spcBef>
                <a:spcPts val="0"/>
              </a:spcBef>
              <a:spcAft>
                <a:spcPts val="0"/>
              </a:spcAft>
              <a:buClr>
                <a:srgbClr val="00FF00"/>
              </a:buClr>
              <a:buFont typeface="Cabin"/>
              <a:buNone/>
            </a:pPr>
            <a:endParaRPr sz="26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max</a:t>
            </a:r>
            <a:r>
              <a:rPr lang="el-GR" sz="2600" i="0" u="none" strike="noStrike" cap="none" dirty="0">
                <a:solidFill>
                  <a:srgbClr val="00FFFF"/>
                </a:solidFill>
                <a:latin typeface="Courier"/>
                <a:ea typeface="Courier"/>
                <a:cs typeface="Courier"/>
                <a:sym typeface="Courier New"/>
              </a:rPr>
              <a:t>πλήθος</a:t>
            </a:r>
            <a:r>
              <a:rPr lang="en-US" sz="2600" i="0" u="none" strike="noStrike" cap="none" dirty="0">
                <a:solidFill>
                  <a:srgbClr val="00FFFF"/>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dirty="0">
                <a:solidFill>
                  <a:srgbClr val="00FFFF"/>
                </a:solidFill>
                <a:latin typeface="Courier"/>
                <a:ea typeface="Courier"/>
                <a:cs typeface="Courier"/>
                <a:sym typeface="Courier New"/>
              </a:rPr>
              <a:t>max</a:t>
            </a:r>
            <a:r>
              <a:rPr lang="el-GR" sz="2600" dirty="0">
                <a:solidFill>
                  <a:srgbClr val="00FFFF"/>
                </a:solidFill>
                <a:latin typeface="Courier"/>
                <a:ea typeface="Courier"/>
                <a:cs typeface="Courier"/>
                <a:sym typeface="Courier New"/>
              </a:rPr>
              <a:t>λέξη</a:t>
            </a:r>
            <a:r>
              <a:rPr lang="en-US" sz="2600" i="0" u="none" strike="noStrike" cap="none" dirty="0">
                <a:solidFill>
                  <a:srgbClr val="00FFFF"/>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for </a:t>
            </a:r>
            <a:r>
              <a:rPr lang="el-GR" sz="2600" i="0" u="none" strike="noStrike" cap="none" dirty="0">
                <a:solidFill>
                  <a:srgbClr val="00FFFF"/>
                </a:solidFill>
                <a:latin typeface="Courier"/>
                <a:ea typeface="Courier"/>
                <a:cs typeface="Courier"/>
                <a:sym typeface="Courier New"/>
              </a:rPr>
              <a:t>λέξη</a:t>
            </a:r>
            <a:r>
              <a:rPr lang="en-US" sz="2600" i="0" u="none" strike="noStrike" cap="none" dirty="0">
                <a:solidFill>
                  <a:srgbClr val="00FFFF"/>
                </a:solidFill>
                <a:latin typeface="Courier"/>
                <a:ea typeface="Courier"/>
                <a:cs typeface="Courier"/>
                <a:sym typeface="Courier New"/>
              </a:rPr>
              <a:t>,</a:t>
            </a:r>
            <a:r>
              <a:rPr lang="el-GR" sz="2600" i="0" u="none" strike="noStrike" cap="none" dirty="0">
                <a:solidFill>
                  <a:srgbClr val="00FFFF"/>
                </a:solidFill>
                <a:latin typeface="Courier"/>
                <a:ea typeface="Courier"/>
                <a:cs typeface="Courier"/>
                <a:sym typeface="Courier New"/>
              </a:rPr>
              <a:t>πλήθος</a:t>
            </a:r>
            <a:r>
              <a:rPr lang="en-US" sz="2600" i="0" u="none" strike="noStrike" cap="none" dirty="0">
                <a:solidFill>
                  <a:srgbClr val="00FFFF"/>
                </a:solidFill>
                <a:latin typeface="Courier"/>
                <a:ea typeface="Courier"/>
                <a:cs typeface="Courier"/>
                <a:sym typeface="Courier New"/>
              </a:rPr>
              <a:t> in </a:t>
            </a:r>
            <a:r>
              <a:rPr lang="el-GR" sz="2600" i="0" u="none" strike="noStrike" cap="none" dirty="0">
                <a:solidFill>
                  <a:srgbClr val="00FFFF"/>
                </a:solidFill>
                <a:latin typeface="Courier"/>
                <a:ea typeface="Courier"/>
                <a:cs typeface="Courier"/>
                <a:sym typeface="Courier New"/>
              </a:rPr>
              <a:t>πλήθη</a:t>
            </a:r>
            <a:r>
              <a:rPr lang="en-US" sz="2600" i="0" u="none" strike="noStrike" cap="none" dirty="0">
                <a:solidFill>
                  <a:srgbClr val="00FFFF"/>
                </a:solidFill>
                <a:latin typeface="Courier"/>
                <a:ea typeface="Courier"/>
                <a:cs typeface="Courier"/>
                <a:sym typeface="Courier New"/>
              </a:rPr>
              <a:t>.items():</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    if max</a:t>
            </a:r>
            <a:r>
              <a:rPr lang="el-GR" sz="2600" i="0" u="none" strike="noStrike" cap="none" dirty="0">
                <a:solidFill>
                  <a:srgbClr val="00FFFF"/>
                </a:solidFill>
                <a:latin typeface="Courier"/>
                <a:ea typeface="Courier"/>
                <a:cs typeface="Courier"/>
                <a:sym typeface="Courier New"/>
              </a:rPr>
              <a:t>πλήθος</a:t>
            </a:r>
            <a:r>
              <a:rPr lang="en-US" sz="2600" i="0" u="none" strike="noStrike" cap="none" dirty="0">
                <a:solidFill>
                  <a:srgbClr val="00FFFF"/>
                </a:solidFill>
                <a:latin typeface="Courier"/>
                <a:ea typeface="Courier"/>
                <a:cs typeface="Courier"/>
                <a:sym typeface="Courier New"/>
              </a:rPr>
              <a:t> is None or </a:t>
            </a:r>
            <a:r>
              <a:rPr lang="el-GR" sz="2600" i="0" u="none" strike="noStrike" cap="none" dirty="0">
                <a:solidFill>
                  <a:srgbClr val="00FFFF"/>
                </a:solidFill>
                <a:latin typeface="Courier"/>
                <a:ea typeface="Courier"/>
                <a:cs typeface="Courier"/>
                <a:sym typeface="Courier New"/>
              </a:rPr>
              <a:t>πλήθος</a:t>
            </a:r>
            <a:r>
              <a:rPr lang="en-US" sz="2600" i="0" u="none" strike="noStrike" cap="none" dirty="0">
                <a:solidFill>
                  <a:srgbClr val="00FFFF"/>
                </a:solidFill>
                <a:latin typeface="Courier"/>
                <a:ea typeface="Courier"/>
                <a:cs typeface="Courier"/>
                <a:sym typeface="Courier New"/>
              </a:rPr>
              <a:t> &gt; max</a:t>
            </a:r>
            <a:r>
              <a:rPr lang="el-GR" sz="2600" i="0" u="none" strike="noStrike" cap="none" dirty="0">
                <a:solidFill>
                  <a:srgbClr val="00FFFF"/>
                </a:solidFill>
                <a:latin typeface="Courier"/>
                <a:ea typeface="Courier"/>
                <a:cs typeface="Courier"/>
                <a:sym typeface="Courier New"/>
              </a:rPr>
              <a:t>πλήθος</a:t>
            </a:r>
            <a:r>
              <a:rPr lang="en-US" sz="26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l-GR" sz="2600" i="0" u="none" strike="noStrike" cap="none" dirty="0">
                <a:solidFill>
                  <a:srgbClr val="00FFFF"/>
                </a:solidFill>
                <a:latin typeface="Courier"/>
                <a:ea typeface="Courier"/>
                <a:cs typeface="Courier"/>
                <a:sym typeface="Courier New"/>
              </a:rPr>
              <a:t>		</a:t>
            </a:r>
            <a:r>
              <a:rPr lang="en-US" sz="2600" dirty="0">
                <a:solidFill>
                  <a:srgbClr val="00FFFF"/>
                </a:solidFill>
                <a:latin typeface="Courier"/>
                <a:ea typeface="Courier"/>
                <a:cs typeface="Courier"/>
                <a:sym typeface="Courier New"/>
              </a:rPr>
              <a:t>max</a:t>
            </a:r>
            <a:r>
              <a:rPr lang="el-GR" sz="2600" dirty="0">
                <a:solidFill>
                  <a:srgbClr val="00FFFF"/>
                </a:solidFill>
                <a:latin typeface="Courier"/>
                <a:ea typeface="Courier"/>
                <a:cs typeface="Courier"/>
                <a:sym typeface="Courier New"/>
              </a:rPr>
              <a:t>λέξη</a:t>
            </a:r>
            <a:r>
              <a:rPr lang="en-US" sz="2600" i="0" u="none" strike="noStrike" cap="none" dirty="0">
                <a:solidFill>
                  <a:srgbClr val="00FFFF"/>
                </a:solidFill>
                <a:latin typeface="Courier"/>
                <a:ea typeface="Courier"/>
                <a:cs typeface="Courier"/>
                <a:sym typeface="Courier New"/>
              </a:rPr>
              <a:t> = </a:t>
            </a:r>
            <a:r>
              <a:rPr lang="el-GR" sz="2600" i="0" u="none" strike="noStrike" cap="none" dirty="0">
                <a:solidFill>
                  <a:srgbClr val="00FFFF"/>
                </a:solidFill>
                <a:latin typeface="Courier"/>
                <a:ea typeface="Courier"/>
                <a:cs typeface="Courier"/>
                <a:sym typeface="Courier New"/>
              </a:rPr>
              <a:t>λέξη</a:t>
            </a:r>
            <a:endParaRPr lang="en-US" sz="2600"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l-GR" sz="2600" i="0" u="none" strike="noStrike" cap="none" dirty="0">
                <a:solidFill>
                  <a:srgbClr val="00FFFF"/>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max</a:t>
            </a:r>
            <a:r>
              <a:rPr lang="el-GR" sz="2600" i="0" u="none" strike="noStrike" cap="none" dirty="0">
                <a:solidFill>
                  <a:srgbClr val="00FFFF"/>
                </a:solidFill>
                <a:latin typeface="Courier"/>
                <a:ea typeface="Courier"/>
                <a:cs typeface="Courier"/>
                <a:sym typeface="Courier New"/>
              </a:rPr>
              <a:t>πλήθος</a:t>
            </a:r>
            <a:r>
              <a:rPr lang="en-US" sz="2600" i="0" u="none" strike="noStrike" cap="none" dirty="0">
                <a:solidFill>
                  <a:srgbClr val="00FFFF"/>
                </a:solidFill>
                <a:latin typeface="Courier"/>
                <a:ea typeface="Courier"/>
                <a:cs typeface="Courier"/>
                <a:sym typeface="Courier New"/>
              </a:rPr>
              <a:t> = </a:t>
            </a:r>
            <a:r>
              <a:rPr lang="el-GR" sz="2600" i="0" u="none" strike="noStrike" cap="none" dirty="0">
                <a:solidFill>
                  <a:srgbClr val="00FFFF"/>
                </a:solidFill>
                <a:latin typeface="Courier"/>
                <a:ea typeface="Courier"/>
                <a:cs typeface="Courier"/>
                <a:sym typeface="Courier New"/>
              </a:rPr>
              <a:t>πλήθος</a:t>
            </a:r>
            <a:endParaRPr lang="en-US" sz="2600"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Font typeface="Cabin"/>
              <a:buNone/>
            </a:pPr>
            <a:endParaRPr sz="26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FF7F00"/>
                </a:solidFill>
                <a:latin typeface="Courier"/>
                <a:ea typeface="Courier"/>
                <a:cs typeface="Courier"/>
                <a:sym typeface="Courier New"/>
              </a:rPr>
              <a:t>print(max</a:t>
            </a:r>
            <a:r>
              <a:rPr lang="el-GR" sz="2600" i="0" u="none" strike="noStrike" cap="none" dirty="0">
                <a:solidFill>
                  <a:srgbClr val="FF7F00"/>
                </a:solidFill>
                <a:latin typeface="Courier"/>
                <a:ea typeface="Courier"/>
                <a:cs typeface="Courier"/>
                <a:sym typeface="Courier New"/>
              </a:rPr>
              <a:t>λέξη</a:t>
            </a:r>
            <a:r>
              <a:rPr lang="en-US" sz="2600" i="0" u="none" strike="noStrike" cap="none" dirty="0">
                <a:solidFill>
                  <a:srgbClr val="FF7F00"/>
                </a:solidFill>
                <a:latin typeface="Courier"/>
                <a:ea typeface="Courier"/>
                <a:cs typeface="Courier"/>
                <a:sym typeface="Courier New"/>
              </a:rPr>
              <a:t>, max</a:t>
            </a:r>
            <a:r>
              <a:rPr lang="el-GR" sz="2600" i="0" u="none" strike="noStrike" cap="none" dirty="0">
                <a:solidFill>
                  <a:srgbClr val="FF7F00"/>
                </a:solidFill>
                <a:latin typeface="Courier"/>
                <a:ea typeface="Courier"/>
                <a:cs typeface="Courier"/>
                <a:sym typeface="Courier New"/>
              </a:rPr>
              <a:t>πλήθος</a:t>
            </a:r>
            <a:r>
              <a:rPr lang="en-US" sz="2600" i="0" u="none" strike="noStrike" cap="none" dirty="0">
                <a:solidFill>
                  <a:srgbClr val="FF7F00"/>
                </a:solidFill>
                <a:latin typeface="Courier"/>
                <a:ea typeface="Courier"/>
                <a:cs typeface="Courier"/>
                <a:sym typeface="Courier New"/>
              </a:rPr>
              <a:t>)</a:t>
            </a:r>
          </a:p>
        </p:txBody>
      </p:sp>
      <p:sp>
        <p:nvSpPr>
          <p:cNvPr id="488" name="Shape 488"/>
          <p:cNvSpPr txBox="1"/>
          <p:nvPr/>
        </p:nvSpPr>
        <p:spPr>
          <a:xfrm>
            <a:off x="10626725" y="47879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a:solidFill>
                  <a:srgbClr val="FFFF00"/>
                </a:solidFill>
                <a:latin typeface="Arial" charset="0"/>
                <a:ea typeface="Arial" charset="0"/>
                <a:cs typeface="Arial" charset="0"/>
                <a:sym typeface="Cabin"/>
              </a:rPr>
              <a:t>words.py</a:t>
            </a:r>
            <a:r>
              <a:rPr lang="en-US" sz="3600" u="none" strike="noStrike" cap="none" dirty="0">
                <a:solidFill>
                  <a:srgbClr val="FFF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dirty="0" err="1">
                <a:solidFill>
                  <a:schemeClr val="lt1"/>
                </a:solidFill>
                <a:latin typeface="Arial" charset="0"/>
                <a:ea typeface="Arial" charset="0"/>
                <a:cs typeface="Arial" charset="0"/>
                <a:sym typeface="Cabin"/>
              </a:rPr>
              <a:t>clown</a:t>
            </a:r>
            <a:r>
              <a:rPr lang="en-US" sz="3600" u="none" strike="noStrike" cap="none" dirty="0" err="1">
                <a:solidFill>
                  <a:schemeClr val="lt1"/>
                </a:solidFill>
                <a:latin typeface="Arial" charset="0"/>
                <a:ea typeface="Arial" charset="0"/>
                <a:cs typeface="Arial" charset="0"/>
                <a:sym typeface="Cabin"/>
              </a:rPr>
              <a:t>.txt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the 7</a:t>
            </a:r>
          </a:p>
        </p:txBody>
      </p:sp>
      <p:sp>
        <p:nvSpPr>
          <p:cNvPr id="489" name="Shape 489"/>
          <p:cNvSpPr txBox="1"/>
          <p:nvPr/>
        </p:nvSpPr>
        <p:spPr>
          <a:xfrm>
            <a:off x="10626725" y="1705475"/>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a:solidFill>
                  <a:srgbClr val="FFFF00"/>
                </a:solidFill>
                <a:latin typeface="Arial" charset="0"/>
                <a:ea typeface="Arial" charset="0"/>
                <a:cs typeface="Arial" charset="0"/>
                <a:sym typeface="Cabin"/>
              </a:rPr>
              <a:t>words.py</a:t>
            </a:r>
            <a:r>
              <a:rPr lang="en-US" sz="3600" u="none" strike="noStrike" cap="none" dirty="0">
                <a:solidFill>
                  <a:srgbClr val="FFF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u="none" strike="noStrike" cap="none" dirty="0" err="1">
                <a:solidFill>
                  <a:schemeClr val="lt1"/>
                </a:solidFill>
                <a:latin typeface="Arial" charset="0"/>
                <a:ea typeface="Arial" charset="0"/>
                <a:cs typeface="Arial" charset="0"/>
                <a:sym typeface="Cabin"/>
              </a:rPr>
              <a:t>words.txt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to </a:t>
            </a:r>
            <a:r>
              <a:rPr lang="en-US" sz="3600" u="none" strike="noStrike" cap="none" dirty="0">
                <a:solidFill>
                  <a:srgbClr val="FFFF00"/>
                </a:solidFill>
                <a:latin typeface="Arial" charset="0"/>
                <a:ea typeface="Arial" charset="0"/>
                <a:cs typeface="Arial" charset="0"/>
                <a:sym typeface="Cabin"/>
              </a:rPr>
              <a:t>16</a:t>
            </a:r>
          </a:p>
        </p:txBody>
      </p:sp>
      <p:sp>
        <p:nvSpPr>
          <p:cNvPr id="2" name="TextBox 1"/>
          <p:cNvSpPr txBox="1"/>
          <p:nvPr/>
        </p:nvSpPr>
        <p:spPr>
          <a:xfrm>
            <a:off x="6838497" y="8036905"/>
            <a:ext cx="8932253" cy="584775"/>
          </a:xfrm>
          <a:prstGeom prst="rect">
            <a:avLst/>
          </a:prstGeom>
          <a:noFill/>
        </p:spPr>
        <p:txBody>
          <a:bodyPr wrap="none" rtlCol="0">
            <a:spAutoFit/>
          </a:bodyPr>
          <a:lstStyle/>
          <a:p>
            <a:r>
              <a:rPr lang="el-GR" sz="3200" dirty="0">
                <a:solidFill>
                  <a:schemeClr val="bg1"/>
                </a:solidFill>
              </a:rPr>
              <a:t>Χρησιμοποιώντας δύο </a:t>
            </a:r>
            <a:r>
              <a:rPr lang="el-GR" sz="3200" dirty="0" err="1">
                <a:solidFill>
                  <a:schemeClr val="bg1"/>
                </a:solidFill>
              </a:rPr>
              <a:t>ενφωλευμένους</a:t>
            </a:r>
            <a:r>
              <a:rPr lang="el-GR" sz="3200" dirty="0">
                <a:solidFill>
                  <a:schemeClr val="bg1"/>
                </a:solidFill>
              </a:rPr>
              <a:t> βρόχους</a:t>
            </a:r>
            <a:endParaRPr lang="en-US" sz="3200" dirty="0">
              <a:solidFill>
                <a:schemeClr val="bg1"/>
              </a:solidFill>
            </a:endParaRPr>
          </a:p>
        </p:txBody>
      </p:sp>
    </p:spTree>
    <p:extLst>
      <p:ext uri="{BB962C8B-B14F-4D97-AF65-F5344CB8AC3E}">
        <p14:creationId xmlns:p14="http://schemas.microsoft.com/office/powerpoint/2010/main" val="1572319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Σύνοψη</a:t>
            </a:r>
            <a:endParaRPr lang="en-US" sz="7600" u="none" strike="noStrike" cap="none" dirty="0">
              <a:solidFill>
                <a:srgbClr val="FFD966"/>
              </a:solidFill>
              <a:latin typeface="Arial" charset="0"/>
              <a:ea typeface="Arial" charset="0"/>
              <a:cs typeface="Arial" charset="0"/>
              <a:sym typeface="Cabin"/>
            </a:endParaRPr>
          </a:p>
        </p:txBody>
      </p:sp>
      <p:sp>
        <p:nvSpPr>
          <p:cNvPr id="2" name="Θέση κειμένου 1">
            <a:extLst>
              <a:ext uri="{FF2B5EF4-FFF2-40B4-BE49-F238E27FC236}">
                <a16:creationId xmlns:a16="http://schemas.microsoft.com/office/drawing/2014/main" id="{A0CCD051-CEFA-4238-A7CC-6B1E967D9ABD}"/>
              </a:ext>
            </a:extLst>
          </p:cNvPr>
          <p:cNvSpPr>
            <a:spLocks noGrp="1"/>
          </p:cNvSpPr>
          <p:nvPr>
            <p:ph type="body" idx="1"/>
          </p:nvPr>
        </p:nvSpPr>
        <p:spPr>
          <a:xfrm>
            <a:off x="543379" y="2603501"/>
            <a:ext cx="15169243" cy="6066970"/>
          </a:xfrm>
        </p:spPr>
        <p:txBody>
          <a:bodyPr numCol="2"/>
          <a:lstStyle/>
          <a:p>
            <a:pPr marL="385763" indent="-385763">
              <a:lnSpc>
                <a:spcPct val="150000"/>
              </a:lnSpc>
            </a:pPr>
            <a:r>
              <a:rPr lang="el-GR" sz="3600" dirty="0">
                <a:solidFill>
                  <a:schemeClr val="bg1"/>
                </a:solidFill>
              </a:rPr>
              <a:t>Τι είναι μία συλλογή;</a:t>
            </a:r>
          </a:p>
          <a:p>
            <a:pPr marL="385763" indent="-385763">
              <a:lnSpc>
                <a:spcPct val="150000"/>
              </a:lnSpc>
            </a:pPr>
            <a:r>
              <a:rPr lang="el-GR" sz="3600" dirty="0">
                <a:solidFill>
                  <a:schemeClr val="bg1"/>
                </a:solidFill>
              </a:rPr>
              <a:t>Λίστες εναντίων Λεξικών</a:t>
            </a:r>
          </a:p>
          <a:p>
            <a:pPr marL="385763" indent="-385763">
              <a:lnSpc>
                <a:spcPct val="150000"/>
              </a:lnSpc>
            </a:pPr>
            <a:r>
              <a:rPr lang="el-GR" sz="3600" dirty="0">
                <a:solidFill>
                  <a:schemeClr val="bg1"/>
                </a:solidFill>
              </a:rPr>
              <a:t>Σταθερές Λεξικών</a:t>
            </a:r>
          </a:p>
          <a:p>
            <a:pPr marL="385763" indent="-385763">
              <a:lnSpc>
                <a:spcPct val="150000"/>
              </a:lnSpc>
            </a:pPr>
            <a:r>
              <a:rPr lang="el-GR" sz="3600" dirty="0">
                <a:solidFill>
                  <a:schemeClr val="bg1"/>
                </a:solidFill>
              </a:rPr>
              <a:t>Η πιο συχνή λέξη</a:t>
            </a:r>
          </a:p>
          <a:p>
            <a:pPr marL="385763" indent="-385763">
              <a:lnSpc>
                <a:spcPct val="150000"/>
              </a:lnSpc>
            </a:pPr>
            <a:r>
              <a:rPr lang="el-GR" sz="3600" dirty="0">
                <a:solidFill>
                  <a:schemeClr val="bg1"/>
                </a:solidFill>
              </a:rPr>
              <a:t>Χρήση της μεθόδου </a:t>
            </a:r>
            <a:r>
              <a:rPr lang="en-US" sz="3600" dirty="0">
                <a:solidFill>
                  <a:srgbClr val="FF00FF"/>
                </a:solidFill>
                <a:latin typeface="Arial" charset="0"/>
                <a:cs typeface="Arial" charset="0"/>
              </a:rPr>
              <a:t>get</a:t>
            </a:r>
            <a:r>
              <a:rPr lang="en-US" sz="3600" dirty="0">
                <a:solidFill>
                  <a:schemeClr val="bg1"/>
                </a:solidFill>
              </a:rPr>
              <a:t>()</a:t>
            </a:r>
          </a:p>
          <a:p>
            <a:pPr marL="385763" indent="-385763">
              <a:lnSpc>
                <a:spcPct val="150000"/>
              </a:lnSpc>
            </a:pPr>
            <a:r>
              <a:rPr lang="el-GR" sz="3600" dirty="0">
                <a:solidFill>
                  <a:schemeClr val="bg1"/>
                </a:solidFill>
              </a:rPr>
              <a:t>Κατακερματισμός,</a:t>
            </a:r>
            <a:r>
              <a:rPr lang="en-US" sz="3600" dirty="0">
                <a:solidFill>
                  <a:schemeClr val="bg1"/>
                </a:solidFill>
              </a:rPr>
              <a:t> </a:t>
            </a:r>
            <a:r>
              <a:rPr lang="el-GR" sz="3600" dirty="0">
                <a:solidFill>
                  <a:schemeClr val="bg1"/>
                </a:solidFill>
              </a:rPr>
              <a:t>έλλειψη σειράς</a:t>
            </a:r>
          </a:p>
          <a:p>
            <a:pPr marL="385763" indent="-385763">
              <a:lnSpc>
                <a:spcPct val="150000"/>
              </a:lnSpc>
            </a:pPr>
            <a:r>
              <a:rPr lang="el-GR" sz="3600" dirty="0">
                <a:solidFill>
                  <a:schemeClr val="bg1"/>
                </a:solidFill>
              </a:rPr>
              <a:t>Βρόχοι λεξικών</a:t>
            </a:r>
          </a:p>
          <a:p>
            <a:pPr marL="385763" indent="-385763">
              <a:lnSpc>
                <a:spcPct val="150000"/>
              </a:lnSpc>
            </a:pPr>
            <a:r>
              <a:rPr lang="el-GR" sz="3600" dirty="0" err="1">
                <a:solidFill>
                  <a:schemeClr val="bg1"/>
                </a:solidFill>
              </a:rPr>
              <a:t>Κρυφοκοιτώντας</a:t>
            </a:r>
            <a:r>
              <a:rPr lang="el-GR" sz="3600" dirty="0">
                <a:solidFill>
                  <a:schemeClr val="bg1"/>
                </a:solidFill>
              </a:rPr>
              <a:t> τις πλειάδες</a:t>
            </a:r>
          </a:p>
          <a:p>
            <a:pPr marL="385763" indent="-385763">
              <a:lnSpc>
                <a:spcPct val="150000"/>
              </a:lnSpc>
            </a:pPr>
            <a:r>
              <a:rPr lang="el-GR" sz="3600" dirty="0">
                <a:solidFill>
                  <a:schemeClr val="bg1"/>
                </a:solidFill>
              </a:rPr>
              <a:t>Ταξινόμηση λεξικών</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Τι δεν είναι μια «Συλλογή»;</a:t>
            </a:r>
            <a:endParaRPr lang="en-US" sz="7600" b="0" i="0" u="none" strike="noStrike" cap="none" dirty="0">
              <a:solidFill>
                <a:srgbClr val="FFD966"/>
              </a:solidFill>
              <a:latin typeface="Arial"/>
              <a:ea typeface="Arial"/>
              <a:cs typeface="Arial"/>
              <a:sym typeface="Arial"/>
            </a:endParaRPr>
          </a:p>
        </p:txBody>
      </p:sp>
      <p:sp>
        <p:nvSpPr>
          <p:cNvPr id="220" name="Shape 220"/>
          <p:cNvSpPr txBox="1">
            <a:spLocks noGrp="1"/>
          </p:cNvSpPr>
          <p:nvPr>
            <p:ph type="body" idx="1"/>
          </p:nvPr>
        </p:nvSpPr>
        <p:spPr>
          <a:xfrm>
            <a:off x="1155700" y="2603501"/>
            <a:ext cx="13931900" cy="1839912"/>
          </a:xfrm>
          <a:prstGeom prst="rect">
            <a:avLst/>
          </a:prstGeom>
          <a:noFill/>
          <a:ln>
            <a:noFill/>
          </a:ln>
        </p:spPr>
        <p:txBody>
          <a:bodyPr lIns="38100" tIns="38100" rIns="38100" bIns="38100" anchor="ctr" anchorCtr="0">
            <a:noAutofit/>
          </a:bodyPr>
          <a:lstStyle/>
          <a:p>
            <a:pPr marL="0" indent="0">
              <a:spcBef>
                <a:spcPts val="0"/>
              </a:spcBef>
              <a:buSzPct val="100000"/>
              <a:buNone/>
            </a:pPr>
            <a:r>
              <a:rPr lang="el-GR" sz="3600" u="none" strike="noStrike" cap="none" dirty="0">
                <a:solidFill>
                  <a:schemeClr val="lt1"/>
                </a:solidFill>
                <a:latin typeface="Arial" charset="0"/>
                <a:ea typeface="Arial" charset="0"/>
                <a:cs typeface="Arial" charset="0"/>
                <a:sym typeface="Cabin"/>
              </a:rPr>
              <a:t>Οι περισσότερες από τις </a:t>
            </a:r>
            <a:r>
              <a:rPr lang="el-GR" sz="3600" dirty="0">
                <a:solidFill>
                  <a:srgbClr val="00FF00"/>
                </a:solidFill>
                <a:latin typeface="Arial" charset="0"/>
                <a:cs typeface="Arial" charset="0"/>
                <a:sym typeface="Cabin"/>
              </a:rPr>
              <a:t>μεταβλητές</a:t>
            </a:r>
            <a:r>
              <a:rPr lang="el-GR" sz="3600" u="none" strike="noStrike" cap="none" dirty="0">
                <a:solidFill>
                  <a:schemeClr val="lt1"/>
                </a:solidFill>
                <a:latin typeface="Arial" charset="0"/>
                <a:ea typeface="Arial" charset="0"/>
                <a:cs typeface="Arial" charset="0"/>
                <a:sym typeface="Cabin"/>
              </a:rPr>
              <a:t> μας έχουν μία τιμή - όταν βάζουμε μια νέα τιμή στη </a:t>
            </a:r>
            <a:r>
              <a:rPr lang="el-GR" sz="3600" dirty="0">
                <a:solidFill>
                  <a:srgbClr val="00FF00"/>
                </a:solidFill>
                <a:latin typeface="Arial" charset="0"/>
                <a:cs typeface="Arial" charset="0"/>
                <a:sym typeface="Cabin"/>
              </a:rPr>
              <a:t>μεταβλητή</a:t>
            </a:r>
            <a:r>
              <a:rPr lang="el-GR" sz="3600" u="none" strike="noStrike" cap="none" dirty="0">
                <a:solidFill>
                  <a:schemeClr val="lt1"/>
                </a:solidFill>
                <a:latin typeface="Arial" charset="0"/>
                <a:ea typeface="Arial" charset="0"/>
                <a:cs typeface="Arial" charset="0"/>
                <a:sym typeface="Cabin"/>
              </a:rPr>
              <a:t>, η παλιά τιμή αντικαθίσταται</a:t>
            </a:r>
            <a:endParaRPr lang="en-US" sz="3600" u="none" strike="noStrike" cap="none" dirty="0">
              <a:solidFill>
                <a:schemeClr val="lt1"/>
              </a:solidFill>
              <a:latin typeface="Arial" charset="0"/>
              <a:ea typeface="Arial" charset="0"/>
              <a:cs typeface="Arial" charset="0"/>
              <a:sym typeface="Cabin"/>
            </a:endParaRPr>
          </a:p>
        </p:txBody>
      </p:sp>
      <p:sp>
        <p:nvSpPr>
          <p:cNvPr id="221" name="Shape 221"/>
          <p:cNvSpPr txBox="1"/>
          <p:nvPr/>
        </p:nvSpPr>
        <p:spPr>
          <a:xfrm>
            <a:off x="2859087" y="4289542"/>
            <a:ext cx="12547499" cy="319404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python</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4</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l-GR" sz="3600" dirty="0">
                <a:solidFill>
                  <a:srgbClr val="FFFF00"/>
                </a:solidFill>
              </a:rPr>
              <a:t>Ευχαριστίες / Συνεισφορές</a:t>
            </a:r>
            <a:endParaRPr lang="en-US" sz="3600" dirty="0">
              <a:solidFill>
                <a:srgbClr val="FFFF00"/>
              </a:solidFill>
            </a:endParaRP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Αυτές οι διαφάνειες είναι Πνευματική ιδιοκτησία 2010</a:t>
            </a:r>
            <a:r>
              <a:rPr lang="en-US" sz="1800" dirty="0">
                <a:solidFill>
                  <a:srgbClr val="FFFFFF"/>
                </a:solidFill>
              </a:rPr>
              <a:t>-  Charles R. Severance (</a:t>
            </a:r>
            <a:r>
              <a:rPr lang="en-US" sz="1800" u="sng" dirty="0">
                <a:solidFill>
                  <a:srgbClr val="FFFF00"/>
                </a:solidFill>
                <a:hlinkClick r:id="rId3"/>
              </a:rPr>
              <a:t>www.dr-chuck.com</a:t>
            </a:r>
            <a:r>
              <a:rPr lang="en-US" sz="1800" dirty="0">
                <a:solidFill>
                  <a:srgbClr val="FFFFFF"/>
                </a:solidFill>
              </a:rPr>
              <a:t>) </a:t>
            </a:r>
            <a:r>
              <a:rPr lang="el-GR" sz="1800" dirty="0">
                <a:solidFill>
                  <a:srgbClr val="FFFFFF"/>
                </a:solidFill>
              </a:rPr>
              <a:t>του</a:t>
            </a:r>
            <a:r>
              <a:rPr lang="en-US" sz="1800" dirty="0">
                <a:solidFill>
                  <a:srgbClr val="FFFFFF"/>
                </a:solidFill>
              </a:rPr>
              <a:t> University of Michigan School of Information </a:t>
            </a:r>
            <a:r>
              <a:rPr lang="el-GR" sz="1800" dirty="0">
                <a:solidFill>
                  <a:srgbClr val="FFFFFF"/>
                </a:solidFill>
              </a:rPr>
              <a:t>και είναι διαθέσιμες υπό την άδεια</a:t>
            </a:r>
            <a:r>
              <a:rPr lang="en-US" sz="1800" dirty="0">
                <a:solidFill>
                  <a:srgbClr val="FFFFFF"/>
                </a:solidFill>
              </a:rPr>
              <a:t> Creative Commons Attribution 4.0. </a:t>
            </a:r>
            <a:r>
              <a:rPr lang="el-GR" sz="1800" dirty="0">
                <a:solidFill>
                  <a:srgbClr val="FFFFFF"/>
                </a:solidFill>
              </a:rPr>
              <a:t>Παρακαλώ να διατηρήσετε αυτήν την τελευταία διαφάνεια σε όλα τα αντίγραφα του εγγράφου για να συμμορφωθείτε με τις απαιτήσεις απόδοσης της άδειας. Εάν κάνετε κάποια αλλαγή, μη διστάσετε να προσθέσετε το όνομα και τον οργανισμό σας στη λίστα των συντελεστών αυτής της σελίδας καθώς αναδημοσιεύετε το υλικό</a:t>
            </a:r>
            <a:r>
              <a:rPr lang="en-US" sz="1800" dirty="0">
                <a:solidFill>
                  <a:srgbClr val="FFFFFF"/>
                </a:solidFill>
              </a:rPr>
              <a:t>.</a:t>
            </a:r>
          </a:p>
          <a:p>
            <a:pPr lvl="0" rtl="0">
              <a:spcBef>
                <a:spcPts val="0"/>
              </a:spcBef>
              <a:buNone/>
            </a:pPr>
            <a:endParaRPr sz="1800" dirty="0">
              <a:solidFill>
                <a:srgbClr val="FFFFFF"/>
              </a:solidFill>
            </a:endParaRPr>
          </a:p>
          <a:p>
            <a:pPr lvl="0" rtl="0">
              <a:spcBef>
                <a:spcPts val="0"/>
              </a:spcBef>
              <a:buNone/>
            </a:pPr>
            <a:r>
              <a:rPr lang="el-GR" sz="1800" dirty="0">
                <a:solidFill>
                  <a:srgbClr val="FFFFFF"/>
                </a:solidFill>
              </a:rPr>
              <a:t>Αρχική ανάπτυξη </a:t>
            </a:r>
            <a:r>
              <a:rPr lang="en-US" sz="1800" dirty="0">
                <a:solidFill>
                  <a:srgbClr val="FFFFFF"/>
                </a:solidFill>
              </a:rPr>
              <a:t>: Charles Severance, University of Michigan School of Information</a:t>
            </a:r>
            <a:endParaRPr lang="el-GR" sz="1800" dirty="0">
              <a:solidFill>
                <a:srgbClr val="FFFFFF"/>
              </a:solidFill>
            </a:endParaRPr>
          </a:p>
          <a:p>
            <a:pPr lvl="0" rtl="0">
              <a:spcBef>
                <a:spcPts val="0"/>
              </a:spcBef>
              <a:buNone/>
            </a:pPr>
            <a:endParaRPr lang="el-GR" sz="1800" dirty="0">
              <a:solidFill>
                <a:srgbClr val="FFFFFF"/>
              </a:solidFill>
            </a:endParaRPr>
          </a:p>
          <a:p>
            <a:pPr lvl="0" rtl="0">
              <a:spcBef>
                <a:spcPts val="0"/>
              </a:spcBef>
              <a:buNone/>
            </a:pPr>
            <a:r>
              <a:rPr lang="el-GR" sz="1800" dirty="0">
                <a:solidFill>
                  <a:srgbClr val="FFFFFF"/>
                </a:solidFill>
              </a:rPr>
              <a:t>Απόδοση στα Ελληνικά: </a:t>
            </a:r>
            <a:r>
              <a:rPr lang="el-GR" sz="1800" dirty="0" err="1">
                <a:solidFill>
                  <a:srgbClr val="FFFFFF"/>
                </a:solidFill>
              </a:rPr>
              <a:t>Κιουρτίδου</a:t>
            </a:r>
            <a:r>
              <a:rPr lang="el-GR" sz="1800" dirty="0">
                <a:solidFill>
                  <a:srgbClr val="FFFFFF"/>
                </a:solidFill>
              </a:rPr>
              <a:t> Δ. Κωνσταντία</a:t>
            </a:r>
            <a:endParaRPr lang="en-US" sz="1800" dirty="0">
              <a:solidFill>
                <a:srgbClr val="FFFFFF"/>
              </a:solidFill>
            </a:endParaRPr>
          </a:p>
          <a:p>
            <a:pPr lvl="0" rtl="0">
              <a:spcBef>
                <a:spcPts val="0"/>
              </a:spcBef>
              <a:buNone/>
            </a:pPr>
            <a:endParaRPr sz="1800" dirty="0">
              <a:solidFill>
                <a:srgbClr val="FFFFFF"/>
              </a:solidFill>
            </a:endParaRPr>
          </a:p>
          <a:p>
            <a:pPr marL="261938" lvl="0" indent="-261938" rtl="0">
              <a:spcBef>
                <a:spcPts val="0"/>
              </a:spcBef>
              <a:buClr>
                <a:schemeClr val="dk2"/>
              </a:buClr>
              <a:buSzPct val="61111"/>
              <a:buFont typeface="Arial"/>
              <a:buNone/>
            </a:pPr>
            <a:r>
              <a:rPr lang="en-US" sz="1800" dirty="0">
                <a:solidFill>
                  <a:schemeClr val="lt1"/>
                </a:solidFill>
              </a:rPr>
              <a:t>… </a:t>
            </a:r>
            <a:r>
              <a:rPr lang="el-GR" sz="1800" dirty="0">
                <a:solidFill>
                  <a:schemeClr val="lt1"/>
                </a:solidFill>
              </a:rPr>
              <a:t>Εισαγάγετε νέους Μεταφραστές και άτομα που έχουν συνεισφέρει εδώ</a:t>
            </a:r>
            <a:endParaRPr lang="en-US" sz="1800" dirty="0">
              <a:solidFill>
                <a:schemeClr val="lt1"/>
              </a:solidFill>
            </a:endParaRP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Συνέχεια</a:t>
            </a:r>
            <a:r>
              <a:rPr lang="is-IS" sz="1800" dirty="0">
                <a:solidFill>
                  <a:srgbClr val="FFFFFF"/>
                </a:solidFill>
              </a:rPr>
              <a:t>…</a:t>
            </a:r>
            <a:endParaRPr lang="en-US" sz="1800" dirty="0">
              <a:solidFill>
                <a:srgbClr val="FFFFFF"/>
              </a:solidFill>
            </a:endParaRPr>
          </a:p>
        </p:txBody>
      </p:sp>
      <p:pic>
        <p:nvPicPr>
          <p:cNvPr id="6" name="Shape 536">
            <a:extLst>
              <a:ext uri="{FF2B5EF4-FFF2-40B4-BE49-F238E27FC236}">
                <a16:creationId xmlns:a16="http://schemas.microsoft.com/office/drawing/2014/main" id="{BE10AF01-D437-453D-BE38-BD03821DC145}"/>
              </a:ext>
            </a:extLst>
          </p:cNvPr>
          <p:cNvPicPr preferRelativeResize="0"/>
          <p:nvPr/>
        </p:nvPicPr>
        <p:blipFill rotWithShape="1">
          <a:blip r:embed="rId5">
            <a:alphaModFix/>
          </a:blip>
          <a:srcRect/>
          <a:stretch/>
        </p:blipFill>
        <p:spPr>
          <a:xfrm>
            <a:off x="643300" y="789709"/>
            <a:ext cx="1024800" cy="1024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2006510" y="789709"/>
            <a:ext cx="1308108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Μια Ιστορία Δύο Συλλογών</a:t>
            </a:r>
            <a:r>
              <a:rPr lang="en-US" sz="7600" u="none" strike="noStrike" cap="none" dirty="0">
                <a:solidFill>
                  <a:srgbClr val="FFD966"/>
                </a:solidFill>
                <a:latin typeface="Arial" charset="0"/>
                <a:ea typeface="Arial" charset="0"/>
                <a:cs typeface="Arial" charset="0"/>
                <a:sym typeface="Cabin"/>
              </a:rPr>
              <a:t>…</a:t>
            </a:r>
          </a:p>
        </p:txBody>
      </p:sp>
      <p:sp>
        <p:nvSpPr>
          <p:cNvPr id="227" name="Shape 227"/>
          <p:cNvSpPr txBox="1">
            <a:spLocks noGrp="1"/>
          </p:cNvSpPr>
          <p:nvPr>
            <p:ph type="body" idx="1"/>
          </p:nvPr>
        </p:nvSpPr>
        <p:spPr>
          <a:xfrm>
            <a:off x="608202" y="2603500"/>
            <a:ext cx="10789141"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00FF00"/>
              </a:buClr>
              <a:buSzPct val="100000"/>
              <a:buFont typeface="Cabin"/>
              <a:buChar char="•"/>
            </a:pPr>
            <a:r>
              <a:rPr lang="el-GR" sz="3600" u="none" strike="noStrike" cap="none" dirty="0">
                <a:solidFill>
                  <a:srgbClr val="00FF00"/>
                </a:solidFill>
                <a:latin typeface="Arial" charset="0"/>
                <a:ea typeface="Arial" charset="0"/>
                <a:cs typeface="Arial" charset="0"/>
                <a:sym typeface="Cabin"/>
              </a:rPr>
              <a:t>Λίστα</a:t>
            </a:r>
            <a:endParaRPr lang="en-US" sz="3600" u="none" strike="noStrike" cap="none" dirty="0">
              <a:solidFill>
                <a:srgbClr val="00FF00"/>
              </a:solidFill>
              <a:latin typeface="Arial" charset="0"/>
              <a:ea typeface="Arial" charset="0"/>
              <a:cs typeface="Arial" charset="0"/>
              <a:sym typeface="Cabin"/>
            </a:endParaRPr>
          </a:p>
          <a:p>
            <a:pPr marL="1077913" marR="0" lvl="1" indent="-407988" algn="l" rtl="0">
              <a:lnSpc>
                <a:spcPct val="100000"/>
              </a:lnSpc>
              <a:spcBef>
                <a:spcPts val="3500"/>
              </a:spcBef>
              <a:spcAft>
                <a:spcPts val="0"/>
              </a:spcAft>
              <a:buClr>
                <a:schemeClr val="lt1"/>
              </a:buClr>
              <a:buSzPct val="100000"/>
              <a:buNone/>
            </a:pPr>
            <a:r>
              <a:rPr lang="en-US" sz="3600" u="none" strike="noStrike" cap="none" dirty="0">
                <a:solidFill>
                  <a:schemeClr val="lt1"/>
                </a:solidFill>
                <a:latin typeface="Arial" charset="0"/>
                <a:ea typeface="Arial" charset="0"/>
                <a:cs typeface="Arial" charset="0"/>
                <a:sym typeface="Cabin"/>
              </a:rPr>
              <a:t> - </a:t>
            </a:r>
            <a:r>
              <a:rPr lang="el-GR" sz="3600" u="none" strike="noStrike" cap="none" dirty="0">
                <a:solidFill>
                  <a:schemeClr val="lt1"/>
                </a:solidFill>
                <a:latin typeface="Arial" charset="0"/>
                <a:ea typeface="Arial" charset="0"/>
                <a:cs typeface="Arial" charset="0"/>
                <a:sym typeface="Cabin"/>
              </a:rPr>
              <a:t>Μια γραμμική συλλογή τιμών που παραμένουν σε σειρά</a:t>
            </a:r>
            <a:endParaRPr lang="en-US" sz="3600" u="none" strike="noStrike" cap="none" dirty="0">
              <a:solidFill>
                <a:schemeClr val="lt1"/>
              </a:solidFill>
              <a:latin typeface="Arial" charset="0"/>
              <a:ea typeface="Arial" charset="0"/>
              <a:cs typeface="Arial" charset="0"/>
              <a:sym typeface="Cabin"/>
            </a:endParaRPr>
          </a:p>
          <a:p>
            <a:pPr marL="568706" marR="0" lvl="0" indent="-390906" algn="l" rtl="0">
              <a:spcBef>
                <a:spcPts val="3500"/>
              </a:spcBef>
              <a:spcAft>
                <a:spcPts val="0"/>
              </a:spcAft>
              <a:buClr>
                <a:schemeClr val="lt1"/>
              </a:buClr>
              <a:buSzPct val="171000"/>
              <a:buFont typeface="Cabin"/>
              <a:buNone/>
            </a:pPr>
            <a:endParaRPr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FF00FF"/>
              </a:buClr>
              <a:buSzPct val="100000"/>
              <a:buFont typeface="Cabin"/>
              <a:buChar char="•"/>
            </a:pPr>
            <a:r>
              <a:rPr lang="el-GR" sz="3600" u="none" strike="noStrike" cap="none" dirty="0">
                <a:solidFill>
                  <a:srgbClr val="FF00FF"/>
                </a:solidFill>
                <a:latin typeface="Arial" charset="0"/>
                <a:ea typeface="Arial" charset="0"/>
                <a:cs typeface="Arial" charset="0"/>
                <a:sym typeface="Cabin"/>
              </a:rPr>
              <a:t>Λεξικό</a:t>
            </a:r>
            <a:endParaRPr lang="en-US" sz="3600" u="none" strike="noStrike" cap="none" dirty="0">
              <a:solidFill>
                <a:srgbClr val="FF00FF"/>
              </a:solidFill>
              <a:latin typeface="Arial" charset="0"/>
              <a:ea typeface="Arial" charset="0"/>
              <a:cs typeface="Arial" charset="0"/>
              <a:sym typeface="Cabin"/>
            </a:endParaRPr>
          </a:p>
          <a:p>
            <a:pPr marL="1077913" marR="0" lvl="1" indent="-407988" algn="l" rtl="0">
              <a:lnSpc>
                <a:spcPct val="100000"/>
              </a:lnSpc>
              <a:spcBef>
                <a:spcPts val="3500"/>
              </a:spcBef>
              <a:spcAft>
                <a:spcPts val="0"/>
              </a:spcAft>
              <a:buClr>
                <a:schemeClr val="lt1"/>
              </a:buClr>
              <a:buSzPct val="100000"/>
              <a:buNone/>
            </a:pPr>
            <a:r>
              <a:rPr lang="en-US" sz="3600" u="none" strike="noStrike" cap="none" dirty="0">
                <a:solidFill>
                  <a:schemeClr val="lt1"/>
                </a:solidFill>
                <a:latin typeface="Arial" charset="0"/>
                <a:ea typeface="Arial" charset="0"/>
                <a:cs typeface="Arial" charset="0"/>
                <a:sym typeface="Cabin"/>
              </a:rPr>
              <a:t> - </a:t>
            </a:r>
            <a:r>
              <a:rPr lang="el-GR" sz="3600" u="none" strike="noStrike" cap="none" dirty="0">
                <a:solidFill>
                  <a:schemeClr val="lt1"/>
                </a:solidFill>
                <a:latin typeface="Arial" charset="0"/>
                <a:ea typeface="Arial" charset="0"/>
                <a:cs typeface="Arial" charset="0"/>
                <a:sym typeface="Cabin"/>
              </a:rPr>
              <a:t>Ένας «σάκος» τιμών, η καθεμιά με τη δική του ετικέτα</a:t>
            </a:r>
            <a:endParaRPr lang="en-US" sz="3600" u="none" strike="noStrike" cap="none" dirty="0">
              <a:solidFill>
                <a:schemeClr val="lt1"/>
              </a:solidFill>
              <a:latin typeface="Arial" charset="0"/>
              <a:ea typeface="Arial" charset="0"/>
              <a:cs typeface="Arial" charset="0"/>
              <a:sym typeface="Cabin"/>
            </a:endParaRPr>
          </a:p>
        </p:txBody>
      </p:sp>
      <p:pic>
        <p:nvPicPr>
          <p:cNvPr id="228" name="Shape 228"/>
          <p:cNvPicPr preferRelativeResize="0"/>
          <p:nvPr/>
        </p:nvPicPr>
        <p:blipFill rotWithShape="1">
          <a:blip r:embed="rId3">
            <a:alphaModFix/>
          </a:blip>
          <a:srcRect/>
          <a:stretch/>
        </p:blipFill>
        <p:spPr>
          <a:xfrm>
            <a:off x="13081000" y="2400300"/>
            <a:ext cx="2400300" cy="2451100"/>
          </a:xfrm>
          <a:prstGeom prst="rect">
            <a:avLst/>
          </a:prstGeom>
          <a:noFill/>
          <a:ln>
            <a:noFill/>
          </a:ln>
        </p:spPr>
      </p:pic>
      <p:pic>
        <p:nvPicPr>
          <p:cNvPr id="229" name="Shape 229"/>
          <p:cNvPicPr preferRelativeResize="0"/>
          <p:nvPr/>
        </p:nvPicPr>
        <p:blipFill rotWithShape="1">
          <a:blip r:embed="rId4">
            <a:alphaModFix/>
          </a:blip>
          <a:srcRect/>
          <a:stretch/>
        </p:blipFill>
        <p:spPr>
          <a:xfrm>
            <a:off x="11603036" y="2438400"/>
            <a:ext cx="815975" cy="2374899"/>
          </a:xfrm>
          <a:prstGeom prst="rect">
            <a:avLst/>
          </a:prstGeom>
          <a:noFill/>
          <a:ln>
            <a:noFill/>
          </a:ln>
        </p:spPr>
      </p:pic>
      <p:pic>
        <p:nvPicPr>
          <p:cNvPr id="230" name="Shape 230"/>
          <p:cNvPicPr preferRelativeResize="0"/>
          <p:nvPr/>
        </p:nvPicPr>
        <p:blipFill rotWithShape="1">
          <a:blip r:embed="rId5">
            <a:alphaModFix/>
          </a:blip>
          <a:srcRect/>
          <a:stretch/>
        </p:blipFill>
        <p:spPr>
          <a:xfrm>
            <a:off x="12901613" y="5321301"/>
            <a:ext cx="2668586" cy="2816924"/>
          </a:xfrm>
          <a:prstGeom prst="rect">
            <a:avLst/>
          </a:prstGeom>
          <a:noFill/>
          <a:ln>
            <a:noFill/>
          </a:ln>
        </p:spPr>
      </p:pic>
      <p:pic>
        <p:nvPicPr>
          <p:cNvPr id="231" name="Shape 231"/>
          <p:cNvPicPr preferRelativeResize="0"/>
          <p:nvPr/>
        </p:nvPicPr>
        <p:blipFill rotWithShape="1">
          <a:blip r:embed="rId6">
            <a:alphaModFix/>
          </a:blip>
          <a:srcRect/>
          <a:stretch/>
        </p:blipFill>
        <p:spPr>
          <a:xfrm>
            <a:off x="10529886" y="5562600"/>
            <a:ext cx="1889125" cy="1384299"/>
          </a:xfrm>
          <a:prstGeom prst="rect">
            <a:avLst/>
          </a:prstGeom>
          <a:noFill/>
          <a:ln>
            <a:noFill/>
          </a:ln>
        </p:spPr>
      </p:pic>
      <p:pic>
        <p:nvPicPr>
          <p:cNvPr id="232" name="Shape 232"/>
          <p:cNvPicPr preferRelativeResize="0"/>
          <p:nvPr/>
        </p:nvPicPr>
        <p:blipFill rotWithShape="1">
          <a:blip r:embed="rId7">
            <a:alphaModFix/>
          </a:blip>
          <a:srcRect/>
          <a:stretch/>
        </p:blipFill>
        <p:spPr>
          <a:xfrm>
            <a:off x="481012" y="673100"/>
            <a:ext cx="1525499" cy="152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1155700" y="789709"/>
            <a:ext cx="5916613"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Λεξικά</a:t>
            </a:r>
            <a:endParaRPr lang="en-US" sz="7600" u="none" strike="noStrike" cap="none" dirty="0">
              <a:solidFill>
                <a:srgbClr val="FFD966"/>
              </a:solidFill>
              <a:latin typeface="Arial" charset="0"/>
              <a:ea typeface="Arial" charset="0"/>
              <a:cs typeface="Arial" charset="0"/>
              <a:sym typeface="Cabin"/>
            </a:endParaRPr>
          </a:p>
        </p:txBody>
      </p:sp>
      <p:pic>
        <p:nvPicPr>
          <p:cNvPr id="239" name="Shape 239"/>
          <p:cNvPicPr preferRelativeResize="0"/>
          <p:nvPr/>
        </p:nvPicPr>
        <p:blipFill rotWithShape="1">
          <a:blip r:embed="rId3">
            <a:alphaModFix/>
          </a:blip>
          <a:srcRect/>
          <a:stretch/>
        </p:blipFill>
        <p:spPr>
          <a:xfrm>
            <a:off x="1848212" y="2803241"/>
            <a:ext cx="4533899" cy="3320999"/>
          </a:xfrm>
          <a:prstGeom prst="rect">
            <a:avLst/>
          </a:prstGeom>
          <a:noFill/>
          <a:ln>
            <a:noFill/>
          </a:ln>
        </p:spPr>
      </p:pic>
      <p:pic>
        <p:nvPicPr>
          <p:cNvPr id="238" name="Shape 238"/>
          <p:cNvPicPr preferRelativeResize="0"/>
          <p:nvPr/>
        </p:nvPicPr>
        <p:blipFill rotWithShape="1">
          <a:blip r:embed="rId4">
            <a:alphaModFix/>
          </a:blip>
          <a:srcRect/>
          <a:stretch/>
        </p:blipFill>
        <p:spPr>
          <a:xfrm>
            <a:off x="8990015" y="900108"/>
            <a:ext cx="6069011" cy="6376987"/>
          </a:xfrm>
          <a:prstGeom prst="rect">
            <a:avLst/>
          </a:prstGeom>
          <a:noFill/>
          <a:ln>
            <a:noFill/>
          </a:ln>
        </p:spPr>
      </p:pic>
      <p:sp>
        <p:nvSpPr>
          <p:cNvPr id="240" name="Shape 240"/>
          <p:cNvSpPr txBox="1"/>
          <p:nvPr/>
        </p:nvSpPr>
        <p:spPr>
          <a:xfrm>
            <a:off x="12151603" y="5868681"/>
            <a:ext cx="1483640"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2800" u="none" strike="noStrike" cap="none" dirty="0">
                <a:solidFill>
                  <a:schemeClr val="lt1"/>
                </a:solidFill>
                <a:latin typeface="Arial" charset="0"/>
                <a:ea typeface="Arial" charset="0"/>
                <a:cs typeface="Arial" charset="0"/>
                <a:sym typeface="Cabin"/>
              </a:rPr>
              <a:t>χρήματα</a:t>
            </a:r>
            <a:endParaRPr lang="en-US" sz="2800" u="none" strike="noStrike" cap="none" dirty="0">
              <a:solidFill>
                <a:schemeClr val="lt1"/>
              </a:solidFill>
              <a:latin typeface="Arial" charset="0"/>
              <a:ea typeface="Arial" charset="0"/>
              <a:cs typeface="Arial" charset="0"/>
              <a:sym typeface="Cabin"/>
            </a:endParaRPr>
          </a:p>
        </p:txBody>
      </p:sp>
      <p:sp>
        <p:nvSpPr>
          <p:cNvPr id="241" name="Shape 241"/>
          <p:cNvSpPr txBox="1"/>
          <p:nvPr/>
        </p:nvSpPr>
        <p:spPr>
          <a:xfrm>
            <a:off x="12482521" y="3406564"/>
            <a:ext cx="2377662"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2800" u="none" strike="noStrike" cap="none" dirty="0">
                <a:solidFill>
                  <a:schemeClr val="lt1"/>
                </a:solidFill>
                <a:latin typeface="Arial" charset="0"/>
                <a:ea typeface="Arial" charset="0"/>
                <a:cs typeface="Arial" charset="0"/>
                <a:sym typeface="Cabin"/>
              </a:rPr>
              <a:t>χαρτομάντηλα</a:t>
            </a:r>
            <a:endParaRPr lang="en-US" sz="2800" u="none" strike="noStrike" cap="none" dirty="0">
              <a:solidFill>
                <a:schemeClr val="lt1"/>
              </a:solidFill>
              <a:latin typeface="Arial" charset="0"/>
              <a:ea typeface="Arial" charset="0"/>
              <a:cs typeface="Arial" charset="0"/>
              <a:sym typeface="Cabin"/>
            </a:endParaRPr>
          </a:p>
        </p:txBody>
      </p:sp>
      <p:sp>
        <p:nvSpPr>
          <p:cNvPr id="242" name="Shape 242"/>
          <p:cNvSpPr txBox="1"/>
          <p:nvPr/>
        </p:nvSpPr>
        <p:spPr>
          <a:xfrm>
            <a:off x="9036008" y="3834304"/>
            <a:ext cx="2377663"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2800" u="none" strike="noStrike" cap="none" dirty="0">
                <a:solidFill>
                  <a:schemeClr val="lt1"/>
                </a:solidFill>
                <a:latin typeface="Arial" charset="0"/>
                <a:ea typeface="Arial" charset="0"/>
                <a:cs typeface="Arial" charset="0"/>
                <a:sym typeface="Cabin"/>
              </a:rPr>
              <a:t>αριθμομηχανή</a:t>
            </a:r>
            <a:endParaRPr lang="en-US" sz="2800" u="none" strike="noStrike" cap="none" dirty="0">
              <a:solidFill>
                <a:schemeClr val="lt1"/>
              </a:solidFill>
              <a:latin typeface="Arial" charset="0"/>
              <a:ea typeface="Arial" charset="0"/>
              <a:cs typeface="Arial" charset="0"/>
              <a:sym typeface="Cabin"/>
            </a:endParaRPr>
          </a:p>
        </p:txBody>
      </p:sp>
      <p:sp>
        <p:nvSpPr>
          <p:cNvPr id="243" name="Shape 243"/>
          <p:cNvSpPr txBox="1"/>
          <p:nvPr/>
        </p:nvSpPr>
        <p:spPr>
          <a:xfrm>
            <a:off x="8507186" y="5180123"/>
            <a:ext cx="1409031"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2800" u="none" strike="noStrike" cap="none" dirty="0">
                <a:solidFill>
                  <a:schemeClr val="lt1"/>
                </a:solidFill>
                <a:latin typeface="Arial" charset="0"/>
                <a:ea typeface="Arial" charset="0"/>
                <a:cs typeface="Arial" charset="0"/>
                <a:sym typeface="Cabin"/>
              </a:rPr>
              <a:t>άρωμα</a:t>
            </a:r>
            <a:endParaRPr lang="en-US" sz="2800" u="none" strike="noStrike" cap="none" dirty="0">
              <a:solidFill>
                <a:schemeClr val="lt1"/>
              </a:solidFill>
              <a:latin typeface="Arial" charset="0"/>
              <a:ea typeface="Arial" charset="0"/>
              <a:cs typeface="Arial" charset="0"/>
              <a:sym typeface="Cabin"/>
            </a:endParaRPr>
          </a:p>
        </p:txBody>
      </p:sp>
      <p:sp>
        <p:nvSpPr>
          <p:cNvPr id="244" name="Shape 244"/>
          <p:cNvSpPr txBox="1"/>
          <p:nvPr/>
        </p:nvSpPr>
        <p:spPr>
          <a:xfrm>
            <a:off x="9033241" y="6525941"/>
            <a:ext cx="1629316"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2800" u="none" strike="noStrike" cap="none" dirty="0">
                <a:solidFill>
                  <a:schemeClr val="lt1"/>
                </a:solidFill>
                <a:latin typeface="Arial" charset="0"/>
                <a:ea typeface="Arial" charset="0"/>
                <a:cs typeface="Arial" charset="0"/>
                <a:sym typeface="Cabin"/>
              </a:rPr>
              <a:t>καραμέλα</a:t>
            </a:r>
            <a:endParaRPr lang="en-US" sz="2800" u="none" strike="noStrike" cap="none" dirty="0">
              <a:solidFill>
                <a:schemeClr val="lt1"/>
              </a:solidFill>
              <a:latin typeface="Arial" charset="0"/>
              <a:ea typeface="Arial" charset="0"/>
              <a:cs typeface="Arial" charset="0"/>
              <a:sym typeface="Cabin"/>
            </a:endParaRPr>
          </a:p>
        </p:txBody>
      </p:sp>
      <p:sp>
        <p:nvSpPr>
          <p:cNvPr id="245" name="Shape 245"/>
          <p:cNvSpPr txBox="1"/>
          <p:nvPr/>
        </p:nvSpPr>
        <p:spPr>
          <a:xfrm>
            <a:off x="2754395" y="7508572"/>
            <a:ext cx="11531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5"/>
              </a:rPr>
              <a:t>http://en.wikipedia.org/wiki/Associative_array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Λεξικά</a:t>
            </a:r>
            <a:endParaRPr lang="en-US" sz="7600" u="none" strike="noStrike" cap="none" dirty="0">
              <a:solidFill>
                <a:srgbClr val="FFD966"/>
              </a:solidFill>
              <a:latin typeface="Arial" charset="0"/>
              <a:ea typeface="Arial" charset="0"/>
              <a:cs typeface="Arial" charset="0"/>
              <a:sym typeface="Cabin"/>
            </a:endParaRPr>
          </a:p>
        </p:txBody>
      </p:sp>
      <p:sp>
        <p:nvSpPr>
          <p:cNvPr id="251" name="Shape 25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chemeClr val="lt1"/>
              </a:buClr>
              <a:buSzPct val="100000"/>
              <a:buFont typeface="Cabin"/>
              <a:buChar char="•"/>
            </a:pPr>
            <a:r>
              <a:rPr lang="el-GR" sz="3000" u="none" strike="noStrike" cap="none" dirty="0">
                <a:solidFill>
                  <a:schemeClr val="lt1"/>
                </a:solidFill>
                <a:latin typeface="Arial" charset="0"/>
                <a:ea typeface="Arial" charset="0"/>
                <a:cs typeface="Arial" charset="0"/>
                <a:sym typeface="Cabin"/>
              </a:rPr>
              <a:t>Τα λεξικά είναι η πιο ισχυρή συλλογή δεδομένων της </a:t>
            </a:r>
            <a:r>
              <a:rPr lang="el-GR" sz="3000" u="none" strike="noStrike" cap="none" dirty="0" err="1">
                <a:solidFill>
                  <a:schemeClr val="lt1"/>
                </a:solidFill>
                <a:latin typeface="Arial" charset="0"/>
                <a:ea typeface="Arial" charset="0"/>
                <a:cs typeface="Arial" charset="0"/>
                <a:sym typeface="Cabin"/>
              </a:rPr>
              <a:t>Python</a:t>
            </a:r>
            <a:endParaRPr lang="en-US" sz="3000" u="none" strike="noStrike" cap="none" dirty="0">
              <a:solidFill>
                <a:schemeClr val="lt1"/>
              </a:solidFill>
              <a:latin typeface="Arial" charset="0"/>
              <a:ea typeface="Arial" charset="0"/>
              <a:cs typeface="Arial" charset="0"/>
              <a:sym typeface="Cabin"/>
            </a:endParaRPr>
          </a:p>
          <a:p>
            <a:pPr marL="749300" marR="0" lvl="0" indent="-332994" algn="l" rtl="0">
              <a:lnSpc>
                <a:spcPct val="100000"/>
              </a:lnSpc>
              <a:spcBef>
                <a:spcPts val="3500"/>
              </a:spcBef>
              <a:spcAft>
                <a:spcPts val="0"/>
              </a:spcAft>
              <a:buClr>
                <a:schemeClr val="lt1"/>
              </a:buClr>
              <a:buSzPct val="100000"/>
              <a:buFont typeface="Cabin"/>
              <a:buChar char="•"/>
            </a:pPr>
            <a:r>
              <a:rPr lang="el-GR" sz="3000" u="none" strike="noStrike" cap="none" dirty="0">
                <a:solidFill>
                  <a:schemeClr val="lt1"/>
                </a:solidFill>
                <a:latin typeface="Arial" charset="0"/>
                <a:ea typeface="Arial" charset="0"/>
                <a:cs typeface="Arial" charset="0"/>
                <a:sym typeface="Cabin"/>
              </a:rPr>
              <a:t>Τα λεξικά μας επιτρέπουν να κάνουμε γρήγορες λειτουργίες, που μοιάζουν με βάση δεδομένων, στην </a:t>
            </a:r>
            <a:r>
              <a:rPr lang="el-GR" sz="3000" u="none" strike="noStrike" cap="none" dirty="0" err="1">
                <a:solidFill>
                  <a:schemeClr val="lt1"/>
                </a:solidFill>
                <a:latin typeface="Arial" charset="0"/>
                <a:ea typeface="Arial" charset="0"/>
                <a:cs typeface="Arial" charset="0"/>
                <a:sym typeface="Cabin"/>
              </a:rPr>
              <a:t>Python</a:t>
            </a:r>
            <a:endParaRPr lang="en-US" sz="3000" u="none" strike="noStrike" cap="none" dirty="0">
              <a:solidFill>
                <a:schemeClr val="lt1"/>
              </a:solidFill>
              <a:latin typeface="Arial" charset="0"/>
              <a:ea typeface="Arial" charset="0"/>
              <a:cs typeface="Arial" charset="0"/>
              <a:sym typeface="Cabin"/>
            </a:endParaRPr>
          </a:p>
          <a:p>
            <a:pPr marL="749300" marR="0" lvl="0" indent="-332994" algn="l" rtl="0">
              <a:lnSpc>
                <a:spcPct val="100000"/>
              </a:lnSpc>
              <a:spcBef>
                <a:spcPts val="3500"/>
              </a:spcBef>
              <a:spcAft>
                <a:spcPts val="0"/>
              </a:spcAft>
              <a:buClr>
                <a:schemeClr val="lt1"/>
              </a:buClr>
              <a:buSzPct val="100000"/>
              <a:buFont typeface="Cabin"/>
              <a:buChar char="•"/>
            </a:pPr>
            <a:r>
              <a:rPr lang="el-GR" sz="3000" u="none" strike="noStrike" cap="none" dirty="0">
                <a:solidFill>
                  <a:schemeClr val="lt1"/>
                </a:solidFill>
                <a:latin typeface="Arial" charset="0"/>
                <a:ea typeface="Arial" charset="0"/>
                <a:cs typeface="Arial" charset="0"/>
                <a:sym typeface="Cabin"/>
              </a:rPr>
              <a:t>Τα λεξικά έχουν διαφορετικά ονόματα σε διαφορετικές γλώσσες</a:t>
            </a:r>
            <a:endParaRPr lang="en-US" sz="3000" u="none" strike="noStrike" cap="none" dirty="0">
              <a:solidFill>
                <a:schemeClr val="lt1"/>
              </a:solidFill>
              <a:latin typeface="Arial" charset="0"/>
              <a:ea typeface="Arial" charset="0"/>
              <a:cs typeface="Arial" charset="0"/>
              <a:sym typeface="Cabin"/>
            </a:endParaRPr>
          </a:p>
          <a:p>
            <a:pPr marL="708406" marR="0" lvl="1" indent="0" algn="l" rtl="0">
              <a:lnSpc>
                <a:spcPct val="100000"/>
              </a:lnSpc>
              <a:spcBef>
                <a:spcPts val="3500"/>
              </a:spcBef>
              <a:spcAft>
                <a:spcPts val="0"/>
              </a:spcAft>
              <a:buClr>
                <a:schemeClr val="lt1"/>
              </a:buClr>
              <a:buSzPct val="100000"/>
              <a:buNone/>
            </a:pPr>
            <a:r>
              <a:rPr lang="en-US" sz="3000" u="none" strike="noStrike" cap="none" dirty="0">
                <a:solidFill>
                  <a:schemeClr val="lt1"/>
                </a:solidFill>
                <a:latin typeface="Arial" charset="0"/>
                <a:ea typeface="Arial" charset="0"/>
                <a:cs typeface="Arial" charset="0"/>
                <a:sym typeface="Cabin"/>
              </a:rPr>
              <a:t>- </a:t>
            </a:r>
            <a:r>
              <a:rPr lang="el-GR" sz="3000" u="none" strike="noStrike" cap="none" dirty="0">
                <a:solidFill>
                  <a:schemeClr val="lt1"/>
                </a:solidFill>
                <a:latin typeface="Arial" charset="0"/>
                <a:ea typeface="Arial" charset="0"/>
                <a:cs typeface="Arial" charset="0"/>
                <a:sym typeface="Cabin"/>
              </a:rPr>
              <a:t>Πίνακες Συσχέτισης </a:t>
            </a:r>
            <a:r>
              <a:rPr lang="en-US" sz="3000" u="none" strike="noStrike" cap="none" dirty="0">
                <a:solidFill>
                  <a:schemeClr val="lt1"/>
                </a:solidFill>
                <a:latin typeface="Arial" charset="0"/>
                <a:ea typeface="Arial" charset="0"/>
                <a:cs typeface="Arial" charset="0"/>
                <a:sym typeface="Cabin"/>
              </a:rPr>
              <a:t>- Perl / P</a:t>
            </a:r>
            <a:r>
              <a:rPr lang="en-US" sz="3000" dirty="0">
                <a:solidFill>
                  <a:schemeClr val="lt1"/>
                </a:solidFill>
                <a:latin typeface="Arial" charset="0"/>
                <a:ea typeface="Arial" charset="0"/>
                <a:cs typeface="Arial" charset="0"/>
                <a:sym typeface="Cabin"/>
              </a:rPr>
              <a:t>HP</a:t>
            </a:r>
          </a:p>
          <a:p>
            <a:pPr marL="708406" marR="0" lvl="1" indent="0" algn="l" rtl="0">
              <a:lnSpc>
                <a:spcPct val="100000"/>
              </a:lnSpc>
              <a:spcBef>
                <a:spcPts val="3500"/>
              </a:spcBef>
              <a:spcAft>
                <a:spcPts val="0"/>
              </a:spcAft>
              <a:buClr>
                <a:schemeClr val="lt1"/>
              </a:buClr>
              <a:buSzPct val="100000"/>
              <a:buNone/>
            </a:pPr>
            <a:r>
              <a:rPr lang="en-US" sz="3000" u="none" strike="noStrike" cap="none" dirty="0">
                <a:solidFill>
                  <a:schemeClr val="lt1"/>
                </a:solidFill>
                <a:latin typeface="Arial" charset="0"/>
                <a:ea typeface="Arial" charset="0"/>
                <a:cs typeface="Arial" charset="0"/>
                <a:sym typeface="Cabin"/>
              </a:rPr>
              <a:t>- </a:t>
            </a:r>
            <a:r>
              <a:rPr lang="el-GR" sz="3000" u="none" strike="noStrike" cap="none" dirty="0">
                <a:solidFill>
                  <a:schemeClr val="lt1"/>
                </a:solidFill>
                <a:latin typeface="Arial" charset="0"/>
                <a:ea typeface="Arial" charset="0"/>
                <a:cs typeface="Arial" charset="0"/>
                <a:sym typeface="Cabin"/>
              </a:rPr>
              <a:t>Ιδιότητες ή Χάρτης ή </a:t>
            </a:r>
            <a:r>
              <a:rPr lang="el-GR" sz="3000" u="none" strike="noStrike" cap="none" dirty="0" err="1">
                <a:solidFill>
                  <a:schemeClr val="lt1"/>
                </a:solidFill>
                <a:latin typeface="Arial" charset="0"/>
                <a:ea typeface="Arial" charset="0"/>
                <a:cs typeface="Arial" charset="0"/>
                <a:sym typeface="Cabin"/>
              </a:rPr>
              <a:t>HashMap</a:t>
            </a:r>
            <a:r>
              <a:rPr lang="el-GR" sz="3000" u="none" strike="noStrike" cap="none" dirty="0">
                <a:solidFill>
                  <a:schemeClr val="lt1"/>
                </a:solidFill>
                <a:latin typeface="Arial" charset="0"/>
                <a:ea typeface="Arial" charset="0"/>
                <a:cs typeface="Arial" charset="0"/>
                <a:sym typeface="Cabin"/>
              </a:rPr>
              <a:t> </a:t>
            </a:r>
            <a:r>
              <a:rPr lang="en-US" sz="3000" u="none" strike="noStrike" cap="none" dirty="0">
                <a:solidFill>
                  <a:schemeClr val="lt1"/>
                </a:solidFill>
                <a:latin typeface="Arial" charset="0"/>
                <a:ea typeface="Arial" charset="0"/>
                <a:cs typeface="Arial" charset="0"/>
                <a:sym typeface="Cabin"/>
              </a:rPr>
              <a:t>- Java</a:t>
            </a:r>
          </a:p>
          <a:p>
            <a:pPr marL="708406" marR="0" lvl="1" indent="0" algn="l" rtl="0">
              <a:lnSpc>
                <a:spcPct val="100000"/>
              </a:lnSpc>
              <a:spcBef>
                <a:spcPts val="3500"/>
              </a:spcBef>
              <a:spcAft>
                <a:spcPts val="0"/>
              </a:spcAft>
              <a:buClr>
                <a:schemeClr val="lt1"/>
              </a:buClr>
              <a:buSzPct val="100000"/>
              <a:buNone/>
            </a:pPr>
            <a:r>
              <a:rPr lang="en-US" sz="3000" u="none" strike="noStrike" cap="none" dirty="0">
                <a:solidFill>
                  <a:schemeClr val="lt1"/>
                </a:solidFill>
                <a:latin typeface="Arial" charset="0"/>
                <a:ea typeface="Arial" charset="0"/>
                <a:cs typeface="Arial" charset="0"/>
                <a:sym typeface="Cabin"/>
              </a:rPr>
              <a:t>-  Property Bag - C# / </a:t>
            </a:r>
            <a:r>
              <a:rPr lang="en-US" sz="3000" u="none" strike="noStrike" cap="none" dirty="0" err="1">
                <a:solidFill>
                  <a:schemeClr val="lt1"/>
                </a:solidFill>
                <a:latin typeface="Arial" charset="0"/>
                <a:ea typeface="Arial" charset="0"/>
                <a:cs typeface="Arial" charset="0"/>
                <a:sym typeface="Cabin"/>
              </a:rPr>
              <a:t>.Net</a:t>
            </a:r>
            <a:endParaRPr lang="en-US" sz="3000" u="none" strike="noStrike" cap="none" dirty="0">
              <a:solidFill>
                <a:schemeClr val="lt1"/>
              </a:solidFill>
              <a:latin typeface="Arial" charset="0"/>
              <a:ea typeface="Arial" charset="0"/>
              <a:cs typeface="Arial" charset="0"/>
              <a:sym typeface="Cabin"/>
            </a:endParaRPr>
          </a:p>
        </p:txBody>
      </p:sp>
      <p:pic>
        <p:nvPicPr>
          <p:cNvPr id="253" name="Shape 253"/>
          <p:cNvPicPr preferRelativeResize="0"/>
          <p:nvPr/>
        </p:nvPicPr>
        <p:blipFill rotWithShape="1">
          <a:blip r:embed="rId3">
            <a:alphaModFix/>
          </a:blip>
          <a:srcRect/>
          <a:stretch/>
        </p:blipFill>
        <p:spPr>
          <a:xfrm>
            <a:off x="13517562" y="1081087"/>
            <a:ext cx="2201862" cy="2324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Shape 259"/>
          <p:cNvSpPr txBox="1">
            <a:spLocks noGrp="1"/>
          </p:cNvSpPr>
          <p:nvPr>
            <p:ph type="body" idx="1"/>
          </p:nvPr>
        </p:nvSpPr>
        <p:spPr>
          <a:xfrm>
            <a:off x="0" y="2446337"/>
            <a:ext cx="6488113"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300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Οι λίστες </a:t>
            </a:r>
            <a:r>
              <a:rPr lang="el-GR" sz="3600" dirty="0">
                <a:solidFill>
                  <a:srgbClr val="00FFFF"/>
                </a:solidFill>
                <a:latin typeface="Arial" charset="0"/>
                <a:cs typeface="Arial" charset="0"/>
                <a:sym typeface="Cabin"/>
              </a:rPr>
              <a:t>ευρετηριάζουν</a:t>
            </a:r>
            <a:r>
              <a:rPr lang="el-GR" sz="3600" u="none" strike="noStrike" cap="none" dirty="0">
                <a:solidFill>
                  <a:schemeClr val="lt1"/>
                </a:solidFill>
                <a:latin typeface="Arial" charset="0"/>
                <a:ea typeface="Arial" charset="0"/>
                <a:cs typeface="Arial" charset="0"/>
                <a:sym typeface="Cabin"/>
              </a:rPr>
              <a:t> τις καταχωρίσεις τους με βάση τη θέση στη λίστα</a:t>
            </a:r>
            <a:endParaRPr lang="el-GR" sz="3600" dirty="0">
              <a:solidFill>
                <a:schemeClr val="lt1"/>
              </a:solidFill>
              <a:latin typeface="Arial" charset="0"/>
              <a:ea typeface="Arial" charset="0"/>
              <a:cs typeface="Arial" charset="0"/>
              <a:sym typeface="Cabin"/>
            </a:endParaRPr>
          </a:p>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Τα </a:t>
            </a:r>
            <a:r>
              <a:rPr lang="el-GR" sz="3600" dirty="0">
                <a:solidFill>
                  <a:srgbClr val="FF00FF"/>
                </a:solidFill>
                <a:latin typeface="Arial" charset="0"/>
                <a:cs typeface="Arial" charset="0"/>
                <a:sym typeface="Cabin"/>
              </a:rPr>
              <a:t>λεξικά</a:t>
            </a:r>
            <a:r>
              <a:rPr lang="el-GR" sz="3600" u="none" strike="noStrike" cap="none" dirty="0">
                <a:solidFill>
                  <a:schemeClr val="lt1"/>
                </a:solidFill>
                <a:latin typeface="Arial" charset="0"/>
                <a:ea typeface="Arial" charset="0"/>
                <a:cs typeface="Arial" charset="0"/>
                <a:sym typeface="Cabin"/>
              </a:rPr>
              <a:t> είναι σαν τις τσάντες – καμία σειρά</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Έτσι </a:t>
            </a:r>
            <a:r>
              <a:rPr lang="el-GR" sz="3600" dirty="0">
                <a:solidFill>
                  <a:srgbClr val="00FFFF"/>
                </a:solidFill>
                <a:latin typeface="Arial" charset="0"/>
                <a:cs typeface="Arial" charset="0"/>
                <a:sym typeface="Cabin"/>
              </a:rPr>
              <a:t>ευρετηριάζουμε</a:t>
            </a:r>
            <a:r>
              <a:rPr lang="el-GR" sz="3600" u="none" strike="noStrike" cap="none" dirty="0">
                <a:solidFill>
                  <a:schemeClr val="lt1"/>
                </a:solidFill>
                <a:latin typeface="Arial" charset="0"/>
                <a:ea typeface="Arial" charset="0"/>
                <a:cs typeface="Arial" charset="0"/>
                <a:sym typeface="Cabin"/>
              </a:rPr>
              <a:t> τα πράγματα που βάζουμε στο </a:t>
            </a:r>
            <a:r>
              <a:rPr lang="el-GR" sz="3600" dirty="0">
                <a:solidFill>
                  <a:srgbClr val="FF00FF"/>
                </a:solidFill>
                <a:latin typeface="Arial" charset="0"/>
                <a:cs typeface="Arial" charset="0"/>
                <a:sym typeface="Cabin"/>
              </a:rPr>
              <a:t>λεξικό</a:t>
            </a:r>
            <a:r>
              <a:rPr lang="el-GR" sz="3600" u="none" strike="noStrike" cap="none" dirty="0">
                <a:solidFill>
                  <a:schemeClr val="lt1"/>
                </a:solidFill>
                <a:latin typeface="Arial" charset="0"/>
                <a:ea typeface="Arial" charset="0"/>
                <a:cs typeface="Arial" charset="0"/>
                <a:sym typeface="Cabin"/>
              </a:rPr>
              <a:t> με μια "</a:t>
            </a:r>
            <a:r>
              <a:rPr lang="el-GR" sz="3600" dirty="0">
                <a:solidFill>
                  <a:srgbClr val="00FFFF"/>
                </a:solidFill>
                <a:latin typeface="Arial" charset="0"/>
                <a:cs typeface="Arial" charset="0"/>
                <a:sym typeface="Cabin"/>
              </a:rPr>
              <a:t>ετικέτα αναζήτησης</a:t>
            </a:r>
            <a:r>
              <a:rPr lang="el-GR" sz="3600" u="none" strike="noStrike" cap="none" dirty="0">
                <a:solidFill>
                  <a:schemeClr val="lt1"/>
                </a:solidFill>
                <a:latin typeface="Arial" charset="0"/>
                <a:ea typeface="Arial" charset="0"/>
                <a:cs typeface="Arial" charset="0"/>
                <a:sym typeface="Cabin"/>
              </a:rPr>
              <a:t>"</a:t>
            </a:r>
            <a:endParaRPr lang="en-US" sz="3600" b="0" i="0" u="none" strike="noStrike" cap="none" dirty="0">
              <a:solidFill>
                <a:srgbClr val="00FFFF"/>
              </a:solidFill>
              <a:latin typeface="Arial"/>
              <a:ea typeface="Arial"/>
              <a:cs typeface="Arial"/>
              <a:sym typeface="Arial"/>
            </a:endParaRPr>
          </a:p>
        </p:txBody>
      </p:sp>
      <p:sp>
        <p:nvSpPr>
          <p:cNvPr id="260" name="Shape 260"/>
          <p:cNvSpPr txBox="1"/>
          <p:nvPr/>
        </p:nvSpPr>
        <p:spPr>
          <a:xfrm>
            <a:off x="6488113" y="2532741"/>
            <a:ext cx="9599159" cy="55149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l-GR" sz="2400" i="0" u="none" strike="noStrike" cap="none" dirty="0">
                <a:solidFill>
                  <a:srgbClr val="00FF00"/>
                </a:solidFill>
                <a:latin typeface="Courier"/>
                <a:ea typeface="Courier"/>
                <a:cs typeface="Courier"/>
                <a:sym typeface="Courier New"/>
              </a:rPr>
              <a:t>τσάντα</a:t>
            </a:r>
            <a:r>
              <a:rPr lang="en-US" sz="2400" i="0" u="none" strike="noStrike" cap="none" dirty="0">
                <a:solidFill>
                  <a:schemeClr val="lt1"/>
                </a:solidFill>
                <a:latin typeface="Courier"/>
                <a:ea typeface="Courier"/>
                <a:cs typeface="Courier"/>
                <a:sym typeface="Courier New"/>
              </a:rPr>
              <a:t> = </a:t>
            </a:r>
            <a:r>
              <a:rPr lang="en-US" sz="2400" i="0" u="none" strike="noStrike" cap="none" dirty="0" err="1">
                <a:solidFill>
                  <a:srgbClr val="FF00FF"/>
                </a:solidFill>
                <a:latin typeface="Courier"/>
                <a:ea typeface="Courier"/>
                <a:cs typeface="Courier"/>
                <a:sym typeface="Courier New"/>
              </a:rPr>
              <a:t>dict</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l-GR" sz="2400" i="0" u="none" strike="noStrike" cap="none" dirty="0">
                <a:solidFill>
                  <a:srgbClr val="00FF00"/>
                </a:solidFill>
                <a:latin typeface="Courier"/>
                <a:ea typeface="Courier"/>
                <a:cs typeface="Courier"/>
                <a:sym typeface="Courier New"/>
              </a:rPr>
              <a:t>τσάντα</a:t>
            </a:r>
            <a:r>
              <a:rPr lang="en-US" sz="2400" i="0" u="none" strike="noStrike" cap="none" dirty="0">
                <a:solidFill>
                  <a:srgbClr val="00FFFF"/>
                </a:solidFill>
                <a:latin typeface="Courier"/>
                <a:ea typeface="Courier"/>
                <a:cs typeface="Courier"/>
                <a:sym typeface="Courier New"/>
              </a:rPr>
              <a:t>['</a:t>
            </a:r>
            <a:r>
              <a:rPr lang="el-GR" sz="2400" i="0" u="none" strike="noStrike" cap="none" dirty="0">
                <a:solidFill>
                  <a:srgbClr val="00FFFF"/>
                </a:solidFill>
                <a:latin typeface="Courier"/>
                <a:ea typeface="Courier"/>
                <a:cs typeface="Courier"/>
                <a:sym typeface="Courier New"/>
              </a:rPr>
              <a:t>χρήματα</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 12</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l-GR" sz="2400" i="0" u="none" strike="noStrike" cap="none" dirty="0">
                <a:solidFill>
                  <a:srgbClr val="00FF00"/>
                </a:solidFill>
                <a:latin typeface="Courier"/>
                <a:ea typeface="Courier"/>
                <a:cs typeface="Courier"/>
                <a:sym typeface="Courier New"/>
              </a:rPr>
              <a:t>τσάντα</a:t>
            </a:r>
            <a:r>
              <a:rPr lang="en-US" sz="2400" i="0" u="none" strike="noStrike" cap="none" dirty="0">
                <a:solidFill>
                  <a:srgbClr val="00FFFF"/>
                </a:solidFill>
                <a:latin typeface="Courier"/>
                <a:ea typeface="Courier"/>
                <a:cs typeface="Courier"/>
                <a:sym typeface="Courier New"/>
              </a:rPr>
              <a:t>['</a:t>
            </a:r>
            <a:r>
              <a:rPr lang="el-GR" sz="2400" i="0" u="none" strike="noStrike" cap="none" dirty="0">
                <a:solidFill>
                  <a:srgbClr val="00FFFF"/>
                </a:solidFill>
                <a:latin typeface="Courier"/>
                <a:ea typeface="Courier"/>
                <a:cs typeface="Courier"/>
                <a:sym typeface="Courier New"/>
              </a:rPr>
              <a:t>καραμέλα</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 3</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l-GR" sz="2400" i="0" u="none" strike="noStrike" cap="none" dirty="0">
                <a:solidFill>
                  <a:srgbClr val="00FF00"/>
                </a:solidFill>
                <a:latin typeface="Courier"/>
                <a:ea typeface="Courier"/>
                <a:cs typeface="Courier"/>
                <a:sym typeface="Courier New"/>
              </a:rPr>
              <a:t>τσάντα</a:t>
            </a:r>
            <a:r>
              <a:rPr lang="en-US" sz="2400" i="0" u="none" strike="noStrike" cap="none" dirty="0">
                <a:solidFill>
                  <a:srgbClr val="00FFFF"/>
                </a:solidFill>
                <a:latin typeface="Courier"/>
                <a:ea typeface="Courier"/>
                <a:cs typeface="Courier"/>
                <a:sym typeface="Courier New"/>
              </a:rPr>
              <a:t>['</a:t>
            </a:r>
            <a:r>
              <a:rPr lang="el-GR" sz="2400" i="0" u="none" strike="noStrike" cap="none" dirty="0">
                <a:solidFill>
                  <a:srgbClr val="00FFFF"/>
                </a:solidFill>
                <a:latin typeface="Courier"/>
                <a:ea typeface="Courier"/>
                <a:cs typeface="Courier"/>
                <a:sym typeface="Courier New"/>
              </a:rPr>
              <a:t>χαρτομάντηλα</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 75</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print(</a:t>
            </a:r>
            <a:r>
              <a:rPr lang="el-GR" sz="2400" i="0" u="none" strike="noStrike" cap="none" dirty="0">
                <a:solidFill>
                  <a:srgbClr val="00FF00"/>
                </a:solidFill>
                <a:latin typeface="Courier"/>
                <a:ea typeface="Courier"/>
                <a:cs typeface="Courier"/>
                <a:sym typeface="Courier New"/>
              </a:rPr>
              <a:t>τσάντα</a:t>
            </a:r>
            <a:r>
              <a:rPr lang="en-US" sz="24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a:t>
            </a:r>
            <a:r>
              <a:rPr lang="el-GR" sz="2400" i="0" u="none" strike="noStrike" cap="none" dirty="0">
                <a:solidFill>
                  <a:schemeClr val="lt1"/>
                </a:solidFill>
                <a:latin typeface="Courier"/>
                <a:ea typeface="Courier"/>
                <a:cs typeface="Courier"/>
                <a:sym typeface="Courier New"/>
              </a:rPr>
              <a:t>χρήματα</a:t>
            </a:r>
            <a:r>
              <a:rPr lang="en-US" sz="2400" i="0" u="none" strike="noStrike" cap="none" dirty="0">
                <a:solidFill>
                  <a:schemeClr val="lt1"/>
                </a:solidFill>
                <a:latin typeface="Courier"/>
                <a:ea typeface="Courier"/>
                <a:cs typeface="Courier"/>
                <a:sym typeface="Courier New"/>
              </a:rPr>
              <a:t>': 12, '</a:t>
            </a:r>
            <a:r>
              <a:rPr lang="el-GR" sz="2400" i="0" u="none" strike="noStrike" cap="none" dirty="0">
                <a:solidFill>
                  <a:schemeClr val="lt1"/>
                </a:solidFill>
                <a:latin typeface="Courier"/>
                <a:ea typeface="Courier"/>
                <a:cs typeface="Courier"/>
                <a:sym typeface="Courier New"/>
              </a:rPr>
              <a:t>χαρτομάντηλα</a:t>
            </a:r>
            <a:r>
              <a:rPr lang="en-US" sz="2400" i="0" u="none" strike="noStrike" cap="none" dirty="0">
                <a:solidFill>
                  <a:schemeClr val="lt1"/>
                </a:solidFill>
                <a:latin typeface="Courier"/>
                <a:ea typeface="Courier"/>
                <a:cs typeface="Courier"/>
                <a:sym typeface="Courier New"/>
              </a:rPr>
              <a:t>': 75, '</a:t>
            </a:r>
            <a:r>
              <a:rPr lang="el-GR" sz="2400" i="0" u="none" strike="noStrike" cap="none" dirty="0">
                <a:solidFill>
                  <a:schemeClr val="lt1"/>
                </a:solidFill>
                <a:latin typeface="Courier"/>
                <a:ea typeface="Courier"/>
                <a:cs typeface="Courier"/>
                <a:sym typeface="Courier New"/>
              </a:rPr>
              <a:t>καραμέλα</a:t>
            </a:r>
            <a:r>
              <a:rPr lang="en-US" sz="2400" i="0" u="none" strike="noStrike" cap="none" dirty="0">
                <a:solidFill>
                  <a:schemeClr val="lt1"/>
                </a:solidFill>
                <a:latin typeface="Courier"/>
                <a:ea typeface="Courier"/>
                <a:cs typeface="Courier"/>
                <a:sym typeface="Courier New"/>
              </a:rPr>
              <a:t>': 3}</a:t>
            </a:r>
          </a:p>
          <a:p>
            <a:pPr>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print(</a:t>
            </a:r>
            <a:r>
              <a:rPr lang="el-GR" sz="2400" i="0" u="none" strike="noStrike" cap="none" dirty="0">
                <a:solidFill>
                  <a:srgbClr val="00FF00"/>
                </a:solidFill>
                <a:latin typeface="Courier"/>
                <a:ea typeface="Courier"/>
                <a:cs typeface="Courier"/>
                <a:sym typeface="Courier New"/>
              </a:rPr>
              <a:t>τσάντα</a:t>
            </a:r>
            <a:r>
              <a:rPr lang="el-GR" sz="2400" dirty="0">
                <a:solidFill>
                  <a:srgbClr val="00FFFF"/>
                </a:solidFill>
                <a:latin typeface="Courier"/>
                <a:ea typeface="Courier"/>
                <a:cs typeface="Courier"/>
                <a:sym typeface="Courier New"/>
              </a:rPr>
              <a:t>[</a:t>
            </a:r>
            <a:r>
              <a:rPr lang="en-US" sz="2400" i="0" u="none" strike="noStrike" cap="none" dirty="0">
                <a:solidFill>
                  <a:srgbClr val="00FFFF"/>
                </a:solidFill>
                <a:latin typeface="Courier"/>
                <a:ea typeface="Courier"/>
                <a:cs typeface="Courier"/>
                <a:sym typeface="Courier New"/>
              </a:rPr>
              <a:t>'</a:t>
            </a:r>
            <a:r>
              <a:rPr lang="el-GR" sz="2400" i="0" u="none" strike="noStrike" cap="none" dirty="0">
                <a:solidFill>
                  <a:srgbClr val="00FFFF"/>
                </a:solidFill>
                <a:latin typeface="Courier"/>
                <a:ea typeface="Courier"/>
                <a:cs typeface="Courier"/>
                <a:sym typeface="Courier New"/>
              </a:rPr>
              <a:t>καραμέλα</a:t>
            </a:r>
            <a:r>
              <a:rPr lang="en-US" sz="2400" i="0" u="none" strike="noStrike" cap="none" dirty="0">
                <a:solidFill>
                  <a:srgbClr val="00FFFF"/>
                </a:solidFill>
                <a:latin typeface="Courier"/>
                <a:ea typeface="Courier"/>
                <a:cs typeface="Courier"/>
                <a:sym typeface="Courier New"/>
              </a:rPr>
              <a:t>']</a:t>
            </a:r>
            <a:r>
              <a:rPr lang="en-US" sz="2400" dirty="0">
                <a:solidFill>
                  <a:srgbClr val="FFFF00"/>
                </a:solidFill>
                <a:latin typeface="Courier"/>
                <a:ea typeface="Courier"/>
                <a:cs typeface="Courier"/>
                <a:sym typeface="Courier New"/>
              </a:rPr>
              <a:t>)</a:t>
            </a:r>
            <a:endParaRPr lang="en-US" sz="2400"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l-GR" sz="2400" i="0" u="none" strike="noStrike" cap="none" dirty="0">
                <a:solidFill>
                  <a:srgbClr val="00FF00"/>
                </a:solidFill>
                <a:latin typeface="Courier"/>
                <a:ea typeface="Courier"/>
                <a:cs typeface="Courier"/>
                <a:sym typeface="Courier New"/>
              </a:rPr>
              <a:t>τσάντα</a:t>
            </a:r>
            <a:r>
              <a:rPr lang="en-US" sz="2400" i="0" u="none" strike="noStrike" cap="none" dirty="0">
                <a:solidFill>
                  <a:srgbClr val="00FFFF"/>
                </a:solidFill>
                <a:latin typeface="Courier"/>
                <a:ea typeface="Courier"/>
                <a:cs typeface="Courier"/>
                <a:sym typeface="Courier New"/>
              </a:rPr>
              <a:t>['</a:t>
            </a:r>
            <a:r>
              <a:rPr lang="el-GR" sz="2400" i="0" u="none" strike="noStrike" cap="none" dirty="0">
                <a:solidFill>
                  <a:srgbClr val="00FFFF"/>
                </a:solidFill>
                <a:latin typeface="Courier"/>
                <a:ea typeface="Courier"/>
                <a:cs typeface="Courier"/>
                <a:sym typeface="Courier New"/>
              </a:rPr>
              <a:t>καραμέλα</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rgbClr val="00FF00"/>
                </a:solidFill>
                <a:latin typeface="Courier"/>
                <a:ea typeface="Courier"/>
                <a:cs typeface="Courier"/>
                <a:sym typeface="Courier New"/>
              </a:rPr>
              <a:t>τσάντα</a:t>
            </a:r>
            <a:r>
              <a:rPr lang="en-US" sz="2400" i="0" u="none" strike="noStrike" cap="none" dirty="0">
                <a:solidFill>
                  <a:srgbClr val="00FFFF"/>
                </a:solidFill>
                <a:latin typeface="Courier"/>
                <a:ea typeface="Courier"/>
                <a:cs typeface="Courier"/>
                <a:sym typeface="Courier New"/>
              </a:rPr>
              <a:t>['</a:t>
            </a:r>
            <a:r>
              <a:rPr lang="el-GR" sz="2400" i="0" u="none" strike="noStrike" cap="none" dirty="0">
                <a:solidFill>
                  <a:srgbClr val="00FFFF"/>
                </a:solidFill>
                <a:latin typeface="Courier"/>
                <a:ea typeface="Courier"/>
                <a:cs typeface="Courier"/>
                <a:sym typeface="Courier New"/>
              </a:rPr>
              <a:t>καραμέλα</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+ 2</a:t>
            </a:r>
          </a:p>
          <a:p>
            <a:pPr>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print(</a:t>
            </a:r>
            <a:r>
              <a:rPr lang="el-GR" sz="2400" i="0" u="none" strike="noStrike" cap="none" dirty="0">
                <a:solidFill>
                  <a:srgbClr val="00FF00"/>
                </a:solidFill>
                <a:latin typeface="Courier"/>
                <a:ea typeface="Courier"/>
                <a:cs typeface="Courier"/>
                <a:sym typeface="Courier New"/>
              </a:rPr>
              <a:t>τσάντα</a:t>
            </a:r>
            <a:r>
              <a:rPr lang="en-US" sz="2400" dirty="0">
                <a:solidFill>
                  <a:srgbClr val="FFFF00"/>
                </a:solidFill>
                <a:latin typeface="Courier"/>
                <a:ea typeface="Courier"/>
                <a:cs typeface="Courier"/>
                <a:sym typeface="Courier New"/>
              </a:rPr>
              <a:t>)</a:t>
            </a:r>
            <a:endParaRPr lang="en-US" sz="24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a:t>
            </a:r>
            <a:r>
              <a:rPr lang="el-GR" sz="2400" i="0" u="none" strike="noStrike" cap="none" dirty="0">
                <a:solidFill>
                  <a:schemeClr val="lt1"/>
                </a:solidFill>
                <a:latin typeface="Courier"/>
                <a:ea typeface="Courier"/>
                <a:cs typeface="Courier"/>
                <a:sym typeface="Courier New"/>
              </a:rPr>
              <a:t>χρήματα </a:t>
            </a:r>
            <a:r>
              <a:rPr lang="en-US" sz="2400" i="0" u="none" strike="noStrike" cap="none" dirty="0">
                <a:solidFill>
                  <a:schemeClr val="lt1"/>
                </a:solidFill>
                <a:latin typeface="Courier"/>
                <a:ea typeface="Courier"/>
                <a:cs typeface="Courier"/>
                <a:sym typeface="Courier New"/>
              </a:rPr>
              <a:t>': 12, '</a:t>
            </a:r>
            <a:r>
              <a:rPr lang="el-GR" sz="2400" i="0" u="none" strike="noStrike" cap="none" dirty="0">
                <a:solidFill>
                  <a:schemeClr val="lt1"/>
                </a:solidFill>
                <a:latin typeface="Courier"/>
                <a:ea typeface="Courier"/>
                <a:cs typeface="Courier"/>
                <a:sym typeface="Courier New"/>
              </a:rPr>
              <a:t>χαρτομάντηλα </a:t>
            </a:r>
            <a:r>
              <a:rPr lang="en-US" sz="2400" i="0" u="none" strike="noStrike" cap="none" dirty="0">
                <a:solidFill>
                  <a:schemeClr val="lt1"/>
                </a:solidFill>
                <a:latin typeface="Courier"/>
                <a:ea typeface="Courier"/>
                <a:cs typeface="Courier"/>
                <a:sym typeface="Courier New"/>
              </a:rPr>
              <a:t>': 75, </a:t>
            </a:r>
            <a:r>
              <a:rPr lang="en-US" sz="2400" i="0" u="none" strike="noStrike" cap="none" dirty="0">
                <a:solidFill>
                  <a:srgbClr val="00FFFF"/>
                </a:solidFill>
                <a:latin typeface="Courier"/>
                <a:ea typeface="Courier"/>
                <a:cs typeface="Courier"/>
                <a:sym typeface="Courier New"/>
              </a:rPr>
              <a:t>'</a:t>
            </a:r>
            <a:r>
              <a:rPr lang="el-GR" sz="2400" i="0" u="none" strike="noStrike" cap="none" dirty="0">
                <a:solidFill>
                  <a:srgbClr val="00FFFF"/>
                </a:solidFill>
                <a:latin typeface="Courier"/>
                <a:ea typeface="Courier"/>
                <a:cs typeface="Courier"/>
                <a:sym typeface="Courier New"/>
              </a:rPr>
              <a:t>καραμέλα</a:t>
            </a:r>
            <a:r>
              <a:rPr lang="en-US" sz="2400" i="0" u="none" strike="noStrike" cap="none" dirty="0">
                <a:solidFill>
                  <a:srgbClr val="00FFFF"/>
                </a:solidFill>
                <a:latin typeface="Courier"/>
                <a:ea typeface="Courier"/>
                <a:cs typeface="Courier"/>
                <a:sym typeface="Courier New"/>
              </a:rPr>
              <a:t>': 5</a:t>
            </a:r>
            <a:r>
              <a:rPr lang="en-US" sz="2400" i="0" u="none" strike="noStrike" cap="none" dirty="0">
                <a:solidFill>
                  <a:schemeClr val="lt1"/>
                </a:solidFill>
                <a:latin typeface="Courier"/>
                <a:ea typeface="Courier"/>
                <a:cs typeface="Courier"/>
                <a:sym typeface="Courier New"/>
              </a:rPr>
              <a:t>}</a:t>
            </a:r>
          </a:p>
        </p:txBody>
      </p:sp>
      <p:sp>
        <p:nvSpPr>
          <p:cNvPr id="6"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Λεξικά</a:t>
            </a:r>
            <a:endParaRPr lang="en-US" sz="76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6600" u="none" strike="noStrike" cap="none" dirty="0">
                <a:solidFill>
                  <a:srgbClr val="FFD966"/>
                </a:solidFill>
                <a:latin typeface="Arial" charset="0"/>
                <a:ea typeface="Arial" charset="0"/>
                <a:cs typeface="Arial" charset="0"/>
                <a:sym typeface="Cabin"/>
              </a:rPr>
              <a:t>Συγκρίνοντας Λίστες και Λεξικά</a:t>
            </a:r>
            <a:endParaRPr lang="en-US" sz="6600" u="none" strike="noStrike" cap="none" dirty="0">
              <a:solidFill>
                <a:srgbClr val="FFD966"/>
              </a:solidFill>
              <a:latin typeface="Arial" charset="0"/>
              <a:ea typeface="Arial" charset="0"/>
              <a:cs typeface="Arial" charset="0"/>
              <a:sym typeface="Cabin"/>
            </a:endParaRPr>
          </a:p>
        </p:txBody>
      </p:sp>
      <p:sp>
        <p:nvSpPr>
          <p:cNvPr id="266" name="Shape 266"/>
          <p:cNvSpPr txBox="1">
            <a:spLocks noGrp="1"/>
          </p:cNvSpPr>
          <p:nvPr>
            <p:ph type="body" idx="1"/>
          </p:nvPr>
        </p:nvSpPr>
        <p:spPr>
          <a:xfrm>
            <a:off x="1155700" y="2603501"/>
            <a:ext cx="13931900" cy="1765300"/>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rgbClr val="FF00FF"/>
              </a:buClr>
              <a:buSzPct val="171000"/>
              <a:buNone/>
            </a:pPr>
            <a:r>
              <a:rPr lang="el-GR" sz="3600" u="none" strike="noStrike" cap="none" dirty="0">
                <a:solidFill>
                  <a:schemeClr val="lt1"/>
                </a:solidFill>
                <a:latin typeface="Arial" charset="0"/>
                <a:ea typeface="Arial" charset="0"/>
                <a:cs typeface="Arial" charset="0"/>
                <a:sym typeface="Cabin"/>
              </a:rPr>
              <a:t>Τα </a:t>
            </a:r>
            <a:r>
              <a:rPr lang="el-GR" sz="3600" dirty="0">
                <a:solidFill>
                  <a:srgbClr val="FF00FF"/>
                </a:solidFill>
                <a:latin typeface="Arial" charset="0"/>
                <a:cs typeface="Arial" charset="0"/>
                <a:sym typeface="Cabin"/>
              </a:rPr>
              <a:t>λεξικά</a:t>
            </a:r>
            <a:r>
              <a:rPr lang="el-GR" sz="3600" u="none" strike="noStrike" cap="none" dirty="0">
                <a:solidFill>
                  <a:schemeClr val="lt1"/>
                </a:solidFill>
                <a:latin typeface="Arial" charset="0"/>
                <a:ea typeface="Arial" charset="0"/>
                <a:cs typeface="Arial" charset="0"/>
                <a:sym typeface="Cabin"/>
              </a:rPr>
              <a:t> είναι σαν </a:t>
            </a:r>
            <a:r>
              <a:rPr lang="el-GR" sz="3600" dirty="0">
                <a:solidFill>
                  <a:srgbClr val="00FF00"/>
                </a:solidFill>
                <a:latin typeface="Arial" charset="0"/>
                <a:cs typeface="Arial" charset="0"/>
                <a:sym typeface="Cabin"/>
              </a:rPr>
              <a:t>λίστες</a:t>
            </a:r>
            <a:r>
              <a:rPr lang="el-GR" sz="3600" u="none" strike="noStrike" cap="none" dirty="0">
                <a:solidFill>
                  <a:schemeClr val="lt1"/>
                </a:solidFill>
                <a:latin typeface="Arial" charset="0"/>
                <a:ea typeface="Arial" charset="0"/>
                <a:cs typeface="Arial" charset="0"/>
                <a:sym typeface="Cabin"/>
              </a:rPr>
              <a:t>, εκτός από το ότι χρησιμοποιούν </a:t>
            </a:r>
            <a:r>
              <a:rPr lang="el-GR" sz="3600" dirty="0">
                <a:solidFill>
                  <a:srgbClr val="FF7F00"/>
                </a:solidFill>
                <a:latin typeface="Arial" charset="0"/>
                <a:cs typeface="Arial" charset="0"/>
                <a:sym typeface="Cabin"/>
              </a:rPr>
              <a:t>κλειδιά</a:t>
            </a:r>
            <a:r>
              <a:rPr lang="el-GR" sz="3600" u="none" strike="noStrike" cap="none" dirty="0">
                <a:solidFill>
                  <a:schemeClr val="lt1"/>
                </a:solidFill>
                <a:latin typeface="Arial" charset="0"/>
                <a:ea typeface="Arial" charset="0"/>
                <a:cs typeface="Arial" charset="0"/>
                <a:sym typeface="Cabin"/>
              </a:rPr>
              <a:t> αντί αριθμών για την αναζήτηση </a:t>
            </a:r>
            <a:r>
              <a:rPr lang="el-GR" sz="3600" dirty="0">
                <a:solidFill>
                  <a:srgbClr val="FFFF00"/>
                </a:solidFill>
                <a:latin typeface="Arial" charset="0"/>
                <a:cs typeface="Arial" charset="0"/>
                <a:sym typeface="Cabin"/>
              </a:rPr>
              <a:t>τιμών</a:t>
            </a:r>
            <a:endParaRPr lang="en-US" sz="3600" u="none" strike="noStrike" cap="none" dirty="0">
              <a:solidFill>
                <a:srgbClr val="FFFF00"/>
              </a:solidFill>
              <a:latin typeface="Arial" charset="0"/>
              <a:ea typeface="Arial" charset="0"/>
              <a:cs typeface="Arial" charset="0"/>
              <a:sym typeface="Cabin"/>
            </a:endParaRPr>
          </a:p>
        </p:txBody>
      </p:sp>
      <p:sp>
        <p:nvSpPr>
          <p:cNvPr id="267" name="Shape 267"/>
          <p:cNvSpPr txBox="1"/>
          <p:nvPr/>
        </p:nvSpPr>
        <p:spPr>
          <a:xfrm>
            <a:off x="2381250" y="4551344"/>
            <a:ext cx="5059200" cy="357824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a:solidFill>
                  <a:srgbClr val="00FF00"/>
                </a:solidFill>
                <a:latin typeface="Courier"/>
                <a:ea typeface="Courier"/>
                <a:cs typeface="Courier"/>
                <a:sym typeface="Courier New"/>
              </a:rPr>
              <a:t> = </a:t>
            </a:r>
            <a:r>
              <a:rPr lang="en-US" sz="3000" i="0" u="none" strike="noStrike" cap="none" dirty="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err="1">
                <a:solidFill>
                  <a:srgbClr val="FF00FF"/>
                </a:solidFill>
                <a:latin typeface="Courier"/>
                <a:ea typeface="Courier"/>
                <a:cs typeface="Courier"/>
                <a:sym typeface="Courier New"/>
              </a:rPr>
              <a:t>append</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21</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err="1">
                <a:solidFill>
                  <a:srgbClr val="FF00FF"/>
                </a:solidFill>
                <a:latin typeface="Courier"/>
                <a:ea typeface="Courier"/>
                <a:cs typeface="Courier"/>
                <a:sym typeface="Courier New"/>
              </a:rPr>
              <a:t>append</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183</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21, 183</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0</a:t>
            </a:r>
            <a:r>
              <a:rPr lang="en-US" sz="3000" i="0" u="none" strike="noStrike" cap="none" dirty="0">
                <a:solidFill>
                  <a:srgbClr val="00FF00"/>
                </a:solidFill>
                <a:latin typeface="Courier"/>
                <a:ea typeface="Courier"/>
                <a:cs typeface="Courier"/>
                <a:sym typeface="Courier New"/>
              </a:rPr>
              <a:t>] = </a:t>
            </a:r>
            <a:r>
              <a:rPr lang="en-US" sz="3000" i="0" u="none" strike="noStrike" cap="none" dirty="0">
                <a:solidFill>
                  <a:srgbClr val="FFFF00"/>
                </a:solidFill>
                <a:latin typeface="Courier"/>
                <a:ea typeface="Courier"/>
                <a:cs typeface="Courier"/>
                <a:sym typeface="Courier New"/>
              </a:rPr>
              <a:t>23</a:t>
            </a:r>
          </a:p>
          <a:p>
            <a:pPr lvl="0">
              <a:buClr>
                <a:srgbClr val="00FF00"/>
              </a:buClr>
              <a:buSzPct val="25000"/>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00FF00"/>
                </a:solidFill>
                <a:latin typeface="Courier"/>
                <a:ea typeface="Courier"/>
                <a:cs typeface="Courier"/>
                <a:sym typeface="Courier New"/>
              </a:rPr>
              <a:t>lst</a:t>
            </a:r>
            <a:r>
              <a:rPr lang="en-US" sz="30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23, 183</a:t>
            </a:r>
            <a:r>
              <a:rPr lang="en-US" sz="3000" i="0" u="none" strike="noStrike" cap="none" dirty="0">
                <a:solidFill>
                  <a:srgbClr val="00FF00"/>
                </a:solidFill>
                <a:latin typeface="Courier"/>
                <a:ea typeface="Courier"/>
                <a:cs typeface="Courier"/>
                <a:sym typeface="Courier New"/>
              </a:rPr>
              <a:t>]</a:t>
            </a:r>
          </a:p>
        </p:txBody>
      </p:sp>
      <p:sp>
        <p:nvSpPr>
          <p:cNvPr id="268" name="Shape 268"/>
          <p:cNvSpPr txBox="1"/>
          <p:nvPr/>
        </p:nvSpPr>
        <p:spPr>
          <a:xfrm>
            <a:off x="8815552" y="3997320"/>
            <a:ext cx="6760723"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0000FF"/>
                </a:solidFill>
                <a:latin typeface="Courier"/>
                <a:ea typeface="Courier"/>
                <a:cs typeface="Courier"/>
                <a:sym typeface="Courier New"/>
              </a:rPr>
              <a:t> </a:t>
            </a:r>
            <a:r>
              <a:rPr lang="en-US" sz="3000" i="0" u="none" strike="noStrike" cap="none" dirty="0" err="1">
                <a:solidFill>
                  <a:srgbClr val="00FFFF"/>
                </a:solidFill>
                <a:latin typeface="Courier"/>
                <a:ea typeface="Courier"/>
                <a:cs typeface="Courier"/>
                <a:sym typeface="Courier New"/>
              </a:rPr>
              <a:t>dict</a:t>
            </a:r>
            <a:r>
              <a:rPr lang="en-US" sz="30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ηλικία</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rgbClr val="FF00FF"/>
                </a:solidFill>
                <a:latin typeface="Courier"/>
                <a:ea typeface="Courier"/>
                <a:cs typeface="Courier"/>
                <a:sym typeface="Courier New"/>
              </a:rPr>
              <a:t>] = </a:t>
            </a:r>
            <a:r>
              <a:rPr lang="en-US" sz="3000" i="0" u="none" strike="noStrike" cap="none" dirty="0">
                <a:solidFill>
                  <a:srgbClr val="FFFF00"/>
                </a:solidFill>
                <a:latin typeface="Courier"/>
                <a:ea typeface="Courier"/>
                <a:cs typeface="Courier"/>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μάθημα</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rgbClr val="FF00FF"/>
                </a:solidFill>
                <a:latin typeface="Courier"/>
                <a:ea typeface="Courier"/>
                <a:cs typeface="Courier"/>
                <a:sym typeface="Courier New"/>
              </a:rPr>
              <a:t>] = </a:t>
            </a:r>
            <a:r>
              <a:rPr lang="en-US" sz="3000" i="0" u="none" strike="noStrike" cap="none" dirty="0">
                <a:solidFill>
                  <a:srgbClr val="FFFF00"/>
                </a:solidFill>
                <a:latin typeface="Courier"/>
                <a:ea typeface="Courier"/>
                <a:cs typeface="Courier"/>
                <a:sym typeface="Courier New"/>
              </a:rPr>
              <a:t>182</a:t>
            </a:r>
          </a:p>
          <a:p>
            <a:pPr lvl="0">
              <a:buClr>
                <a:srgbClr val="FF00FF"/>
              </a:buClr>
              <a:buSzPct val="25000"/>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FF00FF"/>
                </a:solidFill>
                <a:latin typeface="Courier"/>
                <a:ea typeface="Courier"/>
                <a:cs typeface="Courier"/>
                <a:sym typeface="Courier New"/>
              </a:rPr>
              <a:t>ddd</a:t>
            </a:r>
            <a:r>
              <a:rPr lang="en-US" sz="3000" dirty="0">
                <a:solidFill>
                  <a:srgbClr val="FFFF00"/>
                </a:solidFill>
                <a:latin typeface="Courier"/>
                <a:ea typeface="Courier"/>
                <a:cs typeface="Courier"/>
                <a:sym typeface="Courier New"/>
              </a:rPr>
              <a:t>)</a:t>
            </a:r>
            <a:endParaRPr lang="en-US"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ηλικία</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21</a:t>
            </a: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μάθημα</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182</a:t>
            </a:r>
            <a:r>
              <a:rPr lang="en-US" sz="3000"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ηλικία</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rgbClr val="FF00FF"/>
                </a:solidFill>
                <a:latin typeface="Courier"/>
                <a:ea typeface="Courier"/>
                <a:cs typeface="Courier"/>
                <a:sym typeface="Courier New"/>
              </a:rPr>
              <a:t>] = 23</a:t>
            </a:r>
          </a:p>
          <a:p>
            <a:pPr lvl="0">
              <a:buClr>
                <a:srgbClr val="FF00FF"/>
              </a:buClr>
              <a:buSzPct val="25000"/>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FF00FF"/>
                </a:solidFill>
                <a:latin typeface="Courier"/>
                <a:ea typeface="Courier"/>
                <a:cs typeface="Courier"/>
                <a:sym typeface="Courier New"/>
              </a:rPr>
              <a:t>ddd</a:t>
            </a:r>
            <a:r>
              <a:rPr lang="en-US" sz="3000" dirty="0">
                <a:solidFill>
                  <a:srgbClr val="FFFF00"/>
                </a:solidFill>
                <a:latin typeface="Courier"/>
                <a:ea typeface="Courier"/>
                <a:cs typeface="Courier"/>
                <a:sym typeface="Courier New"/>
              </a:rPr>
              <a:t>)</a:t>
            </a:r>
            <a:endParaRPr lang="en-US"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ηλικία</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23</a:t>
            </a: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μάθημα</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182</a:t>
            </a:r>
            <a:r>
              <a:rPr lang="en-US" sz="3000" i="0" u="none" strike="noStrike" cap="none" dirty="0">
                <a:solidFill>
                  <a:srgbClr val="FF00FF"/>
                </a:solidFill>
                <a:latin typeface="Courier"/>
                <a:ea typeface="Courier"/>
                <a:cs typeface="Courier"/>
                <a:sym typeface="Courier New"/>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p:nvPr/>
        </p:nvSpPr>
        <p:spPr>
          <a:xfrm>
            <a:off x="1586675" y="779399"/>
            <a:ext cx="5690999" cy="35925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t>
            </a:r>
            <a:r>
              <a:rPr lang="en-US" sz="2800" i="0" u="none" strike="noStrike" cap="none" dirty="0">
                <a:solidFill>
                  <a:srgbClr val="00FF00"/>
                </a:solidFill>
                <a:latin typeface="Courier"/>
                <a:ea typeface="Courier"/>
                <a:cs typeface="Courier"/>
                <a:sym typeface="Courier New"/>
              </a:rPr>
              <a:t> =</a:t>
            </a:r>
            <a:r>
              <a:rPr lang="en-US" sz="2800" i="0" u="none" strike="noStrike" cap="none" dirty="0">
                <a:solidFill>
                  <a:srgbClr val="0000FF"/>
                </a:solidFill>
                <a:latin typeface="Courier"/>
                <a:ea typeface="Courier"/>
                <a:cs typeface="Courier"/>
                <a:sym typeface="Courier New"/>
              </a:rPr>
              <a:t> </a:t>
            </a:r>
            <a:r>
              <a:rPr lang="en-US" sz="2800" i="0" u="none" strike="noStrike" cap="none" dirty="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lst.append</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21</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lst.append</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183</a:t>
            </a:r>
            <a:r>
              <a:rPr lang="en-US" sz="2800" i="0" u="none" strike="noStrike" cap="none" dirty="0">
                <a:solidFill>
                  <a:srgbClr val="00FF00"/>
                </a:solidFill>
                <a:latin typeface="Courier"/>
                <a:ea typeface="Courier"/>
                <a:cs typeface="Courier"/>
                <a:sym typeface="Courier New"/>
              </a:rPr>
              <a:t>)</a:t>
            </a:r>
          </a:p>
          <a:p>
            <a:pPr lvl="0">
              <a:buClr>
                <a:srgbClr val="00FF00"/>
              </a:buClr>
              <a:buSzPct val="25000"/>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00FF00"/>
                </a:solidFill>
                <a:latin typeface="Courier"/>
                <a:ea typeface="Courier"/>
                <a:cs typeface="Courier"/>
                <a:sym typeface="Courier New"/>
              </a:rPr>
              <a:t>lst</a:t>
            </a:r>
            <a:r>
              <a:rPr lang="en-US" sz="2800" dirty="0">
                <a:solidFill>
                  <a:srgbClr val="FFFF00"/>
                </a:solidFill>
                <a:latin typeface="Courier"/>
                <a:ea typeface="Courier"/>
                <a:cs typeface="Courier"/>
                <a:sym typeface="Courier New"/>
              </a:rPr>
              <a:t>)</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21, 183</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t>
            </a:r>
            <a:r>
              <a:rPr lang="en-US" sz="2800" i="0" u="none" strike="noStrike" cap="none" dirty="0">
                <a:solidFill>
                  <a:srgbClr val="FF7F00"/>
                </a:solidFill>
                <a:latin typeface="Courier"/>
                <a:ea typeface="Courier"/>
                <a:cs typeface="Courier"/>
                <a:sym typeface="Courier New"/>
              </a:rPr>
              <a:t>[0]</a:t>
            </a:r>
            <a:r>
              <a:rPr lang="en-US" sz="2800" i="0" u="none" strike="noStrike" cap="none" dirty="0">
                <a:solidFill>
                  <a:srgbClr val="00FF00"/>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23</a:t>
            </a:r>
          </a:p>
          <a:p>
            <a:pPr lvl="0">
              <a:buClr>
                <a:srgbClr val="00FF00"/>
              </a:buClr>
              <a:buSzPct val="25000"/>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00FF00"/>
                </a:solidFill>
                <a:latin typeface="Courier"/>
                <a:ea typeface="Courier"/>
                <a:cs typeface="Courier"/>
                <a:sym typeface="Courier New"/>
              </a:rPr>
              <a:t>lst</a:t>
            </a:r>
            <a:r>
              <a:rPr lang="en-US" sz="2800" dirty="0">
                <a:solidFill>
                  <a:srgbClr val="FFFF00"/>
                </a:solidFill>
                <a:latin typeface="Courier"/>
                <a:ea typeface="Courier"/>
                <a:cs typeface="Courier"/>
                <a:sym typeface="Courier New"/>
              </a:rPr>
              <a:t>)</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23, 183</a:t>
            </a:r>
            <a:r>
              <a:rPr lang="en-US" sz="2800" i="0" u="none" strike="noStrike" cap="none" dirty="0">
                <a:solidFill>
                  <a:srgbClr val="00FF00"/>
                </a:solidFill>
                <a:latin typeface="Courier"/>
                <a:ea typeface="Courier"/>
                <a:cs typeface="Courier"/>
                <a:sym typeface="Courier New"/>
              </a:rPr>
              <a:t>]</a:t>
            </a:r>
          </a:p>
        </p:txBody>
      </p:sp>
      <p:sp>
        <p:nvSpPr>
          <p:cNvPr id="274" name="Shape 274"/>
          <p:cNvSpPr txBox="1"/>
          <p:nvPr/>
        </p:nvSpPr>
        <p:spPr>
          <a:xfrm>
            <a:off x="1586675" y="4519499"/>
            <a:ext cx="6215699" cy="3940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 = </a:t>
            </a:r>
            <a:r>
              <a:rPr lang="en-US" sz="2800" i="0" u="none" strike="noStrike" cap="none" dirty="0" err="1">
                <a:solidFill>
                  <a:srgbClr val="00FFFF"/>
                </a:solidFill>
                <a:latin typeface="Courier"/>
                <a:ea typeface="Courier"/>
                <a:cs typeface="Courier"/>
                <a:sym typeface="Courier New"/>
              </a:rPr>
              <a:t>dict</a:t>
            </a:r>
            <a:r>
              <a:rPr lang="en-US" sz="28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a:t>
            </a:r>
            <a:r>
              <a:rPr lang="el-GR" sz="2800" i="0" u="none" strike="noStrike" cap="none" dirty="0">
                <a:solidFill>
                  <a:srgbClr val="FF7F00"/>
                </a:solidFill>
                <a:latin typeface="Courier"/>
                <a:ea typeface="Courier"/>
                <a:cs typeface="Courier"/>
                <a:sym typeface="Courier New"/>
              </a:rPr>
              <a:t>ηλικία</a:t>
            </a:r>
            <a:r>
              <a:rPr lang="en-US" sz="2800" i="0" u="none" strike="noStrike" cap="none" dirty="0">
                <a:solidFill>
                  <a:srgbClr val="FF7F00"/>
                </a:solidFill>
                <a:latin typeface="Courier"/>
                <a:ea typeface="Courier"/>
                <a:cs typeface="Courier"/>
                <a:sym typeface="Courier New"/>
              </a:rPr>
              <a:t>'</a:t>
            </a:r>
            <a:r>
              <a:rPr lang="en-US" sz="2800" i="0" u="none" strike="noStrike" cap="none" dirty="0">
                <a:solidFill>
                  <a:srgbClr val="FF00FF"/>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a:t>
            </a:r>
            <a:r>
              <a:rPr lang="el-GR" sz="2800" i="0" u="none" strike="noStrike" cap="none" dirty="0">
                <a:solidFill>
                  <a:srgbClr val="FF7F00"/>
                </a:solidFill>
                <a:latin typeface="Courier"/>
                <a:ea typeface="Courier"/>
                <a:cs typeface="Courier"/>
                <a:sym typeface="Courier New"/>
              </a:rPr>
              <a:t>μάθημα</a:t>
            </a:r>
            <a:r>
              <a:rPr lang="en-US" sz="2800" i="0" u="none" strike="noStrike" cap="none" dirty="0">
                <a:solidFill>
                  <a:srgbClr val="FF7F00"/>
                </a:solidFill>
                <a:latin typeface="Courier"/>
                <a:ea typeface="Courier"/>
                <a:cs typeface="Courier"/>
                <a:sym typeface="Courier New"/>
              </a:rPr>
              <a:t>'</a:t>
            </a:r>
            <a:r>
              <a:rPr lang="en-US" sz="2800" i="0" u="none" strike="noStrike" cap="none" dirty="0">
                <a:solidFill>
                  <a:srgbClr val="FF00FF"/>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182</a:t>
            </a:r>
          </a:p>
          <a:p>
            <a:pPr lvl="0">
              <a:buClr>
                <a:srgbClr val="FF00FF"/>
              </a:buClr>
              <a:buSzPct val="25000"/>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FF00FF"/>
                </a:solidFill>
                <a:latin typeface="Courier"/>
                <a:ea typeface="Courier"/>
                <a:cs typeface="Courier"/>
                <a:sym typeface="Courier New"/>
              </a:rPr>
              <a:t>ddd</a:t>
            </a:r>
            <a:r>
              <a:rPr lang="en-US" sz="2800" dirty="0">
                <a:solidFill>
                  <a:srgbClr val="FFFF00"/>
                </a:solidFill>
                <a:latin typeface="Courier"/>
                <a:ea typeface="Courier"/>
                <a:cs typeface="Courier"/>
                <a:sym typeface="Courier New"/>
              </a:rPr>
              <a:t>)</a:t>
            </a:r>
            <a:endParaRPr lang="en-US" sz="28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a:t>
            </a:r>
            <a:r>
              <a:rPr lang="el-GR" sz="2800" i="0" u="none" strike="noStrike" cap="none" dirty="0">
                <a:solidFill>
                  <a:srgbClr val="FF7F00"/>
                </a:solidFill>
                <a:latin typeface="Courier"/>
                <a:ea typeface="Courier"/>
                <a:cs typeface="Courier"/>
                <a:sym typeface="Courier New"/>
              </a:rPr>
              <a:t>ηλικία</a:t>
            </a:r>
            <a:r>
              <a:rPr lang="en-US" sz="2800" i="0" u="none" strike="noStrike" cap="none" dirty="0">
                <a:solidFill>
                  <a:srgbClr val="FF7F00"/>
                </a:solidFill>
                <a:latin typeface="Courier"/>
                <a:ea typeface="Courier"/>
                <a:cs typeface="Courier"/>
                <a:sym typeface="Courier New"/>
              </a:rPr>
              <a:t>'</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21</a:t>
            </a: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 </a:t>
            </a:r>
            <a:r>
              <a:rPr lang="en-US" sz="2800" i="0" u="none" strike="noStrike" cap="none" dirty="0">
                <a:solidFill>
                  <a:srgbClr val="FF7F00"/>
                </a:solidFill>
                <a:latin typeface="Courier"/>
                <a:ea typeface="Courier"/>
                <a:cs typeface="Courier"/>
                <a:sym typeface="Courier New"/>
              </a:rPr>
              <a:t>'</a:t>
            </a:r>
            <a:r>
              <a:rPr lang="el-GR" sz="2800" i="0" u="none" strike="noStrike" cap="none" dirty="0">
                <a:solidFill>
                  <a:srgbClr val="FF7F00"/>
                </a:solidFill>
                <a:latin typeface="Courier"/>
                <a:ea typeface="Courier"/>
                <a:cs typeface="Courier"/>
                <a:sym typeface="Courier New"/>
              </a:rPr>
              <a:t>μάθημα</a:t>
            </a:r>
            <a:r>
              <a:rPr lang="en-US" sz="2800" i="0" u="none" strike="noStrike" cap="none" dirty="0">
                <a:solidFill>
                  <a:srgbClr val="FF7F00"/>
                </a:solidFill>
                <a:latin typeface="Courier"/>
                <a:ea typeface="Courier"/>
                <a:cs typeface="Courier"/>
                <a:sym typeface="Courier New"/>
              </a:rPr>
              <a:t>'</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182</a:t>
            </a:r>
            <a:r>
              <a:rPr lang="en-US" sz="2800"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a:t>
            </a:r>
            <a:r>
              <a:rPr lang="el-GR" sz="2800" i="0" u="none" strike="noStrike" cap="none" dirty="0">
                <a:solidFill>
                  <a:srgbClr val="FF7F00"/>
                </a:solidFill>
                <a:latin typeface="Courier"/>
                <a:ea typeface="Courier"/>
                <a:cs typeface="Courier"/>
                <a:sym typeface="Courier New"/>
              </a:rPr>
              <a:t>ηλικία</a:t>
            </a:r>
            <a:r>
              <a:rPr lang="en-US" sz="2800" i="0" u="none" strike="noStrike" cap="none" dirty="0">
                <a:solidFill>
                  <a:srgbClr val="FF7F00"/>
                </a:solidFill>
                <a:latin typeface="Courier"/>
                <a:ea typeface="Courier"/>
                <a:cs typeface="Courier"/>
                <a:sym typeface="Courier New"/>
              </a:rPr>
              <a:t>'</a:t>
            </a:r>
            <a:r>
              <a:rPr lang="en-US" sz="2800" i="0" u="none" strike="noStrike" cap="none" dirty="0">
                <a:solidFill>
                  <a:srgbClr val="FF00FF"/>
                </a:solidFill>
                <a:latin typeface="Courier"/>
                <a:ea typeface="Courier"/>
                <a:cs typeface="Courier"/>
                <a:sym typeface="Courier New"/>
              </a:rPr>
              <a:t>] = 23</a:t>
            </a:r>
          </a:p>
          <a:p>
            <a:pPr lvl="0">
              <a:buClr>
                <a:srgbClr val="FF00FF"/>
              </a:buClr>
              <a:buSzPct val="25000"/>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FF00FF"/>
                </a:solidFill>
                <a:latin typeface="Courier"/>
                <a:ea typeface="Courier"/>
                <a:cs typeface="Courier"/>
                <a:sym typeface="Courier New"/>
              </a:rPr>
              <a:t>ddd</a:t>
            </a:r>
            <a:r>
              <a:rPr lang="en-US" sz="2800" dirty="0">
                <a:solidFill>
                  <a:srgbClr val="FFFF00"/>
                </a:solidFill>
                <a:latin typeface="Courier"/>
                <a:ea typeface="Courier"/>
                <a:cs typeface="Courier"/>
                <a:sym typeface="Courier New"/>
              </a:rPr>
              <a:t>)</a:t>
            </a:r>
            <a:endParaRPr lang="en-US" sz="28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a:t>
            </a:r>
            <a:r>
              <a:rPr lang="el-GR" sz="2800" i="0" u="none" strike="noStrike" cap="none" dirty="0">
                <a:solidFill>
                  <a:srgbClr val="FF7F00"/>
                </a:solidFill>
                <a:latin typeface="Courier"/>
                <a:ea typeface="Courier"/>
                <a:cs typeface="Courier"/>
                <a:sym typeface="Courier New"/>
              </a:rPr>
              <a:t>ηλικία</a:t>
            </a:r>
            <a:r>
              <a:rPr lang="en-US" sz="2800" i="0" u="none" strike="noStrike" cap="none" dirty="0">
                <a:solidFill>
                  <a:srgbClr val="FF7F00"/>
                </a:solidFill>
                <a:latin typeface="Courier"/>
                <a:ea typeface="Courier"/>
                <a:cs typeface="Courier"/>
                <a:sym typeface="Courier New"/>
              </a:rPr>
              <a:t>’</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23</a:t>
            </a: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 </a:t>
            </a:r>
            <a:r>
              <a:rPr lang="en-US" sz="2800" i="0" u="none" strike="noStrike" cap="none" dirty="0">
                <a:solidFill>
                  <a:srgbClr val="FF7F00"/>
                </a:solidFill>
                <a:latin typeface="Courier"/>
                <a:ea typeface="Courier"/>
                <a:cs typeface="Courier"/>
                <a:sym typeface="Courier New"/>
              </a:rPr>
              <a:t>'</a:t>
            </a:r>
            <a:r>
              <a:rPr lang="el-GR" sz="2800" i="0" u="none" strike="noStrike" cap="none" dirty="0">
                <a:solidFill>
                  <a:srgbClr val="FF7F00"/>
                </a:solidFill>
                <a:latin typeface="Courier"/>
                <a:ea typeface="Courier"/>
                <a:cs typeface="Courier"/>
                <a:sym typeface="Courier New"/>
              </a:rPr>
              <a:t>μάθημα</a:t>
            </a:r>
            <a:r>
              <a:rPr lang="en-US" sz="2800" i="0" u="none" strike="noStrike" cap="none" dirty="0">
                <a:solidFill>
                  <a:srgbClr val="FF7F00"/>
                </a:solidFill>
                <a:latin typeface="Courier"/>
                <a:ea typeface="Courier"/>
                <a:cs typeface="Courier"/>
                <a:sym typeface="Courier New"/>
              </a:rPr>
              <a:t>'</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182</a:t>
            </a:r>
            <a:r>
              <a:rPr lang="en-US" sz="2800" i="0" u="none" strike="noStrike" cap="none" dirty="0">
                <a:solidFill>
                  <a:srgbClr val="FF00FF"/>
                </a:solidFill>
                <a:latin typeface="Courier"/>
                <a:ea typeface="Courier"/>
                <a:cs typeface="Courier"/>
                <a:sym typeface="Courier New"/>
              </a:rPr>
              <a:t>}</a:t>
            </a:r>
          </a:p>
        </p:txBody>
      </p:sp>
      <p:sp>
        <p:nvSpPr>
          <p:cNvPr id="275" name="Shape 275"/>
          <p:cNvSpPr txBox="1"/>
          <p:nvPr/>
        </p:nvSpPr>
        <p:spPr>
          <a:xfrm>
            <a:off x="10278270" y="2265299"/>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[0]</a:t>
            </a:r>
          </a:p>
        </p:txBody>
      </p:sp>
      <p:sp>
        <p:nvSpPr>
          <p:cNvPr id="276" name="Shape 276"/>
          <p:cNvSpPr txBox="1"/>
          <p:nvPr/>
        </p:nvSpPr>
        <p:spPr>
          <a:xfrm>
            <a:off x="11602245" y="2252599"/>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77" name="Shape 277"/>
          <p:cNvSpPr txBox="1"/>
          <p:nvPr/>
        </p:nvSpPr>
        <p:spPr>
          <a:xfrm>
            <a:off x="10278270" y="3027299"/>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[1]</a:t>
            </a:r>
          </a:p>
        </p:txBody>
      </p:sp>
      <p:sp>
        <p:nvSpPr>
          <p:cNvPr id="278" name="Shape 278"/>
          <p:cNvSpPr txBox="1"/>
          <p:nvPr/>
        </p:nvSpPr>
        <p:spPr>
          <a:xfrm>
            <a:off x="11602245" y="3014599"/>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183</a:t>
            </a:r>
          </a:p>
        </p:txBody>
      </p:sp>
      <p:sp>
        <p:nvSpPr>
          <p:cNvPr id="279" name="Shape 279"/>
          <p:cNvSpPr txBox="1"/>
          <p:nvPr/>
        </p:nvSpPr>
        <p:spPr>
          <a:xfrm>
            <a:off x="13773945" y="2417699"/>
            <a:ext cx="6477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a:t>
            </a:r>
            <a:r>
              <a:rPr lang="en-US" sz="3200">
                <a:solidFill>
                  <a:srgbClr val="00FF00"/>
                </a:solidFill>
                <a:latin typeface="Arial" charset="0"/>
                <a:ea typeface="Arial" charset="0"/>
                <a:cs typeface="Arial" charset="0"/>
                <a:sym typeface="Cabin"/>
              </a:rPr>
              <a:t>st</a:t>
            </a:r>
          </a:p>
        </p:txBody>
      </p:sp>
      <p:sp>
        <p:nvSpPr>
          <p:cNvPr id="280" name="Shape 280"/>
          <p:cNvSpPr txBox="1"/>
          <p:nvPr/>
        </p:nvSpPr>
        <p:spPr>
          <a:xfrm>
            <a:off x="10135398" y="1465199"/>
            <a:ext cx="11064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200" u="none" strike="noStrike" cap="none" dirty="0">
                <a:solidFill>
                  <a:srgbClr val="FF7F00"/>
                </a:solidFill>
                <a:latin typeface="Arial" charset="0"/>
                <a:ea typeface="Arial" charset="0"/>
                <a:cs typeface="Arial" charset="0"/>
                <a:sym typeface="Cabin"/>
              </a:rPr>
              <a:t>Κλειδί</a:t>
            </a:r>
            <a:endParaRPr lang="en-US" sz="3200" u="none" strike="noStrike" cap="none" dirty="0">
              <a:solidFill>
                <a:srgbClr val="FF7F00"/>
              </a:solidFill>
              <a:latin typeface="Arial" charset="0"/>
              <a:ea typeface="Arial" charset="0"/>
              <a:cs typeface="Arial" charset="0"/>
              <a:sym typeface="Cabin"/>
            </a:endParaRPr>
          </a:p>
        </p:txBody>
      </p:sp>
      <p:sp>
        <p:nvSpPr>
          <p:cNvPr id="281" name="Shape 281"/>
          <p:cNvSpPr txBox="1"/>
          <p:nvPr/>
        </p:nvSpPr>
        <p:spPr>
          <a:xfrm>
            <a:off x="11622881" y="1465199"/>
            <a:ext cx="110648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3200" u="none" strike="noStrike" cap="none" dirty="0">
                <a:solidFill>
                  <a:srgbClr val="FFFF00"/>
                </a:solidFill>
                <a:latin typeface="Arial" charset="0"/>
                <a:ea typeface="Arial" charset="0"/>
                <a:cs typeface="Arial" charset="0"/>
                <a:sym typeface="Cabin"/>
              </a:rPr>
              <a:t>Τιμή</a:t>
            </a:r>
            <a:endParaRPr lang="en-US" sz="3200" u="none" strike="noStrike" cap="none" dirty="0">
              <a:solidFill>
                <a:srgbClr val="FFFF00"/>
              </a:solidFill>
              <a:latin typeface="Arial" charset="0"/>
              <a:ea typeface="Arial" charset="0"/>
              <a:cs typeface="Arial" charset="0"/>
              <a:sym typeface="Cabin"/>
            </a:endParaRPr>
          </a:p>
        </p:txBody>
      </p:sp>
      <p:sp>
        <p:nvSpPr>
          <p:cNvPr id="282" name="Shape 282"/>
          <p:cNvSpPr txBox="1"/>
          <p:nvPr/>
        </p:nvSpPr>
        <p:spPr>
          <a:xfrm>
            <a:off x="9556870" y="7405801"/>
            <a:ext cx="18476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t>
            </a:r>
            <a:r>
              <a:rPr lang="el-GR" sz="3200" u="none" strike="noStrike" cap="none" dirty="0">
                <a:solidFill>
                  <a:srgbClr val="FF7F00"/>
                </a:solidFill>
                <a:latin typeface="Arial" charset="0"/>
                <a:ea typeface="Arial" charset="0"/>
                <a:cs typeface="Arial" charset="0"/>
                <a:sym typeface="Cabin"/>
              </a:rPr>
              <a:t>'μάθημα'</a:t>
            </a:r>
            <a:r>
              <a:rPr lang="en-US" sz="3200" u="none" strike="noStrike" cap="none" dirty="0">
                <a:solidFill>
                  <a:srgbClr val="FF7F00"/>
                </a:solidFill>
                <a:latin typeface="Arial" charset="0"/>
                <a:ea typeface="Arial" charset="0"/>
                <a:cs typeface="Arial" charset="0"/>
                <a:sym typeface="Cabin"/>
              </a:rPr>
              <a:t>]</a:t>
            </a:r>
          </a:p>
        </p:txBody>
      </p:sp>
      <p:sp>
        <p:nvSpPr>
          <p:cNvPr id="283" name="Shape 283"/>
          <p:cNvSpPr txBox="1"/>
          <p:nvPr/>
        </p:nvSpPr>
        <p:spPr>
          <a:xfrm>
            <a:off x="11928595" y="7393101"/>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dirty="0">
                <a:solidFill>
                  <a:schemeClr val="lt1"/>
                </a:solidFill>
                <a:latin typeface="Arial" charset="0"/>
                <a:ea typeface="Arial" charset="0"/>
                <a:cs typeface="Arial" charset="0"/>
                <a:sym typeface="Cabin"/>
              </a:rPr>
              <a:t> </a:t>
            </a:r>
            <a:r>
              <a:rPr lang="en-US" sz="3200" u="none" strike="noStrike" cap="none" dirty="0">
                <a:solidFill>
                  <a:schemeClr val="lt1"/>
                </a:solidFill>
                <a:latin typeface="Arial" charset="0"/>
                <a:ea typeface="Arial" charset="0"/>
                <a:cs typeface="Arial" charset="0"/>
                <a:sym typeface="Cabin"/>
              </a:rPr>
              <a:t>18</a:t>
            </a:r>
            <a:r>
              <a:rPr lang="en-US" sz="3200" dirty="0">
                <a:solidFill>
                  <a:schemeClr val="lt1"/>
                </a:solidFill>
                <a:latin typeface="Arial" charset="0"/>
                <a:ea typeface="Arial" charset="0"/>
                <a:cs typeface="Arial" charset="0"/>
                <a:sym typeface="Cabin"/>
              </a:rPr>
              <a:t>2</a:t>
            </a:r>
          </a:p>
        </p:txBody>
      </p:sp>
      <p:sp>
        <p:nvSpPr>
          <p:cNvPr id="284" name="Shape 284"/>
          <p:cNvSpPr txBox="1"/>
          <p:nvPr/>
        </p:nvSpPr>
        <p:spPr>
          <a:xfrm>
            <a:off x="9887636" y="6480107"/>
            <a:ext cx="1468248"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t>
            </a:r>
            <a:r>
              <a:rPr lang="el-GR" sz="3200" u="none" strike="noStrike" cap="none" dirty="0">
                <a:solidFill>
                  <a:srgbClr val="FF7F00"/>
                </a:solidFill>
                <a:latin typeface="Arial" charset="0"/>
                <a:ea typeface="Arial" charset="0"/>
                <a:cs typeface="Arial" charset="0"/>
                <a:sym typeface="Cabin"/>
              </a:rPr>
              <a:t>'ηλικία'</a:t>
            </a:r>
            <a:r>
              <a:rPr lang="en-US" sz="3200" u="none" strike="noStrike" cap="none" dirty="0">
                <a:solidFill>
                  <a:srgbClr val="FF7F00"/>
                </a:solidFill>
                <a:latin typeface="Arial" charset="0"/>
                <a:ea typeface="Arial" charset="0"/>
                <a:cs typeface="Arial" charset="0"/>
                <a:sym typeface="Cabin"/>
              </a:rPr>
              <a:t>]</a:t>
            </a:r>
          </a:p>
        </p:txBody>
      </p:sp>
      <p:sp>
        <p:nvSpPr>
          <p:cNvPr id="285" name="Shape 285"/>
          <p:cNvSpPr txBox="1"/>
          <p:nvPr/>
        </p:nvSpPr>
        <p:spPr>
          <a:xfrm>
            <a:off x="11879609" y="6467407"/>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86" name="Shape 286"/>
          <p:cNvSpPr txBox="1"/>
          <p:nvPr/>
        </p:nvSpPr>
        <p:spPr>
          <a:xfrm>
            <a:off x="13608845" y="6569007"/>
            <a:ext cx="996950"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ddd</a:t>
            </a:r>
          </a:p>
        </p:txBody>
      </p:sp>
      <p:sp>
        <p:nvSpPr>
          <p:cNvPr id="289" name="Shape 289"/>
          <p:cNvSpPr txBox="1"/>
          <p:nvPr/>
        </p:nvSpPr>
        <p:spPr>
          <a:xfrm>
            <a:off x="10838656" y="779399"/>
            <a:ext cx="1106487"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200" u="none" strike="noStrike" cap="none" dirty="0">
                <a:solidFill>
                  <a:srgbClr val="00FF00"/>
                </a:solidFill>
                <a:latin typeface="Arial" charset="0"/>
                <a:ea typeface="Arial" charset="0"/>
                <a:cs typeface="Arial" charset="0"/>
                <a:sym typeface="Cabin"/>
              </a:rPr>
              <a:t>Λίστα</a:t>
            </a:r>
            <a:endParaRPr lang="en-US" sz="3200" u="none" strike="noStrike" cap="none" dirty="0">
              <a:solidFill>
                <a:srgbClr val="00FF00"/>
              </a:solidFill>
              <a:latin typeface="Arial" charset="0"/>
              <a:ea typeface="Arial" charset="0"/>
              <a:cs typeface="Arial" charset="0"/>
              <a:sym typeface="Cabin"/>
            </a:endParaRPr>
          </a:p>
        </p:txBody>
      </p:sp>
      <p:sp>
        <p:nvSpPr>
          <p:cNvPr id="290" name="Shape 290"/>
          <p:cNvSpPr txBox="1"/>
          <p:nvPr/>
        </p:nvSpPr>
        <p:spPr>
          <a:xfrm>
            <a:off x="10100470" y="4765607"/>
            <a:ext cx="26274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200" u="none" strike="noStrike" cap="none" dirty="0">
                <a:solidFill>
                  <a:srgbClr val="FF00FF"/>
                </a:solidFill>
                <a:latin typeface="Arial" charset="0"/>
                <a:ea typeface="Arial" charset="0"/>
                <a:cs typeface="Arial" charset="0"/>
                <a:sym typeface="Cabin"/>
              </a:rPr>
              <a:t>Λεξικό</a:t>
            </a:r>
            <a:endParaRPr lang="en-US" sz="3200" u="none" strike="noStrike" cap="none" dirty="0">
              <a:solidFill>
                <a:srgbClr val="FF00FF"/>
              </a:solidFill>
              <a:latin typeface="Arial" charset="0"/>
              <a:ea typeface="Arial" charset="0"/>
              <a:cs typeface="Arial" charset="0"/>
              <a:sym typeface="Cabin"/>
            </a:endParaRPr>
          </a:p>
        </p:txBody>
      </p:sp>
      <p:sp>
        <p:nvSpPr>
          <p:cNvPr id="20" name="Shape 280">
            <a:extLst>
              <a:ext uri="{FF2B5EF4-FFF2-40B4-BE49-F238E27FC236}">
                <a16:creationId xmlns:a16="http://schemas.microsoft.com/office/drawing/2014/main" id="{DBC9FEE5-2E6E-4C3C-8F26-C3030F190199}"/>
              </a:ext>
            </a:extLst>
          </p:cNvPr>
          <p:cNvSpPr txBox="1"/>
          <p:nvPr/>
        </p:nvSpPr>
        <p:spPr>
          <a:xfrm>
            <a:off x="10140837" y="5569120"/>
            <a:ext cx="11064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200" u="none" strike="noStrike" cap="none" dirty="0">
                <a:solidFill>
                  <a:srgbClr val="FF7F00"/>
                </a:solidFill>
                <a:latin typeface="Arial" charset="0"/>
                <a:ea typeface="Arial" charset="0"/>
                <a:cs typeface="Arial" charset="0"/>
                <a:sym typeface="Cabin"/>
              </a:rPr>
              <a:t>Κλειδί</a:t>
            </a:r>
            <a:endParaRPr lang="en-US" sz="3200" u="none" strike="noStrike" cap="none" dirty="0">
              <a:solidFill>
                <a:srgbClr val="FF7F00"/>
              </a:solidFill>
              <a:latin typeface="Arial" charset="0"/>
              <a:ea typeface="Arial" charset="0"/>
              <a:cs typeface="Arial" charset="0"/>
              <a:sym typeface="Cabin"/>
            </a:endParaRPr>
          </a:p>
        </p:txBody>
      </p:sp>
      <p:sp>
        <p:nvSpPr>
          <p:cNvPr id="21" name="Shape 281">
            <a:extLst>
              <a:ext uri="{FF2B5EF4-FFF2-40B4-BE49-F238E27FC236}">
                <a16:creationId xmlns:a16="http://schemas.microsoft.com/office/drawing/2014/main" id="{27718E11-BCD3-4F21-9995-D377F12C3324}"/>
              </a:ext>
            </a:extLst>
          </p:cNvPr>
          <p:cNvSpPr txBox="1"/>
          <p:nvPr/>
        </p:nvSpPr>
        <p:spPr>
          <a:xfrm>
            <a:off x="11628320" y="5569120"/>
            <a:ext cx="110648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3200" u="none" strike="noStrike" cap="none" dirty="0">
                <a:solidFill>
                  <a:srgbClr val="FFFF00"/>
                </a:solidFill>
                <a:latin typeface="Arial" charset="0"/>
                <a:ea typeface="Arial" charset="0"/>
                <a:cs typeface="Arial" charset="0"/>
                <a:sym typeface="Cabin"/>
              </a:rPr>
              <a:t>Τιμή</a:t>
            </a:r>
            <a:endParaRPr lang="en-US" sz="3200" u="none" strike="noStrike" cap="none" dirty="0">
              <a:solidFill>
                <a:srgbClr val="FFFF00"/>
              </a:solidFill>
              <a:latin typeface="Arial" charset="0"/>
              <a:ea typeface="Arial" charset="0"/>
              <a:cs typeface="Arial" charset="0"/>
              <a:sym typeface="Cabin"/>
            </a:endParaRPr>
          </a:p>
        </p:txBody>
      </p:sp>
    </p:spTree>
  </p:cSld>
  <p:clrMapOvr>
    <a:masterClrMapping/>
  </p:clrMapOvr>
</p:sld>
</file>

<file path=ppt/theme/theme1.xml><?xml version="1.0" encoding="utf-8"?>
<a:theme xmlns:a="http://schemas.openxmlformats.org/drawingml/2006/main" name="1_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1256</TotalTime>
  <Words>2631</Words>
  <Application>Microsoft Office PowerPoint</Application>
  <PresentationFormat>Προσαρμογή</PresentationFormat>
  <Paragraphs>330</Paragraphs>
  <Slides>30</Slides>
  <Notes>29</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30</vt:i4>
      </vt:variant>
    </vt:vector>
  </HeadingPairs>
  <TitlesOfParts>
    <vt:vector size="36" baseType="lpstr">
      <vt:lpstr>Arial</vt:lpstr>
      <vt:lpstr>Cabin</vt:lpstr>
      <vt:lpstr>Courier</vt:lpstr>
      <vt:lpstr>Courier New</vt:lpstr>
      <vt:lpstr>Gill Sans</vt:lpstr>
      <vt:lpstr>1_Title &amp; Subtitle</vt:lpstr>
      <vt:lpstr>Λεξικά της Python</vt:lpstr>
      <vt:lpstr>Τι είναι μια Συλλογή;</vt:lpstr>
      <vt:lpstr>Τι δεν είναι μια «Συλλογή»;</vt:lpstr>
      <vt:lpstr>Μια Ιστορία Δύο Συλλογών…</vt:lpstr>
      <vt:lpstr>Λεξικά</vt:lpstr>
      <vt:lpstr>Λεξικά</vt:lpstr>
      <vt:lpstr>Λεξικά</vt:lpstr>
      <vt:lpstr>Συγκρίνοντας Λίστες και Λεξικά</vt:lpstr>
      <vt:lpstr>Παρουσίαση του PowerPoint</vt:lpstr>
      <vt:lpstr>Περιεχόμενο Λεξικών (σταθερές)</vt:lpstr>
      <vt:lpstr>Το πιο Συχνά Εμφανιζόμενο Όνομα;</vt:lpstr>
      <vt:lpstr>Το πιο Συχνά Εμφανιζόμενο Όνομα;</vt:lpstr>
      <vt:lpstr>Το πιο Συχνά Εμφανιζόμενο Όνομα;</vt:lpstr>
      <vt:lpstr>Πολλοί Μετρητές με Ένα Λεξικό</vt:lpstr>
      <vt:lpstr>Traceback Λεξικών</vt:lpstr>
      <vt:lpstr>Όταν Βλέπουμε Ένα Νέο Όνομα</vt:lpstr>
      <vt:lpstr>Η Μέθοδος get για τα Λεξικά</vt:lpstr>
      <vt:lpstr>Απλοποιημένη Μέτρηση με get()</vt:lpstr>
      <vt:lpstr>Απλοποιημένη Μέτρηση με get()</vt:lpstr>
      <vt:lpstr>Παρουσίαση του PowerPoint</vt:lpstr>
      <vt:lpstr>Παρουσίαση του PowerPoint</vt:lpstr>
      <vt:lpstr>Μοτίβο Μέτρησης</vt:lpstr>
      <vt:lpstr>Παρουσίαση του PowerPoint</vt:lpstr>
      <vt:lpstr>Παρουσίαση του PowerPoint</vt:lpstr>
      <vt:lpstr>Καθορισμένοι Βρόχοι και Λεξικά</vt:lpstr>
      <vt:lpstr>Ανάκτηση Λίστας Κλειδιών και Τιμών</vt:lpstr>
      <vt:lpstr>Μπόνους: Δύο Μεταβλητές Επανάληψης!</vt:lpstr>
      <vt:lpstr>Παρουσίαση του PowerPoint</vt:lpstr>
      <vt:lpstr>Σύνοψη</vt:lpstr>
      <vt:lpstr>Ευχαριστίες / Συνεισφορές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Dictionaries</dc:title>
  <cp:lastModifiedBy>Konstantia Kiourtidou</cp:lastModifiedBy>
  <cp:revision>68</cp:revision>
  <dcterms:modified xsi:type="dcterms:W3CDTF">2021-08-18T22:17:53Z</dcterms:modified>
</cp:coreProperties>
</file>