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0"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7"/>
    <p:restoredTop sz="94485"/>
  </p:normalViewPr>
  <p:slideViewPr>
    <p:cSldViewPr snapToGrid="0" snapToObjects="1">
      <p:cViewPr varScale="1">
        <p:scale>
          <a:sx n="63" d="100"/>
          <a:sy n="63" d="100"/>
        </p:scale>
        <p:origin x="84" y="3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680026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US" sz="1100" b="0" i="0" u="none" strike="noStrike" cap="none" dirty="0">
                <a:solidFill>
                  <a:schemeClr val="dk2"/>
                </a:solidFill>
              </a:rPr>
              <a:t>Note from Chuck.  If you are using these materials, you can remove the UM logo and replace it with your own, but please retain the CC-BY logo on the first page as well as retain the acknowledgement</a:t>
            </a:r>
            <a:r>
              <a:rPr lang="en-US" sz="1100" b="0" i="0" u="none" strike="noStrike" cap="none" baseline="0" dirty="0">
                <a:solidFill>
                  <a:schemeClr val="dk2"/>
                </a:solidFill>
              </a:rPr>
              <a:t> </a:t>
            </a:r>
            <a:r>
              <a:rPr lang="en-US" sz="1100" b="0" i="0" u="none" strike="noStrike" cap="none" dirty="0">
                <a:solidFill>
                  <a:schemeClr val="dk2"/>
                </a:solidFill>
              </a:rPr>
              <a:t>page(s) at the end.</a:t>
            </a: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1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570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7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784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461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10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715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33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17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6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46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678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96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869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87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0" name="Shape 1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27" name="Shape 12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1104900" marR="0" lvl="0" indent="-457200" algn="l" rtl="0">
              <a:lnSpc>
                <a:spcPct val="100000"/>
              </a:lnSpc>
              <a:spcBef>
                <a:spcPts val="3500"/>
              </a:spcBef>
              <a:spcAft>
                <a:spcPts val="0"/>
              </a:spcAft>
              <a:buClr>
                <a:schemeClr val="lt1"/>
              </a:buClr>
              <a:buSzPct val="100000"/>
              <a:buFont typeface="Arial" charset="0"/>
              <a:buChar char="•"/>
              <a:defRPr sz="3200" b="0" i="0" u="none" strike="noStrike" cap="none">
                <a:solidFill>
                  <a:srgbClr val="000000"/>
                </a:solidFill>
                <a:latin typeface="Arial"/>
                <a:ea typeface="Arial"/>
                <a:cs typeface="Arial"/>
                <a:sym typeface="Arial"/>
              </a:defRPr>
            </a:lvl1pPr>
            <a:lvl2pPr marL="1003300" marR="0" lvl="1"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2pPr>
            <a:lvl3pPr marL="1295400" marR="0" lvl="2"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3pPr>
            <a:lvl4pPr marL="1600200" marR="0" lvl="3"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4pPr>
            <a:lvl5pPr marL="1892300" marR="0" lvl="4"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5pPr>
            <a:lvl6pPr marL="2349500" marR="0" lvl="5"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6pPr>
            <a:lvl7pPr marL="2806700" marR="0" lvl="6"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7pPr>
            <a:lvl8pPr marL="3263900" marR="0" lvl="7"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8pPr>
            <a:lvl9pPr marL="3721100" marR="0" lvl="8"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15311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782371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C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Πλειάδες</a:t>
            </a:r>
            <a:endParaRPr lang="en-US" sz="7600" u="none" strike="noStrike" cap="none" dirty="0">
              <a:solidFill>
                <a:srgbClr val="FFD966"/>
              </a:solidFill>
              <a:latin typeface="Arial" charset="0"/>
              <a:ea typeface="Arial" charset="0"/>
              <a:cs typeface="Arial" charset="0"/>
              <a:sym typeface="Cabin"/>
            </a:endParaRP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10</a:t>
            </a:r>
          </a:p>
        </p:txBody>
      </p:sp>
      <p:sp>
        <p:nvSpPr>
          <p:cNvPr id="167" name="Shape 167"/>
          <p:cNvSpPr txBox="1"/>
          <p:nvPr/>
        </p:nvSpPr>
        <p:spPr>
          <a:xfrm>
            <a:off x="3167825" y="7002457"/>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168" name="Shape 168"/>
          <p:cNvPicPr preferRelativeResize="0"/>
          <p:nvPr/>
        </p:nvPicPr>
        <p:blipFill rotWithShape="1">
          <a:blip r:embed="rId5">
            <a:alphaModFix/>
          </a:blip>
          <a:srcRect/>
          <a:stretch/>
        </p:blipFill>
        <p:spPr>
          <a:xfrm>
            <a:off x="13574712" y="7170732"/>
            <a:ext cx="1968500" cy="668337"/>
          </a:xfrm>
          <a:prstGeom prst="rect">
            <a:avLst/>
          </a:prstGeom>
          <a:noFill/>
          <a:ln>
            <a:noFill/>
          </a:ln>
        </p:spPr>
      </p:pic>
      <p:pic>
        <p:nvPicPr>
          <p:cNvPr id="169" name="Shape 169"/>
          <p:cNvPicPr preferRelativeResize="0"/>
          <p:nvPr/>
        </p:nvPicPr>
        <p:blipFill rotWithShape="1">
          <a:blip r:embed="rId6">
            <a:alphaModFix/>
          </a:blip>
          <a:srcRect/>
          <a:stretch/>
        </p:blipFill>
        <p:spPr>
          <a:xfrm>
            <a:off x="635250" y="697615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err="1">
                <a:solidFill>
                  <a:srgbClr val="FFD966"/>
                </a:solidFill>
                <a:latin typeface="Arial" charset="0"/>
                <a:ea typeface="Arial" charset="0"/>
                <a:cs typeface="Arial" charset="0"/>
                <a:sym typeface="Cabin"/>
              </a:rPr>
              <a:t>Ταξινομόντας</a:t>
            </a:r>
            <a:r>
              <a:rPr lang="el-GR" sz="7800" u="none" strike="noStrike" cap="none" dirty="0">
                <a:solidFill>
                  <a:srgbClr val="FFD966"/>
                </a:solidFill>
                <a:latin typeface="Arial" charset="0"/>
                <a:ea typeface="Arial" charset="0"/>
                <a:cs typeface="Arial" charset="0"/>
                <a:sym typeface="Cabin"/>
              </a:rPr>
              <a:t> Λίστες Πλειάδων</a:t>
            </a:r>
            <a:endParaRPr lang="en-US" sz="7800" u="none" strike="noStrike" cap="none" dirty="0">
              <a:solidFill>
                <a:srgbClr val="FFD966"/>
              </a:solidFill>
              <a:latin typeface="Arial" charset="0"/>
              <a:ea typeface="Arial" charset="0"/>
              <a:cs typeface="Arial" charset="0"/>
              <a:sym typeface="Cabin"/>
            </a:endParaRPr>
          </a:p>
        </p:txBody>
      </p:sp>
      <p:sp>
        <p:nvSpPr>
          <p:cNvPr id="231" name="Shape 231"/>
          <p:cNvSpPr txBox="1">
            <a:spLocks noGrp="1"/>
          </p:cNvSpPr>
          <p:nvPr>
            <p:ph type="body" idx="1"/>
          </p:nvPr>
        </p:nvSpPr>
        <p:spPr>
          <a:xfrm>
            <a:off x="1155700" y="2603499"/>
            <a:ext cx="13932000" cy="273462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εκμεταλλευτούμε τη δυνατότητα ταξινόμησης μιας λίστας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για να λάβουμε μια ταξινομημένη έκδοση ενός λεξικού</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Αρχικά ταξινομούμε το λεξικό κατά το κλειδί χρησιμοποιώντας τη μέθοδο </a:t>
            </a:r>
            <a:r>
              <a:rPr lang="en-US" sz="3600" u="none" strike="noStrike" cap="none" dirty="0">
                <a:solidFill>
                  <a:srgbClr val="FF00FF"/>
                </a:solidFill>
                <a:latin typeface="Arial" charset="0"/>
                <a:ea typeface="Arial" charset="0"/>
                <a:cs typeface="Arial" charset="0"/>
                <a:sym typeface="Cabin"/>
              </a:rPr>
              <a:t>items</a:t>
            </a:r>
            <a:r>
              <a:rPr lang="el-GR" sz="3600" u="none" strike="noStrike" cap="none" dirty="0">
                <a:solidFill>
                  <a:schemeClr val="lt1"/>
                </a:solidFill>
                <a:latin typeface="Arial" charset="0"/>
                <a:ea typeface="Arial" charset="0"/>
                <a:cs typeface="Arial" charset="0"/>
                <a:sym typeface="Cabin"/>
              </a:rPr>
              <a:t>() και έπειτα τη συνάρτηση </a:t>
            </a:r>
            <a:r>
              <a:rPr lang="en-US" sz="3600" u="none" strike="noStrike" cap="none" dirty="0">
                <a:solidFill>
                  <a:srgbClr val="FFFF00"/>
                </a:solidFill>
                <a:latin typeface="Arial" charset="0"/>
                <a:ea typeface="Arial" charset="0"/>
                <a:cs typeface="Arial" charset="0"/>
                <a:sym typeface="Cabin"/>
              </a:rPr>
              <a:t>sorted()</a:t>
            </a:r>
            <a:endParaRPr lang="en-US" sz="3600" u="none" strike="noStrike" cap="none" dirty="0">
              <a:solidFill>
                <a:schemeClr val="lt1"/>
              </a:solidFill>
              <a:latin typeface="Arial" charset="0"/>
              <a:ea typeface="Arial" charset="0"/>
              <a:cs typeface="Arial" charset="0"/>
              <a:sym typeface="Cabin"/>
            </a:endParaRPr>
          </a:p>
        </p:txBody>
      </p:sp>
      <p:sp>
        <p:nvSpPr>
          <p:cNvPr id="232" name="Shape 232"/>
          <p:cNvSpPr txBox="1"/>
          <p:nvPr/>
        </p:nvSpPr>
        <p:spPr>
          <a:xfrm>
            <a:off x="3537776" y="5536247"/>
            <a:ext cx="1078172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dict_items</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a:t>
            </a:r>
          </a:p>
          <a:p>
            <a:pPr>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dirty="0">
                <a:solidFill>
                  <a:srgbClr val="FFFF00"/>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d</a:t>
            </a:r>
            <a:r>
              <a:rPr lang="en-US" sz="3000" dirty="0" err="1">
                <a:solidFill>
                  <a:srgbClr val="FF00FF"/>
                </a:solidFill>
                <a:latin typeface="Courier"/>
                <a:ea typeface="Courier New"/>
                <a:cs typeface="Courier"/>
                <a:sym typeface="Courier New"/>
              </a:rPr>
              <a:t>.items</a:t>
            </a:r>
            <a:r>
              <a:rPr lang="en-US" sz="3000" dirty="0">
                <a:solidFill>
                  <a:schemeClr val="lt1"/>
                </a:solidFill>
                <a:latin typeface="Courier"/>
                <a:ea typeface="Courier New"/>
                <a:cs typeface="Courier"/>
                <a:sym typeface="Courier New"/>
              </a:rPr>
              <a:t>()</a:t>
            </a:r>
            <a:r>
              <a:rPr lang="en-US" sz="3000" dirty="0">
                <a:solidFill>
                  <a:srgbClr val="FFFC00"/>
                </a:solidFill>
                <a:latin typeface="Courier"/>
                <a:ea typeface="Courier New"/>
                <a:cs typeface="Courier"/>
                <a:sym typeface="Courier New"/>
              </a:rPr>
              <a:t>)</a:t>
            </a:r>
            <a:endParaRPr lang="en-US" sz="3000" i="0" u="none" strike="noStrike" cap="none" dirty="0">
              <a:solidFill>
                <a:srgbClr val="FFFC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8"/>
            <a:ext cx="1376426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Χρησιμοποιώντας την</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40FF"/>
                </a:solidFill>
                <a:latin typeface="Arial" charset="0"/>
                <a:ea typeface="Arial" charset="0"/>
                <a:cs typeface="Arial" charset="0"/>
                <a:sym typeface="Cabin"/>
              </a:rPr>
              <a:t>sorted()</a:t>
            </a:r>
          </a:p>
        </p:txBody>
      </p:sp>
      <p:sp>
        <p:nvSpPr>
          <p:cNvPr id="3" name="Text Placeholder 2"/>
          <p:cNvSpPr>
            <a:spLocks noGrp="1"/>
          </p:cNvSpPr>
          <p:nvPr>
            <p:ph type="body" idx="1"/>
          </p:nvPr>
        </p:nvSpPr>
        <p:spPr>
          <a:xfrm>
            <a:off x="1155700" y="2786576"/>
            <a:ext cx="5534660" cy="4365898"/>
          </a:xfrm>
        </p:spPr>
        <p:txBody>
          <a:bodyPr/>
          <a:lstStyle/>
          <a:p>
            <a:pPr marL="647700" lvl="0" indent="0">
              <a:buNone/>
            </a:pPr>
            <a:r>
              <a:rPr lang="el-GR" dirty="0">
                <a:solidFill>
                  <a:schemeClr val="lt1"/>
                </a:solidFill>
                <a:latin typeface="Arial" charset="0"/>
                <a:ea typeface="Arial" charset="0"/>
                <a:cs typeface="Arial" charset="0"/>
                <a:sym typeface="Cabin"/>
              </a:rPr>
              <a:t>Μπορούμε να το κάνουμε ακόμα πιο άμεσα χρησιμοποιώντας την ενσωματωμένη συνάρτηση </a:t>
            </a:r>
            <a:r>
              <a:rPr lang="en-US" dirty="0">
                <a:solidFill>
                  <a:srgbClr val="FF00FF"/>
                </a:solidFill>
                <a:latin typeface="Arial" charset="0"/>
                <a:ea typeface="Arial" charset="0"/>
                <a:cs typeface="Arial" charset="0"/>
                <a:sym typeface="Cabin"/>
              </a:rPr>
              <a:t>sorted</a:t>
            </a:r>
            <a:r>
              <a:rPr lang="el-GR" dirty="0">
                <a:solidFill>
                  <a:schemeClr val="lt1"/>
                </a:solidFill>
                <a:latin typeface="Arial" charset="0"/>
                <a:ea typeface="Arial" charset="0"/>
                <a:cs typeface="Arial" charset="0"/>
                <a:sym typeface="Cabin"/>
              </a:rPr>
              <a:t> που δέχεται μια ακολουθία ως παράμετρο και επιστρέφει μια ταξινομημένη ακολουθία</a:t>
            </a:r>
            <a:endParaRPr lang="en-US" dirty="0">
              <a:solidFill>
                <a:schemeClr val="lt1"/>
              </a:solidFill>
              <a:latin typeface="Arial" charset="0"/>
              <a:ea typeface="Arial" charset="0"/>
              <a:cs typeface="Arial" charset="0"/>
              <a:sym typeface="Cabin"/>
            </a:endParaRPr>
          </a:p>
        </p:txBody>
      </p:sp>
      <p:sp>
        <p:nvSpPr>
          <p:cNvPr id="238" name="Shape 238"/>
          <p:cNvSpPr txBox="1"/>
          <p:nvPr/>
        </p:nvSpPr>
        <p:spPr>
          <a:xfrm>
            <a:off x="7872413" y="2139696"/>
            <a:ext cx="7997700" cy="57171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k</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00FF00"/>
                </a:solidFill>
                <a:latin typeface="Courier"/>
                <a:ea typeface="Courier New"/>
                <a:cs typeface="Courier"/>
                <a:sym typeface="Courier New"/>
              </a:rPr>
              <a:t>v</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 10</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b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789708"/>
            <a:ext cx="16256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Ταξινόμηση κατά Τιμή Αντί για Κλειδί</a:t>
            </a:r>
            <a:endParaRPr lang="en-US" sz="7200" u="none" strike="noStrike" cap="none" dirty="0">
              <a:solidFill>
                <a:srgbClr val="FFD966"/>
              </a:solidFill>
              <a:latin typeface="Arial" charset="0"/>
              <a:ea typeface="Arial" charset="0"/>
              <a:cs typeface="Arial" charset="0"/>
              <a:sym typeface="Cabin"/>
            </a:endParaRPr>
          </a:p>
        </p:txBody>
      </p:sp>
      <p:sp>
        <p:nvSpPr>
          <p:cNvPr id="245" name="Shape 245"/>
          <p:cNvSpPr txBox="1">
            <a:spLocks noGrp="1"/>
          </p:cNvSpPr>
          <p:nvPr>
            <p:ph type="body" idx="1"/>
          </p:nvPr>
        </p:nvSpPr>
        <p:spPr>
          <a:xfrm>
            <a:off x="592666" y="2603500"/>
            <a:ext cx="6387466" cy="575079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 μπορούσαμε να δημιουργήσουμε μια λίστα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της μορφής </a:t>
            </a:r>
            <a:r>
              <a:rPr lang="el-GR" sz="3600" dirty="0">
                <a:solidFill>
                  <a:srgbClr val="FF7F00"/>
                </a:solidFill>
                <a:latin typeface="Arial" charset="0"/>
                <a:cs typeface="Arial" charset="0"/>
                <a:sym typeface="Cabin"/>
              </a:rPr>
              <a:t>(τιμή, κλειδί) </a:t>
            </a:r>
            <a:r>
              <a:rPr lang="el-GR" sz="3600" u="none" strike="noStrike" cap="none" dirty="0">
                <a:solidFill>
                  <a:schemeClr val="lt1"/>
                </a:solidFill>
                <a:latin typeface="Arial" charset="0"/>
                <a:ea typeface="Arial" charset="0"/>
                <a:cs typeface="Arial" charset="0"/>
                <a:sym typeface="Cabin"/>
              </a:rPr>
              <a:t>θα μπορούσαμε να </a:t>
            </a:r>
            <a:r>
              <a:rPr lang="el-GR" sz="3600" dirty="0">
                <a:solidFill>
                  <a:srgbClr val="FF00FF"/>
                </a:solidFill>
                <a:latin typeface="Arial" charset="0"/>
                <a:cs typeface="Arial" charset="0"/>
                <a:sym typeface="Cabin"/>
              </a:rPr>
              <a:t>ταξινομήσουμε</a:t>
            </a:r>
            <a:r>
              <a:rPr lang="el-GR" sz="3600" u="none" strike="noStrike" cap="none" dirty="0">
                <a:solidFill>
                  <a:schemeClr val="lt1"/>
                </a:solidFill>
                <a:latin typeface="Arial" charset="0"/>
                <a:ea typeface="Arial" charset="0"/>
                <a:cs typeface="Arial" charset="0"/>
                <a:sym typeface="Cabin"/>
              </a:rPr>
              <a:t> κατά τιμή</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επιτυγχάνουμε αυτό με έναν βρόχο </a:t>
            </a:r>
            <a:r>
              <a:rPr lang="el-GR" sz="3600" dirty="0">
                <a:solidFill>
                  <a:srgbClr val="FFFF00"/>
                </a:solidFill>
                <a:latin typeface="Arial" charset="0"/>
                <a:cs typeface="Arial" charset="0"/>
                <a:sym typeface="Cabin"/>
              </a:rPr>
              <a:t>for</a:t>
            </a:r>
            <a:r>
              <a:rPr lang="el-GR" sz="3600" u="none" strike="noStrike" cap="none" dirty="0">
                <a:solidFill>
                  <a:schemeClr val="lt1"/>
                </a:solidFill>
                <a:latin typeface="Arial" charset="0"/>
                <a:ea typeface="Arial" charset="0"/>
                <a:cs typeface="Arial" charset="0"/>
                <a:sym typeface="Cabin"/>
              </a:rPr>
              <a:t> που δημιουργεί μια λίστα πλειάδων</a:t>
            </a:r>
            <a:endParaRPr lang="en-US" sz="3600" u="none" strike="noStrike" cap="none" dirty="0">
              <a:solidFill>
                <a:schemeClr val="lt1"/>
              </a:solidFill>
              <a:latin typeface="Arial" charset="0"/>
              <a:ea typeface="Arial" charset="0"/>
              <a:cs typeface="Arial" charset="0"/>
              <a:sym typeface="Cabin"/>
            </a:endParaRPr>
          </a:p>
        </p:txBody>
      </p:sp>
      <p:sp>
        <p:nvSpPr>
          <p:cNvPr id="246" name="Shape 246"/>
          <p:cNvSpPr txBox="1"/>
          <p:nvPr/>
        </p:nvSpPr>
        <p:spPr>
          <a:xfrm>
            <a:off x="7335014" y="2603500"/>
            <a:ext cx="8328320" cy="5067300"/>
          </a:xfrm>
          <a:prstGeom prst="rect">
            <a:avLst/>
          </a:prstGeom>
          <a:noFill/>
          <a:ln>
            <a:noFill/>
          </a:ln>
        </p:spPr>
        <p:txBody>
          <a:bodyPr lIns="0" tIns="0" rIns="0" bIns="0" anchor="ctr" anchorCtr="0">
            <a:noAutofit/>
          </a:bodyPr>
          <a:lstStyle/>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c</a:t>
            </a:r>
            <a:r>
              <a:rPr lang="en-US" sz="3000" i="0" u="none" strike="noStrike" cap="none" dirty="0">
                <a:solidFill>
                  <a:schemeClr val="lt1"/>
                </a:solidFill>
                <a:latin typeface="Courier"/>
                <a:ea typeface="Courier New"/>
                <a:cs typeface="Courier"/>
                <a:sym typeface="Courier New"/>
              </a:rPr>
              <a:t> = {'a':10, 'b':1, 'c':22}</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c</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(v, k)</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[(10, 'a'), (22, 'c'), (1, 'b')]</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A00"/>
                </a:solidFill>
                <a:latin typeface="Courier"/>
                <a:ea typeface="Courier New"/>
                <a:cs typeface="Courier"/>
                <a:sym typeface="Courier New"/>
              </a:rPr>
              <a:t>tmp</a:t>
            </a:r>
            <a:r>
              <a:rPr lang="en-US" sz="3000" i="0" u="none" strike="noStrike" cap="none" dirty="0">
                <a:solidFill>
                  <a:srgbClr val="00FA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sorted(</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FF00"/>
                </a:solidFill>
                <a:latin typeface="Courier"/>
                <a:ea typeface="Courier New"/>
                <a:cs typeface="Courier"/>
                <a:sym typeface="Courier New"/>
              </a:rPr>
              <a:t>)</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[(22, 'c'), (10, 'a'), (1,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016950" y="871538"/>
            <a:ext cx="13487400" cy="7421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open</a:t>
            </a:r>
            <a:r>
              <a:rPr lang="en-US" sz="3000" i="0" u="none" strike="noStrike" cap="none" dirty="0">
                <a:solidFill>
                  <a:schemeClr val="lt1"/>
                </a:solidFill>
                <a:latin typeface="Courier"/>
                <a:ea typeface="Courier New"/>
                <a:cs typeface="Courier"/>
                <a:sym typeface="Courier New"/>
              </a:rPr>
              <a:t>('romeo.txt’)</a:t>
            </a:r>
          </a:p>
          <a:p>
            <a:pPr marL="0" marR="0" lvl="0" indent="0" algn="l" rtl="0">
              <a:lnSpc>
                <a:spcPct val="100000"/>
              </a:lnSpc>
              <a:spcBef>
                <a:spcPts val="0"/>
              </a:spcBef>
              <a:spcAft>
                <a:spcPts val="0"/>
              </a:spcAft>
              <a:buClr>
                <a:srgbClr val="00FF00"/>
              </a:buClr>
              <a:buSzPct val="25000"/>
              <a:buFont typeface="Courier New"/>
              <a:buNone/>
            </a:pPr>
            <a:r>
              <a:rPr lang="el-GR" sz="3000" dirty="0">
                <a:solidFill>
                  <a:srgbClr val="00FF00"/>
                </a:solidFill>
                <a:latin typeface="Courier"/>
                <a:ea typeface="Courier New"/>
                <a:cs typeface="Courier"/>
                <a:sym typeface="Courier New"/>
              </a:rPr>
              <a:t>πλήθος</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λέξεις</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γραμμή</a:t>
            </a:r>
            <a:r>
              <a:rPr lang="en-US" sz="3000" i="0" u="none" strike="noStrike" cap="none" dirty="0">
                <a:solidFill>
                  <a:srgbClr val="FF00FF"/>
                </a:solidFill>
                <a:latin typeface="Courier"/>
                <a:ea typeface="Courier New"/>
                <a:cs typeface="Courier"/>
                <a:sym typeface="Courier New"/>
              </a:rPr>
              <a:t>.split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lexeis</a:t>
            </a:r>
            <a:r>
              <a:rPr lang="en-US" sz="3000" i="0" u="none" strike="noStrike" cap="none" dirty="0">
                <a:solidFill>
                  <a:srgbClr val="00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00FFFF"/>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rgbClr val="00FFFF"/>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.get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0 ) + 1</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lvl="0">
              <a:buClr>
                <a:srgbClr val="FFFF00"/>
              </a:buClr>
              <a:buSzPct val="25000"/>
            </a:pPr>
            <a:r>
              <a:rPr lang="en-US" sz="3000" dirty="0">
                <a:solidFill>
                  <a:schemeClr val="lt1"/>
                </a:solidFill>
                <a:latin typeface="Courier"/>
                <a:ea typeface="Courier New"/>
                <a:cs typeface="Courier"/>
                <a:sym typeface="Courier New"/>
              </a:rPr>
              <a:t>	</a:t>
            </a:r>
            <a:r>
              <a:rPr lang="el-GR" sz="3000" dirty="0" err="1">
                <a:solidFill>
                  <a:srgbClr val="00FA00"/>
                </a:solidFill>
                <a:latin typeface="Courier"/>
                <a:ea typeface="Courier New"/>
                <a:cs typeface="Courier"/>
                <a:sym typeface="Courier New"/>
              </a:rPr>
              <a:t>νεαπλ</a:t>
            </a:r>
            <a:r>
              <a:rPr lang="en-US" sz="3000" dirty="0">
                <a:solidFill>
                  <a:srgbClr val="00FA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 </a:t>
            </a:r>
            <a:r>
              <a:rPr lang="en-US" sz="3000" dirty="0">
                <a:solidFill>
                  <a:srgbClr val="FF7F00"/>
                </a:solidFill>
                <a:latin typeface="Courier"/>
                <a:ea typeface="Courier New"/>
                <a:cs typeface="Courier"/>
                <a:sym typeface="Courier New"/>
              </a:rPr>
              <a:t>(</a:t>
            </a:r>
            <a:r>
              <a:rPr lang="el-GR" sz="3000" i="0" u="none" strike="noStrike" cap="none" dirty="0">
                <a:solidFill>
                  <a:srgbClr val="FF7F00"/>
                </a:solidFill>
                <a:latin typeface="Courier"/>
                <a:ea typeface="Courier New"/>
                <a:cs typeface="Courier"/>
                <a:sym typeface="Courier New"/>
              </a:rPr>
              <a:t>τιμή</a:t>
            </a:r>
            <a:r>
              <a:rPr lang="en-US" sz="3000"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dirty="0">
                <a:solidFill>
                  <a:srgbClr val="FF7F00"/>
                </a:solidFill>
                <a:latin typeface="Courier"/>
                <a:ea typeface="Courier New"/>
                <a:cs typeface="Courier"/>
                <a:sym typeface="Courier New"/>
              </a:rPr>
              <a:t>)</a:t>
            </a:r>
            <a:r>
              <a:rPr lang="en-US" sz="3000" dirty="0">
                <a:solidFill>
                  <a:schemeClr val="lt1"/>
                </a:solidFill>
                <a:latin typeface="Courier"/>
                <a:ea typeface="Courier New"/>
                <a:cs typeface="Courier"/>
                <a:sym typeface="Courier New"/>
              </a:rPr>
              <a:t> </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a:t>
            </a:r>
            <a:r>
              <a:rPr lang="el-GR" sz="3000" dirty="0" err="1">
                <a:solidFill>
                  <a:srgbClr val="00FA00"/>
                </a:solidFill>
                <a:latin typeface="Courier"/>
                <a:ea typeface="Courier New"/>
                <a:cs typeface="Courier"/>
                <a:sym typeface="Courier New"/>
              </a:rPr>
              <a:t>νεαπλ</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i="0" u="none" strike="noStrike" cap="none" dirty="0">
              <a:solidFill>
                <a:schemeClr val="lt1"/>
              </a:solidFill>
              <a:latin typeface="Courier"/>
              <a:ea typeface="Courier New"/>
              <a:cs typeface="Courier"/>
              <a:sym typeface="Courier New"/>
            </a:endParaRPr>
          </a:p>
          <a:p>
            <a:pPr lvl="0">
              <a:buClr>
                <a:srgbClr val="00FF00"/>
              </a:buClr>
              <a:buSzPct val="25000"/>
            </a:pPr>
            <a:r>
              <a:rPr lang="en-US" sz="3000" dirty="0" err="1">
                <a:solidFill>
                  <a:srgbClr val="00FF00"/>
                </a:solidFill>
                <a:latin typeface="Courier"/>
                <a:ea typeface="Courier New"/>
                <a:cs typeface="Courier"/>
                <a:sym typeface="Courier New"/>
              </a:rPr>
              <a:t>lst</a:t>
            </a:r>
            <a:r>
              <a:rPr lang="en-US" sz="3000" dirty="0">
                <a:solidFill>
                  <a:srgbClr val="00FF00"/>
                </a:solidFill>
                <a:latin typeface="Courier"/>
                <a:ea typeface="Courier New"/>
                <a:cs typeface="Courier"/>
                <a:sym typeface="Courier New"/>
              </a:rPr>
              <a:t> = </a:t>
            </a:r>
            <a:r>
              <a:rPr lang="en-US" sz="3000" dirty="0">
                <a:solidFill>
                  <a:srgbClr val="FF40FF"/>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lst</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Font typeface="Courier New"/>
              <a:buNone/>
            </a:pPr>
            <a:endParaRPr sz="3000" i="0" u="none" strike="noStrike" cap="none"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00FF"/>
                </a:solidFill>
                <a:latin typeface="Courier"/>
                <a:ea typeface="Courier New"/>
                <a:cs typeface="Courier"/>
                <a:sym typeface="Courier New"/>
              </a:rPr>
              <a:t>lst</a:t>
            </a:r>
            <a:r>
              <a:rPr lang="en-US" sz="3000" i="0" u="none" strike="noStrike" cap="none" dirty="0">
                <a:solidFill>
                  <a:srgbClr val="00FFFF"/>
                </a:solidFill>
                <a:latin typeface="Courier"/>
                <a:ea typeface="Courier New"/>
                <a:cs typeface="Courier"/>
                <a:sym typeface="Courier New"/>
              </a:rPr>
              <a:t>[:10]</a:t>
            </a:r>
            <a:r>
              <a:rPr lang="en-US" sz="3000" i="0" u="none" strike="noStrike" cap="none" dirty="0">
                <a:solidFill>
                  <a:schemeClr val="lt1"/>
                </a:solidFill>
                <a:latin typeface="Courier"/>
                <a:ea typeface="Courier New"/>
                <a:cs typeface="Courier"/>
                <a:sym typeface="Courier New"/>
              </a:rPr>
              <a:t>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l-GR" sz="3000" i="0" u="none" strike="noStrike" cap="none" dirty="0">
                <a:solidFill>
                  <a:srgbClr val="00F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τιμή</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p:txBody>
      </p:sp>
      <p:sp>
        <p:nvSpPr>
          <p:cNvPr id="252" name="Shape 252"/>
          <p:cNvSpPr txBox="1"/>
          <p:nvPr/>
        </p:nvSpPr>
        <p:spPr>
          <a:xfrm>
            <a:off x="10058400" y="601022"/>
            <a:ext cx="4370422" cy="158328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400" u="none" strike="noStrike" cap="none" dirty="0">
                <a:solidFill>
                  <a:srgbClr val="FFFF00"/>
                </a:solidFill>
                <a:latin typeface="Arial" charset="0"/>
                <a:ea typeface="Arial" charset="0"/>
                <a:cs typeface="Arial" charset="0"/>
                <a:sym typeface="Cabin"/>
              </a:rPr>
              <a:t>Οι</a:t>
            </a:r>
            <a:r>
              <a:rPr lang="en-US" sz="4400" u="none" strike="noStrike" cap="none" dirty="0">
                <a:solidFill>
                  <a:srgbClr val="FFFF00"/>
                </a:solidFill>
                <a:latin typeface="Arial" charset="0"/>
                <a:ea typeface="Arial" charset="0"/>
                <a:cs typeface="Arial" charset="0"/>
                <a:sym typeface="Cabin"/>
              </a:rPr>
              <a:t> 10 </a:t>
            </a:r>
            <a:r>
              <a:rPr lang="el-GR" sz="4400" u="none" strike="noStrike" cap="none" dirty="0">
                <a:solidFill>
                  <a:srgbClr val="FFFF00"/>
                </a:solidFill>
                <a:latin typeface="Arial" charset="0"/>
                <a:ea typeface="Arial" charset="0"/>
                <a:cs typeface="Arial" charset="0"/>
                <a:sym typeface="Cabin"/>
              </a:rPr>
              <a:t>ποιο συχνές λέξεις</a:t>
            </a:r>
            <a:endParaRPr lang="en-US" sz="44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56590" y="789708"/>
            <a:ext cx="141428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Ακόμα και πιο </a:t>
            </a:r>
            <a:r>
              <a:rPr lang="el-GR" sz="7800" dirty="0">
                <a:solidFill>
                  <a:srgbClr val="FFD966"/>
                </a:solidFill>
                <a:latin typeface="Arial" charset="0"/>
                <a:ea typeface="Arial" charset="0"/>
                <a:cs typeface="Arial" charset="0"/>
                <a:sym typeface="Cabin"/>
              </a:rPr>
              <a:t>Σ</a:t>
            </a:r>
            <a:r>
              <a:rPr lang="el-GR" sz="7800" u="none" strike="noStrike" cap="none" dirty="0">
                <a:solidFill>
                  <a:srgbClr val="FFD966"/>
                </a:solidFill>
                <a:latin typeface="Arial" charset="0"/>
                <a:ea typeface="Arial" charset="0"/>
                <a:cs typeface="Arial" charset="0"/>
                <a:sym typeface="Cabin"/>
              </a:rPr>
              <a:t>ύντομη Έκδοση</a:t>
            </a:r>
            <a:endParaRPr lang="en-US" sz="7800" u="none" strike="noStrike" cap="none" dirty="0">
              <a:solidFill>
                <a:srgbClr val="FFD966"/>
              </a:solidFill>
              <a:latin typeface="Arial" charset="0"/>
              <a:ea typeface="Arial" charset="0"/>
              <a:cs typeface="Arial" charset="0"/>
              <a:sym typeface="Cabin"/>
            </a:endParaRPr>
          </a:p>
        </p:txBody>
      </p:sp>
      <p:sp>
        <p:nvSpPr>
          <p:cNvPr id="258" name="Shape 258"/>
          <p:cNvSpPr txBox="1"/>
          <p:nvPr/>
        </p:nvSpPr>
        <p:spPr>
          <a:xfrm>
            <a:off x="2612649" y="7693992"/>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chemeClr val="hlink"/>
                </a:solidFill>
                <a:latin typeface="Arial" charset="0"/>
                <a:ea typeface="Arial" charset="0"/>
                <a:cs typeface="Arial" charset="0"/>
                <a:sym typeface="Cabin"/>
                <a:hlinkClick r:id="rId3"/>
              </a:rPr>
              <a:t>http://wiki.python.org/moin/HowTo/Sorting</a:t>
            </a:r>
          </a:p>
        </p:txBody>
      </p:sp>
      <p:sp>
        <p:nvSpPr>
          <p:cNvPr id="259" name="Shape 259"/>
          <p:cNvSpPr txBox="1"/>
          <p:nvPr/>
        </p:nvSpPr>
        <p:spPr>
          <a:xfrm>
            <a:off x="800100" y="2686050"/>
            <a:ext cx="147447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00FF00"/>
                </a:solidFill>
                <a:latin typeface="Courier"/>
                <a:ea typeface="Courier New"/>
                <a:cs typeface="Courier"/>
                <a:sym typeface="Courier New"/>
              </a:rPr>
              <a:t>c</a:t>
            </a:r>
            <a:r>
              <a:rPr lang="en-US" sz="3600" i="0" u="none" strike="noStrike" cap="none" dirty="0">
                <a:solidFill>
                  <a:schemeClr val="lt1"/>
                </a:solidFill>
                <a:latin typeface="Courier"/>
                <a:ea typeface="Courier New"/>
                <a:cs typeface="Courier"/>
                <a:sym typeface="Courier New"/>
              </a:rPr>
              <a:t> = {'a':10, 'b':1, 'c':22}</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FFFF00"/>
                </a:solidFill>
                <a:latin typeface="Courier"/>
                <a:ea typeface="Courier New"/>
                <a:cs typeface="Courier"/>
                <a:sym typeface="Courier New"/>
              </a:rPr>
              <a:t>print(</a:t>
            </a:r>
            <a:r>
              <a:rPr lang="en-US" sz="3600" dirty="0">
                <a:solidFill>
                  <a:srgbClr val="00FF00"/>
                </a:solidFill>
                <a:latin typeface="Courier"/>
                <a:ea typeface="Courier New"/>
                <a:cs typeface="Courier"/>
                <a:sym typeface="Courier New"/>
              </a:rPr>
              <a:t> </a:t>
            </a:r>
            <a:r>
              <a:rPr lang="en-US" sz="3600" i="0" u="none" strike="noStrike" cap="none" dirty="0">
                <a:solidFill>
                  <a:srgbClr val="FF00FF"/>
                </a:solidFill>
                <a:latin typeface="Courier"/>
                <a:ea typeface="Courier New"/>
                <a:cs typeface="Courier"/>
                <a:sym typeface="Courier New"/>
              </a:rPr>
              <a:t>sorted</a:t>
            </a:r>
            <a:r>
              <a:rPr lang="en-US" sz="3600" i="0" u="none" strike="noStrike" cap="none" dirty="0">
                <a:solidFill>
                  <a:schemeClr val="lt1"/>
                </a:solidFill>
                <a:latin typeface="Courier"/>
                <a:ea typeface="Courier New"/>
                <a:cs typeface="Courier"/>
                <a:sym typeface="Courier New"/>
              </a:rPr>
              <a:t>(</a:t>
            </a:r>
            <a:r>
              <a:rPr lang="en-US" sz="3600" i="0" u="none" strike="noStrike" cap="none" dirty="0">
                <a:solidFill>
                  <a:srgbClr val="00FF00"/>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7F00"/>
                </a:solidFill>
                <a:latin typeface="Courier"/>
                <a:ea typeface="Courier New"/>
                <a:cs typeface="Courier"/>
                <a:sym typeface="Courier New"/>
              </a:rPr>
              <a:t>(</a:t>
            </a:r>
            <a:r>
              <a:rPr lang="en-US" sz="3600" i="0" u="none" strike="noStrike" cap="none" dirty="0" err="1">
                <a:solidFill>
                  <a:srgbClr val="FF7F00"/>
                </a:solidFill>
                <a:latin typeface="Courier"/>
                <a:ea typeface="Courier New"/>
                <a:cs typeface="Courier"/>
                <a:sym typeface="Courier New"/>
              </a:rPr>
              <a:t>v,k</a:t>
            </a:r>
            <a:r>
              <a:rPr lang="en-US" sz="3600" i="0" u="none" strike="noStrike" cap="none" dirty="0">
                <a:solidFill>
                  <a:srgbClr val="FF7F00"/>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for</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FF7F00"/>
                </a:solidFill>
                <a:latin typeface="Courier"/>
                <a:ea typeface="Courier New"/>
                <a:cs typeface="Courier"/>
                <a:sym typeface="Courier New"/>
              </a:rPr>
              <a:t>k,v</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in</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00FF00"/>
                </a:solidFill>
                <a:latin typeface="Courier"/>
                <a:ea typeface="Courier New"/>
                <a:cs typeface="Courier"/>
                <a:sym typeface="Courier New"/>
              </a:rPr>
              <a:t>c</a:t>
            </a:r>
            <a:r>
              <a:rPr lang="en-US" sz="3600" i="0" u="none" strike="noStrike" cap="none" dirty="0" err="1">
                <a:solidFill>
                  <a:srgbClr val="FF00FF"/>
                </a:solidFill>
                <a:latin typeface="Courier"/>
                <a:ea typeface="Courier New"/>
                <a:cs typeface="Courier"/>
                <a:sym typeface="Courier New"/>
              </a:rPr>
              <a:t>.items</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 </a:t>
            </a:r>
            <a:r>
              <a:rPr lang="en-US" sz="3600" i="0" u="none" strike="noStrike" cap="none" dirty="0">
                <a:solidFill>
                  <a:srgbClr val="FFFF00"/>
                </a:solidFill>
                <a:latin typeface="Courier"/>
                <a:ea typeface="Courier New"/>
                <a:cs typeface="Courier"/>
                <a:sym typeface="Courier New"/>
              </a:rPr>
              <a:t>)</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[(1, 'b'), (10, 'a'), (22, 'c')]</a:t>
            </a:r>
          </a:p>
        </p:txBody>
      </p:sp>
      <p:sp>
        <p:nvSpPr>
          <p:cNvPr id="260" name="Shape 260"/>
          <p:cNvSpPr txBox="1"/>
          <p:nvPr/>
        </p:nvSpPr>
        <p:spPr>
          <a:xfrm>
            <a:off x="808990" y="6203315"/>
            <a:ext cx="1463802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chemeClr val="lt1"/>
                </a:solidFill>
                <a:latin typeface="Arial" charset="0"/>
                <a:ea typeface="Arial" charset="0"/>
                <a:cs typeface="Arial" charset="0"/>
                <a:sym typeface="Cabin"/>
              </a:rPr>
              <a:t>Η </a:t>
            </a:r>
            <a:r>
              <a:rPr lang="el-GR" sz="3800" dirty="0">
                <a:solidFill>
                  <a:srgbClr val="00FF00"/>
                </a:solidFill>
                <a:latin typeface="Arial" charset="0"/>
                <a:cs typeface="Arial" charset="0"/>
                <a:sym typeface="Cabin"/>
              </a:rPr>
              <a:t>κατανόηση </a:t>
            </a:r>
            <a:r>
              <a:rPr lang="el-GR" sz="3800" dirty="0">
                <a:solidFill>
                  <a:schemeClr val="bg1"/>
                </a:solidFill>
                <a:latin typeface="Arial" charset="0"/>
                <a:cs typeface="Arial" charset="0"/>
                <a:sym typeface="Cabin"/>
              </a:rPr>
              <a:t>της </a:t>
            </a:r>
            <a:r>
              <a:rPr lang="el-GR" sz="3800" dirty="0">
                <a:solidFill>
                  <a:srgbClr val="00FF00"/>
                </a:solidFill>
                <a:latin typeface="Arial" charset="0"/>
                <a:cs typeface="Arial" charset="0"/>
                <a:sym typeface="Cabin"/>
              </a:rPr>
              <a:t>λίστας</a:t>
            </a:r>
            <a:r>
              <a:rPr lang="el-GR" sz="3800" u="none" strike="noStrike" cap="none" dirty="0">
                <a:solidFill>
                  <a:schemeClr val="lt1"/>
                </a:solidFill>
                <a:latin typeface="Arial" charset="0"/>
                <a:ea typeface="Arial" charset="0"/>
                <a:cs typeface="Arial" charset="0"/>
                <a:sym typeface="Cabin"/>
              </a:rPr>
              <a:t> δημιουργεί μια δυναμική λίστα. Σε αυτή την περίπτωση, φτιάχνουμε μια λίστα με αντεστραμμένες τις πλειάδες και στη συνέχεια την ταξινομούμε.</a:t>
            </a: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789708"/>
            <a:ext cx="125264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760866" y="2603500"/>
            <a:ext cx="13326833" cy="449156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Σύνταξη Πλειάδων</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Αμετάβλητη</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Συγκρισιμότητα</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a:t>
            </a:r>
            <a:endParaRPr lang="en-US" sz="3600" u="none" strike="noStrike" cap="none" dirty="0">
              <a:solidFill>
                <a:schemeClr val="lt1"/>
              </a:solidFill>
              <a:latin typeface="Arial" charset="0"/>
              <a:ea typeface="Arial" charset="0"/>
              <a:cs typeface="Arial" charset="0"/>
              <a:sym typeface="Cabin"/>
            </a:endParaRPr>
          </a:p>
        </p:txBody>
      </p:sp>
      <p:sp>
        <p:nvSpPr>
          <p:cNvPr id="267" name="Shape 267"/>
          <p:cNvSpPr txBox="1">
            <a:spLocks noGrp="1"/>
          </p:cNvSpPr>
          <p:nvPr>
            <p:ph type="body" idx="4294967295"/>
          </p:nvPr>
        </p:nvSpPr>
        <p:spPr>
          <a:xfrm>
            <a:off x="7742580" y="3011967"/>
            <a:ext cx="6378575" cy="320991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Πλειάδες σε εντολές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 λεξικών είτε κατά κλειδί είτε κατά τιμή</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σαν τις Λίστες</a:t>
            </a:r>
            <a:endParaRPr lang="en-US" sz="78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750168" y="2603251"/>
            <a:ext cx="14051783" cy="1725613"/>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Οι Πλειάδες είναι άλλο ένα είδος διατεταγμένης ακολουθίας που λειτουργεί σαν μια λίστα - έχουν στοιχεία που αντιστοιχούν σε έναν αύξων αριθμό, ξεκινώντας από το 0</a:t>
            </a:r>
            <a:endParaRPr lang="en-US" sz="3600" u="none" strike="noStrike" cap="none" dirty="0">
              <a:solidFill>
                <a:schemeClr val="lt1"/>
              </a:solidFill>
              <a:latin typeface="Arial" charset="0"/>
              <a:ea typeface="Arial" charset="0"/>
              <a:cs typeface="Arial" charset="0"/>
              <a:sym typeface="Cabin"/>
            </a:endParaRPr>
          </a:p>
        </p:txBody>
      </p:sp>
      <p:sp>
        <p:nvSpPr>
          <p:cNvPr id="176" name="Shape 176"/>
          <p:cNvSpPr txBox="1"/>
          <p:nvPr/>
        </p:nvSpPr>
        <p:spPr>
          <a:xfrm>
            <a:off x="1281325" y="4487751"/>
            <a:ext cx="9142498"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('Glenn', 'Sally', 'Joseph')</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dirty="0">
                <a:solidFill>
                  <a:srgbClr val="FFFF00"/>
                </a:solidFill>
                <a:latin typeface="Courier"/>
                <a:ea typeface="Courier New"/>
                <a:cs typeface="Courier"/>
                <a:sym typeface="Courier New"/>
              </a:rPr>
              <a:t>)</a:t>
            </a:r>
            <a:endParaRPr lang="en-US" sz="3000" i="0" u="none" strike="noStrike" cap="none" dirty="0">
              <a:solidFill>
                <a:srgbClr val="00FF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( 1, 9, 2 )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y</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(1, 9, 2)</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FF00FF"/>
                </a:solidFill>
                <a:latin typeface="Courier"/>
                <a:ea typeface="Courier New"/>
                <a:cs typeface="Courier"/>
                <a:sym typeface="Courier New"/>
              </a:rPr>
              <a:t>max</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p:txBody>
      </p:sp>
      <p:sp>
        <p:nvSpPr>
          <p:cNvPr id="177" name="Shape 177"/>
          <p:cNvSpPr txBox="1"/>
          <p:nvPr/>
        </p:nvSpPr>
        <p:spPr>
          <a:xfrm>
            <a:off x="10515700" y="4329113"/>
            <a:ext cx="4572000"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20040" y="789708"/>
            <a:ext cx="15707358"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u="none" strike="noStrike" cap="none" dirty="0">
                <a:solidFill>
                  <a:srgbClr val="FFD966"/>
                </a:solidFill>
                <a:latin typeface="Arial" charset="0"/>
                <a:ea typeface="Arial" charset="0"/>
                <a:cs typeface="Arial" charset="0"/>
                <a:sym typeface="Cabin"/>
              </a:rPr>
              <a:t>αλλά ... οι Πλειάδες είναι «αμετάβλητες»</a:t>
            </a:r>
            <a:endParaRPr lang="en-US" sz="6600" u="none" strike="noStrike" cap="none" dirty="0">
              <a:solidFill>
                <a:srgbClr val="FFD966"/>
              </a:solidFill>
              <a:latin typeface="Arial" charset="0"/>
              <a:ea typeface="Arial" charset="0"/>
              <a:cs typeface="Arial" charset="0"/>
              <a:sym typeface="Cabin"/>
            </a:endParaRPr>
          </a:p>
        </p:txBody>
      </p:sp>
      <p:sp>
        <p:nvSpPr>
          <p:cNvPr id="183" name="Shape 183"/>
          <p:cNvSpPr txBox="1">
            <a:spLocks noGrp="1"/>
          </p:cNvSpPr>
          <p:nvPr>
            <p:ph type="body" idx="1"/>
          </p:nvPr>
        </p:nvSpPr>
        <p:spPr>
          <a:xfrm>
            <a:off x="1155700" y="2603500"/>
            <a:ext cx="13932000" cy="1325563"/>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Σε αντίθεση με μια λίστα, αφής στιγμής δημιουργήσετε μια </a:t>
            </a:r>
            <a:r>
              <a:rPr lang="el-GR" sz="3800" dirty="0">
                <a:solidFill>
                  <a:srgbClr val="FF00FF"/>
                </a:solidFill>
                <a:latin typeface="Arial" charset="0"/>
                <a:cs typeface="Arial" charset="0"/>
                <a:sym typeface="Cabin"/>
              </a:rPr>
              <a:t>πλειάδα</a:t>
            </a:r>
            <a:r>
              <a:rPr lang="el-GR" sz="3800" u="none" strike="noStrike" cap="none" dirty="0">
                <a:solidFill>
                  <a:schemeClr val="lt1"/>
                </a:solidFill>
                <a:latin typeface="Arial" charset="0"/>
                <a:ea typeface="Arial" charset="0"/>
                <a:cs typeface="Arial" charset="0"/>
                <a:sym typeface="Cabin"/>
              </a:rPr>
              <a:t>, </a:t>
            </a:r>
            <a:r>
              <a:rPr lang="el-GR" sz="3800" dirty="0">
                <a:solidFill>
                  <a:srgbClr val="FF7F00"/>
                </a:solidFill>
                <a:latin typeface="Arial" charset="0"/>
                <a:cs typeface="Arial" charset="0"/>
                <a:sym typeface="Cabin"/>
              </a:rPr>
              <a:t>δεν μπορείτε </a:t>
            </a:r>
            <a:r>
              <a:rPr lang="el-GR" sz="3800" u="none" strike="noStrike" cap="none" dirty="0">
                <a:solidFill>
                  <a:schemeClr val="lt1"/>
                </a:solidFill>
                <a:latin typeface="Arial" charset="0"/>
                <a:ea typeface="Arial" charset="0"/>
                <a:cs typeface="Arial" charset="0"/>
                <a:sym typeface="Cabin"/>
              </a:rPr>
              <a:t>να αλλάξετε τα περιεχόμενά της - παρόμοια με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749300" y="4465898"/>
            <a:ext cx="5078400" cy="2438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6</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&gt;&gt;&gt;[9, 8, 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5" name="Shape 185"/>
          <p:cNvSpPr txBox="1"/>
          <p:nvPr/>
        </p:nvSpPr>
        <p:spPr>
          <a:xfrm>
            <a:off x="6266650" y="4433879"/>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'ABC'</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'D'</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r>
              <a:rPr lang="en-US" sz="3000" i="0" u="none" strike="noStrike" cap="none" dirty="0" err="1">
                <a:solidFill>
                  <a:srgbClr val="FF66FF"/>
                </a:solidFill>
                <a:latin typeface="Courier"/>
                <a:ea typeface="Courier New"/>
                <a:cs typeface="Courier"/>
                <a:sym typeface="Courier New"/>
              </a:rPr>
              <a:t>str</a:t>
            </a:r>
            <a:r>
              <a:rPr lang="en-US" sz="3000" i="0" u="none" strike="noStrike" cap="none" dirty="0">
                <a:solidFill>
                  <a:srgbClr val="FF66FF"/>
                </a:solidFill>
                <a:latin typeface="Courier"/>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6" name="Shape 186"/>
          <p:cNvSpPr txBox="1"/>
          <p:nvPr/>
        </p:nvSpPr>
        <p:spPr>
          <a:xfrm>
            <a:off x="11099800" y="4433879"/>
            <a:ext cx="492759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chemeClr val="lt1"/>
                </a:solidFill>
                <a:latin typeface="Courier"/>
                <a:ea typeface="Courier New"/>
                <a:cs typeface="Courier"/>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74320" y="789708"/>
            <a:ext cx="1578864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Πράγματα που</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66FF"/>
                </a:solidFill>
                <a:latin typeface="Arial" charset="0"/>
                <a:ea typeface="Arial" charset="0"/>
                <a:cs typeface="Arial" charset="0"/>
                <a:sym typeface="Cabin"/>
              </a:rPr>
              <a:t>δεν</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κάνουμε με Πλειάδες</a:t>
            </a:r>
            <a:endParaRPr lang="en-US" sz="6600" u="none" strike="noStrike" cap="none" dirty="0">
              <a:solidFill>
                <a:srgbClr val="FFD966"/>
              </a:solidFill>
              <a:latin typeface="Arial" charset="0"/>
              <a:ea typeface="Arial" charset="0"/>
              <a:cs typeface="Arial" charset="0"/>
              <a:sym typeface="Cabin"/>
            </a:endParaRPr>
          </a:p>
        </p:txBody>
      </p:sp>
      <p:sp>
        <p:nvSpPr>
          <p:cNvPr id="192" name="Shape 192"/>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7F00"/>
                </a:solidFill>
                <a:latin typeface="Courier"/>
                <a:ea typeface="Courier New"/>
                <a:cs typeface="Courier"/>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.sort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.reverse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Μια ιστορία Δύο Ακολουθιών</a:t>
            </a:r>
            <a:endParaRPr lang="en-US" sz="7800" u="none" strike="noStrike" cap="none" dirty="0">
              <a:solidFill>
                <a:srgbClr val="FFD966"/>
              </a:solidFill>
              <a:latin typeface="Arial" charset="0"/>
              <a:ea typeface="Arial" charset="0"/>
              <a:cs typeface="Arial" charset="0"/>
              <a:sym typeface="Cabin"/>
            </a:endParaRPr>
          </a:p>
        </p:txBody>
      </p:sp>
      <p:sp>
        <p:nvSpPr>
          <p:cNvPr id="198" name="Shape 198"/>
          <p:cNvSpPr txBox="1"/>
          <p:nvPr/>
        </p:nvSpPr>
        <p:spPr>
          <a:xfrm>
            <a:off x="1765300" y="3454400"/>
            <a:ext cx="12712699" cy="38607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tuple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['count',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56540" y="789708"/>
            <a:ext cx="157429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Πλειάδες είναι Πιο Αποτελεσματικές</a:t>
            </a:r>
            <a:endParaRPr lang="en-US" sz="72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xfrm>
            <a:off x="1155700" y="2603500"/>
            <a:ext cx="13932000" cy="493156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Δεδομένου ότι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δεν χρειάζεται να κατασκευάσει δομές  πλειάδων, που να είναι τροποποιήσιμες, είναι απλούστερες ως προς τη χρήση και πιο αποτελεσματικές ως προς τις επιδόσεις της μνήμης από τις λίστες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στο πρόγραμμά μας όταν δημιουργούμε «προσωρινές μεταβλητές» προτιμούμε πλειάδες από λίστες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Εκχώρηση</a:t>
            </a:r>
            <a:endParaRPr lang="en-US" sz="7800" u="none" strike="noStrike" cap="none" dirty="0">
              <a:solidFill>
                <a:srgbClr val="FFD966"/>
              </a:solidFill>
              <a:latin typeface="Arial" charset="0"/>
              <a:ea typeface="Arial" charset="0"/>
              <a:cs typeface="Arial" charset="0"/>
              <a:sym typeface="Cabin"/>
            </a:endParaRPr>
          </a:p>
        </p:txBody>
      </p:sp>
      <p:sp>
        <p:nvSpPr>
          <p:cNvPr id="210" name="Shape 210"/>
          <p:cNvSpPr txBox="1">
            <a:spLocks noGrp="1"/>
          </p:cNvSpPr>
          <p:nvPr>
            <p:ph type="body" idx="1"/>
          </p:nvPr>
        </p:nvSpPr>
        <p:spPr>
          <a:xfrm>
            <a:off x="1155700" y="2603500"/>
            <a:ext cx="13932000" cy="1997075"/>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βάλουμε και μια </a:t>
            </a:r>
            <a:r>
              <a:rPr lang="el-GR" sz="3600" dirty="0">
                <a:solidFill>
                  <a:srgbClr val="FF7F00"/>
                </a:solidFill>
                <a:latin typeface="Arial" charset="0"/>
                <a:cs typeface="Arial" charset="0"/>
                <a:sym typeface="Cabin"/>
              </a:rPr>
              <a:t>πλειάδα</a:t>
            </a:r>
            <a:r>
              <a:rPr lang="el-GR" sz="3600" u="none" strike="noStrike" cap="none" dirty="0">
                <a:solidFill>
                  <a:schemeClr val="lt1"/>
                </a:solidFill>
                <a:latin typeface="Arial" charset="0"/>
                <a:ea typeface="Arial" charset="0"/>
                <a:cs typeface="Arial" charset="0"/>
                <a:sym typeface="Cabin"/>
              </a:rPr>
              <a:t> στην </a:t>
            </a:r>
            <a:r>
              <a:rPr lang="el-GR" sz="3600" dirty="0">
                <a:solidFill>
                  <a:srgbClr val="00FFFF"/>
                </a:solidFill>
                <a:latin typeface="Arial" charset="0"/>
                <a:cs typeface="Arial" charset="0"/>
                <a:sym typeface="Cabin"/>
              </a:rPr>
              <a:t>αριστερή</a:t>
            </a:r>
            <a:r>
              <a:rPr lang="el-GR" sz="3600" u="none" strike="noStrike" cap="none" dirty="0">
                <a:solidFill>
                  <a:schemeClr val="lt1"/>
                </a:solidFill>
                <a:latin typeface="Arial" charset="0"/>
                <a:ea typeface="Arial" charset="0"/>
                <a:cs typeface="Arial" charset="0"/>
                <a:sym typeface="Cabin"/>
              </a:rPr>
              <a:t> πλευρά μιας εντολής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ακόμη και να παραλείψουμε τις παρενθέσεις</a:t>
            </a:r>
            <a:endParaRPr lang="en-US" sz="3600" u="none" strike="noStrike" cap="none" dirty="0">
              <a:solidFill>
                <a:schemeClr val="lt1"/>
              </a:solidFill>
              <a:latin typeface="Arial" charset="0"/>
              <a:ea typeface="Arial" charset="0"/>
              <a:cs typeface="Arial" charset="0"/>
              <a:sym typeface="Cabin"/>
            </a:endParaRPr>
          </a:p>
        </p:txBody>
      </p:sp>
      <p:sp>
        <p:nvSpPr>
          <p:cNvPr id="211" name="Shape 211"/>
          <p:cNvSpPr txBox="1"/>
          <p:nvPr/>
        </p:nvSpPr>
        <p:spPr>
          <a:xfrm>
            <a:off x="4889500" y="5197475"/>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(x, y)</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(4, '</a:t>
            </a:r>
            <a:r>
              <a:rPr lang="el-GR" sz="3300" i="0" u="none" strike="noStrike" cap="none" dirty="0">
                <a:solidFill>
                  <a:srgbClr val="FF7F00"/>
                </a:solidFill>
                <a:latin typeface="Courier"/>
                <a:ea typeface="Courier New"/>
                <a:cs typeface="Courier"/>
                <a:sym typeface="Courier New"/>
              </a:rPr>
              <a:t>Φώτης</a:t>
            </a:r>
            <a:r>
              <a:rPr lang="en-US" sz="3300" i="0" u="none" strike="noStrike" cap="none" dirty="0">
                <a:solidFill>
                  <a:srgbClr val="FF7F00"/>
                </a:solidFill>
                <a:latin typeface="Courier"/>
                <a:ea typeface="Courier New"/>
                <a:cs typeface="Courier"/>
                <a:sym typeface="Courier New"/>
              </a:rPr>
              <a:t>')</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y</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3300" i="0" u="none" strike="noStrike" cap="none" dirty="0">
                <a:solidFill>
                  <a:schemeClr val="lt1"/>
                </a:solidFill>
                <a:latin typeface="Courier"/>
                <a:ea typeface="Courier New"/>
                <a:cs typeface="Courier"/>
                <a:sym typeface="Courier New"/>
              </a:rPr>
              <a:t>Φώτης</a:t>
            </a:r>
            <a:endParaRPr lang="en-US" sz="33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(a, b)</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(99, 98)</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a</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Λεξικά</a:t>
            </a:r>
            <a:endParaRPr lang="en-US" sz="7800" u="none" strike="noStrike" cap="none" dirty="0">
              <a:solidFill>
                <a:srgbClr val="FFD966"/>
              </a:solidFill>
              <a:latin typeface="Arial" charset="0"/>
              <a:ea typeface="Arial" charset="0"/>
              <a:cs typeface="Arial" charset="0"/>
              <a:sym typeface="Cabin"/>
            </a:endParaRPr>
          </a:p>
        </p:txBody>
      </p:sp>
      <p:sp>
        <p:nvSpPr>
          <p:cNvPr id="217" name="Shape 217"/>
          <p:cNvSpPr txBox="1">
            <a:spLocks noGrp="1"/>
          </p:cNvSpPr>
          <p:nvPr>
            <p:ph type="body" idx="1"/>
          </p:nvPr>
        </p:nvSpPr>
        <p:spPr>
          <a:xfrm>
            <a:off x="1155701" y="2603500"/>
            <a:ext cx="4824476" cy="5113001"/>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μέθοδος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items</a:t>
            </a:r>
            <a:r>
              <a:rPr lang="en-US"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στα λεξικά επιστρέφει μια λίστα </a:t>
            </a:r>
            <a:r>
              <a:rPr lang="el-GR" sz="3600" dirty="0">
                <a:solidFill>
                  <a:srgbClr val="FF7F00"/>
                </a:solidFill>
                <a:latin typeface="Arial" charset="0"/>
                <a:cs typeface="Arial" charset="0"/>
                <a:sym typeface="Cabin"/>
              </a:rPr>
              <a:t>πλειάδων</a:t>
            </a:r>
            <a:r>
              <a:rPr lang="el-GR" sz="3600" dirty="0">
                <a:solidFill>
                  <a:schemeClr val="lt1"/>
                </a:solidFill>
                <a:latin typeface="Arial" charset="0"/>
                <a:ea typeface="Arial" charset="0"/>
                <a:cs typeface="Arial" charset="0"/>
                <a:sym typeface="Cabin"/>
              </a:rPr>
              <a:t> της μορφής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κλειδί</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τιμή</a:t>
            </a:r>
            <a:r>
              <a:rPr lang="en-US" sz="3600" u="none" strike="noStrike" cap="none"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218" name="Shape 218"/>
          <p:cNvSpPr txBox="1"/>
          <p:nvPr/>
        </p:nvSpPr>
        <p:spPr>
          <a:xfrm>
            <a:off x="6786563" y="2182500"/>
            <a:ext cx="9469437"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d = </a:t>
            </a:r>
            <a:r>
              <a:rPr lang="en-US" sz="3200" i="0" u="none" strike="noStrike" cap="none" dirty="0" err="1">
                <a:solidFill>
                  <a:schemeClr val="lt1"/>
                </a:solidFill>
                <a:latin typeface="Courier"/>
                <a:ea typeface="Courier New"/>
                <a:cs typeface="Courier"/>
                <a:sym typeface="Courier New"/>
              </a:rPr>
              <a:t>dict</a:t>
            </a: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csev</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cwen</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for</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k,v</a:t>
            </a:r>
            <a:r>
              <a:rPr lang="en-US" sz="3200" i="0" u="none" strike="noStrike" cap="none" dirty="0">
                <a:solidFill>
                  <a:srgbClr val="FF7F00"/>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in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 </a:t>
            </a:r>
          </a:p>
          <a:p>
            <a:pPr lvl="0">
              <a:buClr>
                <a:schemeClr val="lt1"/>
              </a:buClr>
              <a:buSzPct val="25000"/>
            </a:pP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a:solidFill>
                  <a:srgbClr val="00FF00"/>
                </a:solidFill>
                <a:latin typeface="Courier"/>
                <a:ea typeface="Courier New"/>
                <a:cs typeface="Courier"/>
                <a:sym typeface="Courier New"/>
              </a:rPr>
              <a:t>k</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00FF00"/>
                </a:solidFill>
                <a:latin typeface="Courier"/>
                <a:ea typeface="Courier New"/>
                <a:cs typeface="Courier"/>
                <a:sym typeface="Courier New"/>
              </a:rPr>
              <a:t>v</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csev</a:t>
            </a:r>
            <a:r>
              <a:rPr lang="en-US" sz="3200" i="0" u="none" strike="noStrike" cap="none" dirty="0">
                <a:solidFill>
                  <a:schemeClr val="lt1"/>
                </a:solidFill>
                <a:latin typeface="Courier"/>
                <a:ea typeface="Courier New"/>
                <a:cs typeface="Courier"/>
                <a:sym typeface="Courier New"/>
              </a:rPr>
              <a:t>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cwen</a:t>
            </a:r>
            <a:r>
              <a:rPr lang="en-US" sz="3200" i="0" u="none" strike="noStrike" cap="none" dirty="0">
                <a:solidFill>
                  <a:schemeClr val="lt1"/>
                </a:solidFill>
                <a:latin typeface="Courier"/>
                <a:ea typeface="Courier New"/>
                <a:cs typeface="Courier"/>
                <a:sym typeface="Courier New"/>
              </a:rPr>
              <a:t>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err="1">
                <a:solidFill>
                  <a:srgbClr val="00FF00"/>
                </a:solidFill>
                <a:latin typeface="Courier"/>
                <a:ea typeface="Courier New"/>
                <a:cs typeface="Courier"/>
                <a:sym typeface="Courier New"/>
              </a:rPr>
              <a:t>tups</a:t>
            </a:r>
            <a:r>
              <a:rPr lang="en-US" sz="3200" i="0" u="none" strike="noStrike" cap="none" dirty="0">
                <a:solidFill>
                  <a:schemeClr val="lt1"/>
                </a:solidFill>
                <a:latin typeface="Courier"/>
                <a:ea typeface="Courier New"/>
                <a:cs typeface="Courier"/>
                <a:sym typeface="Courier New"/>
              </a:rPr>
              <a:t> =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a:t>
            </a:r>
          </a:p>
          <a:p>
            <a:pPr lvl="0">
              <a:buClr>
                <a:schemeClr val="lt1"/>
              </a:buClr>
              <a:buSzPct val="25000"/>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err="1">
                <a:solidFill>
                  <a:srgbClr val="00FF00"/>
                </a:solidFill>
                <a:latin typeface="Courier"/>
                <a:ea typeface="Courier New"/>
                <a:cs typeface="Courier"/>
                <a:sym typeface="Courier New"/>
              </a:rPr>
              <a:t>tups</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dict_items</a:t>
            </a:r>
            <a:r>
              <a:rPr lang="en-US" sz="3200" i="0" u="none" strike="noStrike" cap="none" dirty="0">
                <a:solidFill>
                  <a:schemeClr val="lt1"/>
                </a:solidFill>
                <a:latin typeface="Courier"/>
                <a:ea typeface="Courier New"/>
                <a:cs typeface="Courier"/>
                <a:sym typeface="Courier New"/>
              </a:rPr>
              <a:t>([</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csev</a:t>
            </a:r>
            <a:r>
              <a:rPr lang="en-US" sz="3200" i="0" u="none" strike="noStrike" cap="none" dirty="0">
                <a:solidFill>
                  <a:srgbClr val="FF7F00"/>
                </a:solidFill>
                <a:latin typeface="Courier"/>
                <a:ea typeface="Courier New"/>
                <a:cs typeface="Courier"/>
                <a:sym typeface="Courier New"/>
              </a:rPr>
              <a:t>', 2)</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cwen</a:t>
            </a:r>
            <a:r>
              <a:rPr lang="en-US" sz="3200" i="0" u="none" strike="noStrike" cap="none" dirty="0">
                <a:solidFill>
                  <a:srgbClr val="FF7F00"/>
                </a:solidFill>
                <a:latin typeface="Courier"/>
                <a:ea typeface="Courier New"/>
                <a:cs typeface="Courier"/>
                <a:sym typeface="Courier New"/>
              </a:rPr>
              <a:t>', 4)</a:t>
            </a:r>
            <a:r>
              <a:rPr lang="en-US" sz="32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62000" y="438971"/>
            <a:ext cx="13932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Συγκρίσιμες</a:t>
            </a:r>
            <a:endParaRPr lang="en-US" sz="7800" u="none" strike="noStrike" cap="none" dirty="0">
              <a:solidFill>
                <a:srgbClr val="FFD966"/>
              </a:solidFill>
              <a:latin typeface="Arial" charset="0"/>
              <a:ea typeface="Arial" charset="0"/>
              <a:cs typeface="Arial" charset="0"/>
              <a:sym typeface="Cabin"/>
            </a:endParaRPr>
          </a:p>
        </p:txBody>
      </p:sp>
      <p:sp>
        <p:nvSpPr>
          <p:cNvPr id="224" name="Shape 224"/>
          <p:cNvSpPr txBox="1">
            <a:spLocks noGrp="1"/>
          </p:cNvSpPr>
          <p:nvPr>
            <p:ph type="body" idx="1"/>
          </p:nvPr>
        </p:nvSpPr>
        <p:spPr>
          <a:xfrm>
            <a:off x="1162000" y="2451100"/>
            <a:ext cx="14199920" cy="2120900"/>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Οι συγκριτικοί </a:t>
            </a:r>
            <a:r>
              <a:rPr lang="el-GR" sz="3800" u="none" strike="noStrike" cap="none" dirty="0">
                <a:solidFill>
                  <a:srgbClr val="00FFFF"/>
                </a:solidFill>
                <a:latin typeface="Arial" charset="0"/>
                <a:ea typeface="Arial" charset="0"/>
                <a:cs typeface="Arial" charset="0"/>
                <a:sym typeface="Cabin"/>
              </a:rPr>
              <a:t>τελεστές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λειτουργούν στις </a:t>
            </a:r>
            <a:r>
              <a:rPr lang="el-GR" sz="3800" u="none" strike="noStrike" cap="none" dirty="0">
                <a:solidFill>
                  <a:srgbClr val="FF7F00"/>
                </a:solidFill>
                <a:latin typeface="Arial" charset="0"/>
                <a:ea typeface="Arial" charset="0"/>
                <a:cs typeface="Arial" charset="0"/>
                <a:sym typeface="Cabin"/>
              </a:rPr>
              <a:t>πλειάδες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και σε άλλες ακολουθίες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Εάν το πρώτο στοιχείο είναι ίσο, η </a:t>
            </a:r>
            <a:r>
              <a:rPr lang="el-GR" sz="3800" u="none" strike="noStrike" cap="none" dirty="0" err="1">
                <a:solidFill>
                  <a:schemeClr val="lt1"/>
                </a:solidFill>
                <a:latin typeface="Arial" charset="0"/>
                <a:ea typeface="Arial" charset="0"/>
                <a:cs typeface="Arial" charset="0"/>
                <a:sym typeface="Cabin"/>
              </a:rPr>
              <a:t>Python</a:t>
            </a:r>
            <a:r>
              <a:rPr lang="el-GR" sz="3800" u="none" strike="noStrike" cap="none" dirty="0">
                <a:solidFill>
                  <a:schemeClr val="lt1"/>
                </a:solidFill>
                <a:latin typeface="Arial" charset="0"/>
                <a:ea typeface="Arial" charset="0"/>
                <a:cs typeface="Arial" charset="0"/>
                <a:sym typeface="Cabin"/>
              </a:rPr>
              <a:t> συνεχίζει στο επόμενο στοιχείο και ούτω καθεξής, μέχρι να βρει στοιχεία που διαφέρουν</a:t>
            </a:r>
            <a:r>
              <a:rPr lang="en-US" sz="3800" u="none" strike="noStrike" cap="none" dirty="0">
                <a:solidFill>
                  <a:schemeClr val="lt1"/>
                </a:solidFill>
                <a:latin typeface="Arial" charset="0"/>
                <a:ea typeface="Arial" charset="0"/>
                <a:cs typeface="Arial" charset="0"/>
                <a:sym typeface="Cabin"/>
              </a:rPr>
              <a:t>.</a:t>
            </a:r>
          </a:p>
        </p:txBody>
      </p:sp>
      <p:sp>
        <p:nvSpPr>
          <p:cNvPr id="225" name="Shape 225"/>
          <p:cNvSpPr txBox="1"/>
          <p:nvPr/>
        </p:nvSpPr>
        <p:spPr>
          <a:xfrm>
            <a:off x="2852738" y="4986338"/>
            <a:ext cx="11404500" cy="34464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(0, 1, 2000000)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rgbClr val="00FFFF"/>
                </a:solidFill>
                <a:latin typeface="Courier"/>
                <a:ea typeface="Courier New"/>
                <a:cs typeface="Courier"/>
                <a:sym typeface="Courier New"/>
              </a:rPr>
              <a:t>&gt;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Αγνή</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1367</Words>
  <Application>Microsoft Office PowerPoint</Application>
  <PresentationFormat>Προσαρμογή</PresentationFormat>
  <Paragraphs>170</Paragraphs>
  <Slides>16</Slides>
  <Notes>16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Cabin</vt:lpstr>
      <vt:lpstr>Courier</vt:lpstr>
      <vt:lpstr>Courier New</vt:lpstr>
      <vt:lpstr>Gill Sans</vt:lpstr>
      <vt:lpstr>Title &amp; Subtitle</vt:lpstr>
      <vt:lpstr>Πλειάδες</vt:lpstr>
      <vt:lpstr>Οι Πλειάδες είναι σαν τις Λίστες</vt:lpstr>
      <vt:lpstr>αλλά ... οι Πλειάδες είναι «αμετάβλητες»</vt:lpstr>
      <vt:lpstr>Πράγματα που δεν κάνουμε με Πλειάδες</vt:lpstr>
      <vt:lpstr>Μια ιστορία Δύο Ακολουθιών</vt:lpstr>
      <vt:lpstr>Οι Πλειάδες είναι Πιο Αποτελεσματικές</vt:lpstr>
      <vt:lpstr>Πλειάδες και Εκχώρηση</vt:lpstr>
      <vt:lpstr>Πλειάδες και Λεξικά</vt:lpstr>
      <vt:lpstr>Οι Πλειάδες είναι Συγκρίσιμες</vt:lpstr>
      <vt:lpstr>Ταξινομόντας Λίστες Πλειάδων</vt:lpstr>
      <vt:lpstr>Χρησιμοποιώντας την sorted()</vt:lpstr>
      <vt:lpstr>Ταξινόμηση κατά Τιμή Αντί για Κλειδί</vt:lpstr>
      <vt:lpstr>Παρουσίαση του PowerPoint</vt:lpstr>
      <vt:lpstr>Ακόμα και πιο Σύντομη Έκδοση</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Konstantia Kiourtidou</cp:lastModifiedBy>
  <cp:revision>48</cp:revision>
  <dcterms:modified xsi:type="dcterms:W3CDTF">2021-08-18T22:24:44Z</dcterms:modified>
</cp:coreProperties>
</file>