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7"/>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20"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9"/>
    <p:restoredTop sz="93487"/>
  </p:normalViewPr>
  <p:slideViewPr>
    <p:cSldViewPr snapToGrid="0" snapToObjects="1">
      <p:cViewPr varScale="1">
        <p:scale>
          <a:sx n="60" d="100"/>
          <a:sy n="60" d="100"/>
        </p:scale>
        <p:origin x="78" y="45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dirty="0">
                <a:solidFill>
                  <a:schemeClr val="dk2"/>
                </a:solidFill>
              </a:rPr>
              <a:t> αναγνώρισης.</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erializ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en.wikibooks.org/wiki/XML_Schem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n.wikipedia.org/wiki/XML_Schema_(W3C)"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s.com/Schema/schema_complex_indicators.as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Schema/schema_dtypes_numeric.asp"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en.wikipedia.org/wiki/Coordinated_Universal_Tim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ervice-oriented_architectur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youtube.com/watch?v=mj-kCFzF0M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Web_service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Υπηρεσιών Ιστού</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Regular" charset="0"/>
                <a:ea typeface="Arial Regular" charset="0"/>
                <a:cs typeface="Arial Regular"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8" name="Shape 207"/>
          <p:cNvPicPr preferRelativeResize="0"/>
          <p:nvPr/>
        </p:nvPicPr>
        <p:blipFill rotWithShape="1">
          <a:blip r:embed="rId5">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6">
            <a:alphaModFix/>
          </a:blip>
          <a:srcRect/>
          <a:stretch/>
        </p:blipFill>
        <p:spPr>
          <a:xfrm>
            <a:off x="526325" y="6669169"/>
            <a:ext cx="1346100" cy="1346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55700" y="762000"/>
            <a:ext cx="12872858"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1C232"/>
                </a:solidFill>
                <a:latin typeface="Arial" charset="0"/>
                <a:ea typeface="Arial" charset="0"/>
                <a:cs typeface="Arial" charset="0"/>
                <a:sym typeface="Cabin"/>
              </a:rPr>
              <a:t>Λευκός Χώρος </a:t>
            </a:r>
            <a:br>
              <a:rPr lang="el-GR" sz="7600" u="none" strike="noStrike" cap="none" dirty="0">
                <a:solidFill>
                  <a:srgbClr val="F1C232"/>
                </a:solidFill>
                <a:latin typeface="Arial" charset="0"/>
                <a:ea typeface="Arial" charset="0"/>
                <a:cs typeface="Arial" charset="0"/>
                <a:sym typeface="Cabin"/>
              </a:rPr>
            </a:br>
            <a:r>
              <a:rPr lang="el-GR" sz="7600" u="none" strike="noStrike" cap="none" dirty="0">
                <a:solidFill>
                  <a:srgbClr val="F1C232"/>
                </a:solidFill>
                <a:latin typeface="Arial" charset="0"/>
                <a:ea typeface="Arial" charset="0"/>
                <a:cs typeface="Arial" charset="0"/>
                <a:sym typeface="Cabin"/>
              </a:rPr>
              <a:t>(Μη ορατοί χαρακτήρες)</a:t>
            </a:r>
            <a:endParaRPr lang="en-US" sz="7600" u="none" strike="noStrike" cap="none" dirty="0">
              <a:solidFill>
                <a:srgbClr val="F1C232"/>
              </a:solidFill>
              <a:latin typeface="Arial" charset="0"/>
              <a:ea typeface="Arial" charset="0"/>
              <a:cs typeface="Arial" charset="0"/>
              <a:sym typeface="Cabin"/>
            </a:endParaRPr>
          </a:p>
        </p:txBody>
      </p:sp>
      <p:sp>
        <p:nvSpPr>
          <p:cNvPr id="285" name="Shape 285"/>
          <p:cNvSpPr txBox="1"/>
          <p:nvPr/>
        </p:nvSpPr>
        <p:spPr>
          <a:xfrm>
            <a:off x="769661" y="2689827"/>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&lt;άτομο&gt;</a:t>
            </a:r>
          </a:p>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  &lt;όνομα&gt;</a:t>
            </a:r>
            <a:r>
              <a:rPr lang="en-US" sz="3200" u="none" strike="noStrike" cap="none" dirty="0">
                <a:solidFill>
                  <a:srgbClr val="00FF00"/>
                </a:solidFill>
                <a:latin typeface="Arial" charset="0"/>
                <a:ea typeface="Arial" charset="0"/>
                <a:cs typeface="Arial" charset="0"/>
                <a:sym typeface="Cabin"/>
              </a:rPr>
              <a:t>Chuck&lt;/</a:t>
            </a:r>
            <a:r>
              <a:rPr lang="el-GR" sz="3200" u="none" strike="noStrike" cap="none" dirty="0">
                <a:solidFill>
                  <a:srgbClr val="00FF00"/>
                </a:solidFill>
                <a:latin typeface="Arial" charset="0"/>
                <a:ea typeface="Arial" charset="0"/>
                <a:cs typeface="Arial" charset="0"/>
                <a:sym typeface="Cabin"/>
              </a:rPr>
              <a:t>όνομα&gt;</a:t>
            </a:r>
          </a:p>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  &lt;τηλέφωνο </a:t>
            </a:r>
            <a:r>
              <a:rPr lang="en-US" sz="3200" u="none" strike="noStrike" cap="none" dirty="0">
                <a:solidFill>
                  <a:srgbClr val="00FF00"/>
                </a:solidFill>
                <a:latin typeface="Arial" charset="0"/>
                <a:ea typeface="Arial" charset="0"/>
                <a:cs typeface="Arial" charset="0"/>
                <a:sym typeface="Cabin"/>
              </a:rPr>
              <a:t>type="</a:t>
            </a:r>
            <a:r>
              <a:rPr lang="en-US" sz="3200" u="none" strike="noStrike" cap="none" dirty="0" err="1">
                <a:solidFill>
                  <a:srgbClr val="00FF00"/>
                </a:solidFill>
                <a:latin typeface="Arial" charset="0"/>
                <a:ea typeface="Arial" charset="0"/>
                <a:cs typeface="Arial" charset="0"/>
                <a:sym typeface="Cabin"/>
              </a:rPr>
              <a:t>intl</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a:t>
            </a:r>
            <a:r>
              <a:rPr lang="el-GR" sz="3200" u="none" strike="noStrike" cap="none" dirty="0">
                <a:solidFill>
                  <a:srgbClr val="00FF00"/>
                </a:solidFill>
                <a:latin typeface="Arial" charset="0"/>
                <a:ea typeface="Arial" charset="0"/>
                <a:cs typeface="Arial" charset="0"/>
                <a:sym typeface="Cabin"/>
              </a:rPr>
              <a:t>τηλέφωνο&gt;</a:t>
            </a:r>
          </a:p>
          <a:p>
            <a:pPr marL="0" marR="0" lvl="0" indent="0" algn="l" rtl="0">
              <a:lnSpc>
                <a:spcPct val="100000"/>
              </a:lnSpc>
              <a:spcBef>
                <a:spcPts val="0"/>
              </a:spcBef>
              <a:spcAft>
                <a:spcPts val="0"/>
              </a:spcAft>
              <a:buClr>
                <a:srgbClr val="00FF00"/>
              </a:buClr>
              <a:buSzPct val="25000"/>
              <a:buFont typeface="Cabin"/>
              <a:buNone/>
            </a:pPr>
            <a:r>
              <a:rPr lang="el-GR" sz="3200" u="none" strike="noStrike" cap="none" dirty="0">
                <a:solidFill>
                  <a:srgbClr val="00FF00"/>
                </a:solidFill>
                <a:latin typeface="Arial" charset="0"/>
                <a:ea typeface="Arial" charset="0"/>
                <a:cs typeface="Arial" charset="0"/>
                <a:sym typeface="Cabin"/>
              </a:rPr>
              <a:t>   &lt;</a:t>
            </a:r>
            <a:r>
              <a:rPr lang="en-US" sz="3200" u="none" strike="noStrike" cap="none" dirty="0">
                <a:solidFill>
                  <a:srgbClr val="00FF00"/>
                </a:solidFill>
                <a:latin typeface="Arial" charset="0"/>
                <a:ea typeface="Arial" charset="0"/>
                <a:cs typeface="Arial" charset="0"/>
                <a:sym typeface="Cabin"/>
              </a:rPr>
              <a:t>email hide="yes"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l-GR" sz="3200" u="none" strike="noStrike" cap="none" dirty="0">
                <a:solidFill>
                  <a:srgbClr val="00FF00"/>
                </a:solidFill>
                <a:latin typeface="Arial" charset="0"/>
                <a:ea typeface="Arial" charset="0"/>
                <a:cs typeface="Arial" charset="0"/>
                <a:sym typeface="Cabin"/>
              </a:rPr>
              <a:t>άτομο&gt;</a:t>
            </a:r>
          </a:p>
        </p:txBody>
      </p:sp>
      <p:sp>
        <p:nvSpPr>
          <p:cNvPr id="286" name="Shape 286"/>
          <p:cNvSpPr txBox="1"/>
          <p:nvPr/>
        </p:nvSpPr>
        <p:spPr>
          <a:xfrm>
            <a:off x="6015790" y="5473700"/>
            <a:ext cx="10562680"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&lt;άτομο&gt;</a:t>
            </a:r>
          </a:p>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  &lt;όνομα&gt;</a:t>
            </a:r>
            <a:r>
              <a:rPr lang="en-US" sz="3200" u="none" strike="noStrike" cap="none" dirty="0">
                <a:solidFill>
                  <a:srgbClr val="FFFF00"/>
                </a:solidFill>
                <a:latin typeface="Arial" charset="0"/>
                <a:ea typeface="Arial" charset="0"/>
                <a:cs typeface="Arial" charset="0"/>
                <a:sym typeface="Cabin"/>
              </a:rPr>
              <a:t>Chuck&lt;/</a:t>
            </a:r>
            <a:r>
              <a:rPr lang="el-GR" sz="3200" u="none" strike="noStrike" cap="none" dirty="0">
                <a:solidFill>
                  <a:srgbClr val="FFFF00"/>
                </a:solidFill>
                <a:latin typeface="Arial" charset="0"/>
                <a:ea typeface="Arial" charset="0"/>
                <a:cs typeface="Arial" charset="0"/>
                <a:sym typeface="Cabin"/>
              </a:rPr>
              <a:t>όνομα&gt;</a:t>
            </a:r>
          </a:p>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  &lt;τηλέφωνο </a:t>
            </a:r>
            <a:r>
              <a:rPr lang="en-US" sz="3200" u="none" strike="noStrike" cap="none" dirty="0">
                <a:solidFill>
                  <a:srgbClr val="FFFF00"/>
                </a:solidFill>
                <a:latin typeface="Arial" charset="0"/>
                <a:ea typeface="Arial" charset="0"/>
                <a:cs typeface="Arial" charset="0"/>
                <a:sym typeface="Cabin"/>
              </a:rPr>
              <a:t>type="</a:t>
            </a:r>
            <a:r>
              <a:rPr lang="en-US" sz="3200" u="none" strike="noStrike" cap="none" dirty="0" err="1">
                <a:solidFill>
                  <a:srgbClr val="FFFF00"/>
                </a:solidFill>
                <a:latin typeface="Arial" charset="0"/>
                <a:ea typeface="Arial" charset="0"/>
                <a:cs typeface="Arial" charset="0"/>
                <a:sym typeface="Cabin"/>
              </a:rPr>
              <a:t>intl</a:t>
            </a:r>
            <a:r>
              <a:rPr lang="en-US" sz="3200" u="none" strike="noStrike" cap="none" dirty="0">
                <a:solidFill>
                  <a:srgbClr val="FFFF00"/>
                </a:solidFill>
                <a:latin typeface="Arial" charset="0"/>
                <a:ea typeface="Arial" charset="0"/>
                <a:cs typeface="Arial" charset="0"/>
                <a:sym typeface="Cabin"/>
              </a:rPr>
              <a:t>"&gt;+1 734 303 4456&lt;/</a:t>
            </a:r>
            <a:r>
              <a:rPr lang="el-GR" sz="3200" u="none" strike="noStrike" cap="none" dirty="0">
                <a:solidFill>
                  <a:srgbClr val="FFFF00"/>
                </a:solidFill>
                <a:latin typeface="Arial" charset="0"/>
                <a:ea typeface="Arial" charset="0"/>
                <a:cs typeface="Arial" charset="0"/>
                <a:sym typeface="Cabin"/>
              </a:rPr>
              <a:t>τηλέφωνο&gt;</a:t>
            </a:r>
          </a:p>
          <a:p>
            <a:pPr marL="0" marR="0" lvl="0" indent="0" algn="l" rtl="0">
              <a:lnSpc>
                <a:spcPct val="100000"/>
              </a:lnSpc>
              <a:spcBef>
                <a:spcPts val="0"/>
              </a:spcBef>
              <a:spcAft>
                <a:spcPts val="0"/>
              </a:spcAft>
              <a:buClr>
                <a:srgbClr val="FFFF00"/>
              </a:buClr>
              <a:buSzPct val="25000"/>
              <a:buFont typeface="Cabin"/>
              <a:buNone/>
            </a:pPr>
            <a:r>
              <a:rPr lang="el-GR" sz="3200" u="none" strike="noStrike" cap="none" dirty="0">
                <a:solidFill>
                  <a:srgbClr val="FFFF00"/>
                </a:solidFill>
                <a:latin typeface="Arial" charset="0"/>
                <a:ea typeface="Arial" charset="0"/>
                <a:cs typeface="Arial" charset="0"/>
                <a:sym typeface="Cabin"/>
              </a:rPr>
              <a:t>   &lt;</a:t>
            </a:r>
            <a:r>
              <a:rPr lang="en-US" sz="3200" u="none" strike="noStrike" cap="none" dirty="0">
                <a:solidFill>
                  <a:srgbClr val="FFFF00"/>
                </a:solidFill>
                <a:latin typeface="Arial" charset="0"/>
                <a:ea typeface="Arial" charset="0"/>
                <a:cs typeface="Arial" charset="0"/>
                <a:sym typeface="Cabin"/>
              </a:rPr>
              <a:t>email hide="yes"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a:t>
            </a:r>
            <a:r>
              <a:rPr lang="el-GR" sz="3200" u="none" strike="noStrike" cap="none" dirty="0">
                <a:solidFill>
                  <a:srgbClr val="FFFF00"/>
                </a:solidFill>
                <a:latin typeface="Arial" charset="0"/>
                <a:ea typeface="Arial" charset="0"/>
                <a:cs typeface="Arial" charset="0"/>
                <a:sym typeface="Cabin"/>
              </a:rPr>
              <a:t>άτομο&gt;</a:t>
            </a:r>
          </a:p>
        </p:txBody>
      </p:sp>
      <p:sp>
        <p:nvSpPr>
          <p:cNvPr id="287" name="Shape 287"/>
          <p:cNvSpPr txBox="1"/>
          <p:nvPr/>
        </p:nvSpPr>
        <p:spPr>
          <a:xfrm>
            <a:off x="7428463" y="2956760"/>
            <a:ext cx="8406229" cy="26423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Τα άκρα της γραμμής δεν έχουν σημασία. Σε στοιχεία κειμένου οι μη ορατοί χαρακτήρες απορρίπτονται γενικά. Εμείς προσθέτουμε εσοχή μόνο για να είναι πιο εύκολα αναγνώσιμο</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Ορολογία </a:t>
            </a:r>
            <a:r>
              <a:rPr lang="en-US" sz="7600" u="none" strike="noStrike" cap="none" dirty="0">
                <a:solidFill>
                  <a:srgbClr val="FFD966"/>
                </a:solidFill>
                <a:latin typeface="Arial" charset="0"/>
                <a:ea typeface="Arial" charset="0"/>
                <a:cs typeface="Arial" charset="0"/>
                <a:sym typeface="Cabin"/>
              </a:rPr>
              <a:t>XML</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l-GR" sz="3600" u="none" strike="noStrike" cap="none" dirty="0">
                <a:solidFill>
                  <a:srgbClr val="00FF00"/>
                </a:solidFill>
                <a:latin typeface="Arial" charset="0"/>
                <a:ea typeface="Arial" charset="0"/>
                <a:cs typeface="Arial" charset="0"/>
                <a:sym typeface="Cabin"/>
              </a:rPr>
              <a:t>Ετικέτες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υποδεικνύουν την αρχή και το τέλος των στοιχείων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15000"/>
              </a:lnSpc>
              <a:spcBef>
                <a:spcPts val="1000"/>
              </a:spcBef>
              <a:spcAft>
                <a:spcPts val="1000"/>
              </a:spcAft>
              <a:buSzPct val="100000"/>
              <a:buFont typeface="Cabin"/>
            </a:pPr>
            <a:r>
              <a:rPr lang="el-GR" sz="3600" u="none" strike="noStrike" cap="none" dirty="0">
                <a:solidFill>
                  <a:srgbClr val="FF00FF"/>
                </a:solidFill>
                <a:latin typeface="Arial" charset="0"/>
                <a:ea typeface="Arial" charset="0"/>
                <a:cs typeface="Arial" charset="0"/>
                <a:sym typeface="Cabin"/>
              </a:rPr>
              <a:t>Ιδιότητες</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Ζεύγη κλειδιών/τιμών στην ετικέτα έναρξης του XML</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15000"/>
              </a:lnSpc>
              <a:spcBef>
                <a:spcPts val="1000"/>
              </a:spcBef>
              <a:spcAft>
                <a:spcPts val="1000"/>
              </a:spcAft>
              <a:buSzPct val="100000"/>
              <a:buFont typeface="Cabin"/>
            </a:pPr>
            <a:r>
              <a:rPr lang="el-GR" sz="3600" u="none" strike="noStrike" cap="none" dirty="0" err="1">
                <a:solidFill>
                  <a:srgbClr val="FF7F00"/>
                </a:solidFill>
                <a:latin typeface="Arial" charset="0"/>
                <a:ea typeface="Arial" charset="0"/>
                <a:cs typeface="Arial" charset="0"/>
                <a:sym typeface="Cabin"/>
              </a:rPr>
              <a:t>Σειριοποίηση</a:t>
            </a:r>
            <a:r>
              <a:rPr lang="en-US" sz="3600" u="none" strike="noStrike" cap="none" dirty="0">
                <a:solidFill>
                  <a:srgbClr val="FF7F00"/>
                </a:solidFill>
                <a:latin typeface="Arial" charset="0"/>
                <a:ea typeface="Arial" charset="0"/>
                <a:cs typeface="Arial" charset="0"/>
                <a:sym typeface="Cabin"/>
              </a:rPr>
              <a:t> / </a:t>
            </a:r>
            <a:r>
              <a:rPr lang="el-GR" sz="3600" u="none" strike="noStrike" cap="none" dirty="0" err="1">
                <a:solidFill>
                  <a:srgbClr val="FF7F00"/>
                </a:solidFill>
                <a:latin typeface="Arial" charset="0"/>
                <a:ea typeface="Arial" charset="0"/>
                <a:cs typeface="Arial" charset="0"/>
                <a:sym typeface="Cabin"/>
              </a:rPr>
              <a:t>Απο</a:t>
            </a: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 </a:t>
            </a:r>
            <a:r>
              <a:rPr lang="el-GR" sz="3600" u="none" strike="noStrike" cap="none" dirty="0" err="1">
                <a:solidFill>
                  <a:srgbClr val="FF7F00"/>
                </a:solidFill>
                <a:latin typeface="Arial" charset="0"/>
                <a:ea typeface="Arial" charset="0"/>
                <a:cs typeface="Arial" charset="0"/>
                <a:sym typeface="Cabin"/>
              </a:rPr>
              <a:t>Σειριοποίηση</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Μετατροπή δεδομένων ενός προγράμματος σε μια κοινή μορφή που μπορούν να αποθηκευτούν και/ή να μεταδοθούν μεταξύ συστημάτων με τρόπο ανεξάρτητο από τη γλώσσα προγραμματισμού</a:t>
            </a:r>
            <a:endParaRPr lang="en-US" sz="3600" u="none" strike="noStrike" cap="none" dirty="0">
              <a:solidFill>
                <a:schemeClr val="lt1"/>
              </a:solidFill>
              <a:latin typeface="Arial" charset="0"/>
              <a:ea typeface="Arial" charset="0"/>
              <a:cs typeface="Arial" charset="0"/>
              <a:sym typeface="Cabin"/>
            </a:endParaRP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ως Δέντρο</a:t>
            </a:r>
            <a:endParaRPr lang="en-US" sz="7600" u="none" strike="noStrike" cap="none" dirty="0">
              <a:solidFill>
                <a:srgbClr val="FFD966"/>
              </a:solidFill>
              <a:latin typeface="Arial" charset="0"/>
              <a:ea typeface="Arial" charset="0"/>
              <a:cs typeface="Arial" charset="0"/>
              <a:sym typeface="Cabin"/>
            </a:endParaRP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Στοιχεία</a:t>
            </a:r>
            <a:endParaRPr lang="en-US" sz="3600" u="none" strike="noStrike" cap="none" dirty="0">
              <a:solidFill>
                <a:srgbClr val="FF7F00"/>
              </a:solidFill>
              <a:latin typeface="Arial" charset="0"/>
              <a:ea typeface="Arial" charset="0"/>
              <a:cs typeface="Arial" charset="0"/>
              <a:sym typeface="Cabin"/>
            </a:endParaRPr>
          </a:p>
        </p:txBody>
      </p:sp>
      <p:sp>
        <p:nvSpPr>
          <p:cNvPr id="325" name="Shape 325"/>
          <p:cNvSpPr txBox="1"/>
          <p:nvPr/>
        </p:nvSpPr>
        <p:spPr>
          <a:xfrm>
            <a:off x="4554450" y="7226300"/>
            <a:ext cx="163780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dirty="0">
                <a:solidFill>
                  <a:srgbClr val="FF00FF"/>
                </a:solidFill>
                <a:latin typeface="Arial" charset="0"/>
                <a:ea typeface="Arial" charset="0"/>
                <a:cs typeface="Arial" charset="0"/>
                <a:sym typeface="Cabin"/>
              </a:rPr>
              <a:t>Κείμενο</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Κείμενο και Ιδιότητες</a:t>
            </a:r>
            <a:endParaRPr lang="en-US" sz="7600" u="none" strike="noStrike" cap="none" dirty="0">
              <a:solidFill>
                <a:srgbClr val="FFD966"/>
              </a:solidFill>
              <a:latin typeface="Arial" charset="0"/>
              <a:ea typeface="Arial" charset="0"/>
              <a:cs typeface="Arial" charset="0"/>
              <a:sym typeface="Cabin"/>
            </a:endParaRP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128000" y="4298950"/>
            <a:ext cx="16702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ιδιότητα </a:t>
            </a:r>
            <a:r>
              <a:rPr lang="en-US" sz="3600" u="none" strike="noStrike" cap="none" dirty="0">
                <a:solidFill>
                  <a:srgbClr val="00FF00"/>
                </a:solidFill>
                <a:latin typeface="Arial" charset="0"/>
                <a:ea typeface="Arial" charset="0"/>
                <a:cs typeface="Arial" charset="0"/>
                <a:sym typeface="Cabin"/>
              </a:rPr>
              <a:t>w</a:t>
            </a:r>
          </a:p>
        </p:txBody>
      </p:sp>
      <p:sp>
        <p:nvSpPr>
          <p:cNvPr id="350" name="Shape 350"/>
          <p:cNvSpPr txBox="1"/>
          <p:nvPr/>
        </p:nvSpPr>
        <p:spPr>
          <a:xfrm>
            <a:off x="11182361" y="4305300"/>
            <a:ext cx="1776411"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κόμβος κειμένου</a:t>
            </a:r>
            <a:endParaRPr lang="en-US" sz="3600" u="none" strike="noStrike" cap="none" dirty="0">
              <a:solidFill>
                <a:srgbClr val="FF00FF"/>
              </a:solidFill>
              <a:latin typeface="Arial" charset="0"/>
              <a:ea typeface="Arial" charset="0"/>
              <a:cs typeface="Arial" charset="0"/>
              <a:sym typeface="Cabin"/>
            </a:endParaRP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Στοιχεία</a:t>
            </a:r>
            <a:endParaRPr lang="en-US" sz="3600" u="none" strike="noStrike" cap="none" dirty="0">
              <a:solidFill>
                <a:srgbClr val="FF7F00"/>
              </a:solidFill>
              <a:latin typeface="Arial" charset="0"/>
              <a:ea typeface="Arial" charset="0"/>
              <a:cs typeface="Arial" charset="0"/>
              <a:sym typeface="Cabin"/>
            </a:endParaRPr>
          </a:p>
        </p:txBody>
      </p:sp>
      <p:sp>
        <p:nvSpPr>
          <p:cNvPr id="28" name="Shape 325"/>
          <p:cNvSpPr txBox="1"/>
          <p:nvPr/>
        </p:nvSpPr>
        <p:spPr>
          <a:xfrm>
            <a:off x="4554450" y="7226300"/>
            <a:ext cx="169871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Κείμενο</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573086" y="439863"/>
            <a:ext cx="11556999"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ως Μονοπάτια/</a:t>
            </a:r>
            <a:r>
              <a:rPr lang="en-US" sz="7600" u="none" strike="noStrike" cap="none" dirty="0">
                <a:solidFill>
                  <a:srgbClr val="FFD966"/>
                </a:solidFill>
                <a:latin typeface="Arial" charset="0"/>
                <a:ea typeface="Arial" charset="0"/>
                <a:cs typeface="Arial" charset="0"/>
                <a:sym typeface="Cabin"/>
              </a:rPr>
              <a:t>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6352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Στοιχεία</a:t>
            </a:r>
            <a:endParaRPr lang="en-US" sz="3600" u="none" strike="noStrike" cap="none" dirty="0">
              <a:solidFill>
                <a:srgbClr val="FF7F00"/>
              </a:solidFill>
              <a:latin typeface="Arial" charset="0"/>
              <a:ea typeface="Arial" charset="0"/>
              <a:cs typeface="Arial" charset="0"/>
              <a:sym typeface="Cabin"/>
            </a:endParaRPr>
          </a:p>
        </p:txBody>
      </p:sp>
      <p:sp>
        <p:nvSpPr>
          <p:cNvPr id="26" name="Shape 325"/>
          <p:cNvSpPr txBox="1"/>
          <p:nvPr/>
        </p:nvSpPr>
        <p:spPr>
          <a:xfrm>
            <a:off x="4554450" y="7226300"/>
            <a:ext cx="178218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Κείμενο</a:t>
            </a:r>
            <a:endParaRPr lang="en-US" sz="3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Σχήμα </a:t>
            </a:r>
            <a:r>
              <a:rPr lang="en-US" sz="7600" u="none" strike="noStrike" cap="none" dirty="0">
                <a:solidFill>
                  <a:srgbClr val="FFD966"/>
                </a:solidFill>
                <a:latin typeface="Arial" charset="0"/>
                <a:ea typeface="Arial" charset="0"/>
                <a:cs typeface="Arial" charset="0"/>
                <a:sym typeface="Cabin"/>
              </a:rPr>
              <a:t>XML</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Περιγράφοντας μια «</a:t>
            </a:r>
            <a:r>
              <a:rPr lang="el-GR" sz="3400" dirty="0">
                <a:solidFill>
                  <a:srgbClr val="FFFF00"/>
                </a:solidFill>
                <a:latin typeface="Arial" charset="0"/>
                <a:cs typeface="Arial" charset="0"/>
                <a:sym typeface="Cabin"/>
              </a:rPr>
              <a:t>σύμβαση</a:t>
            </a:r>
            <a:r>
              <a:rPr lang="el-GR" sz="3200" u="none" strike="noStrike" cap="none" dirty="0">
                <a:solidFill>
                  <a:schemeClr val="lt1"/>
                </a:solidFill>
                <a:latin typeface="Arial" charset="0"/>
                <a:ea typeface="Arial" charset="0"/>
                <a:cs typeface="Arial" charset="0"/>
                <a:sym typeface="Cabin"/>
              </a:rPr>
              <a:t>» ως προς το τι είναι αποδεκτό στην XML</a:t>
            </a:r>
            <a:endParaRPr lang="en-US" sz="3200" u="none" strike="noStrike" cap="none" dirty="0">
              <a:solidFill>
                <a:schemeClr val="lt1"/>
              </a:solidFill>
              <a:latin typeface="Arial" charset="0"/>
              <a:ea typeface="Arial" charset="0"/>
              <a:cs typeface="Arial" charset="0"/>
              <a:sym typeface="Cabin"/>
            </a:endParaRP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168300" y="576947"/>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Σχήμα </a:t>
            </a:r>
            <a:r>
              <a:rPr lang="en-US" sz="7600" u="none" strike="noStrike" cap="none" dirty="0">
                <a:solidFill>
                  <a:srgbClr val="FFD966"/>
                </a:solidFill>
                <a:latin typeface="Arial" charset="0"/>
                <a:ea typeface="Arial" charset="0"/>
                <a:cs typeface="Arial" charset="0"/>
                <a:sym typeface="Cabin"/>
              </a:rPr>
              <a:t>XML</a:t>
            </a:r>
          </a:p>
        </p:txBody>
      </p:sp>
      <p:sp>
        <p:nvSpPr>
          <p:cNvPr id="392" name="Shape 392"/>
          <p:cNvSpPr txBox="1">
            <a:spLocks noGrp="1"/>
          </p:cNvSpPr>
          <p:nvPr>
            <p:ph type="body" idx="1"/>
          </p:nvPr>
        </p:nvSpPr>
        <p:spPr>
          <a:xfrm>
            <a:off x="893345" y="2354847"/>
            <a:ext cx="14469311" cy="570239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Περιγραφή της </a:t>
            </a:r>
            <a:r>
              <a:rPr lang="el-GR" sz="3600" dirty="0">
                <a:solidFill>
                  <a:srgbClr val="FFFF00"/>
                </a:solidFill>
                <a:latin typeface="Arial" charset="0"/>
                <a:cs typeface="Arial" charset="0"/>
                <a:sym typeface="Cabin"/>
              </a:rPr>
              <a:t>αποδεκτής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μορφής</a:t>
            </a:r>
            <a:r>
              <a:rPr lang="el-GR" sz="3600" u="none" strike="noStrike" cap="none" dirty="0">
                <a:solidFill>
                  <a:schemeClr val="lt1"/>
                </a:solidFill>
                <a:latin typeface="Arial" charset="0"/>
                <a:ea typeface="Arial" charset="0"/>
                <a:cs typeface="Arial" charset="0"/>
                <a:sym typeface="Cabin"/>
              </a:rPr>
              <a:t> ενός εγγράφου </a:t>
            </a:r>
            <a:r>
              <a:rPr lang="en-US" sz="3600" u="sng" strike="noStrike" cap="none" dirty="0">
                <a:solidFill>
                  <a:srgbClr val="FFFF00"/>
                </a:solidFill>
                <a:latin typeface="Arial" charset="0"/>
                <a:ea typeface="Arial" charset="0"/>
                <a:cs typeface="Arial" charset="0"/>
                <a:sym typeface="Cabin"/>
                <a:hlinkClick r:id="rId3"/>
              </a:rPr>
              <a:t>XML</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Εκφράζει περιορισμούς στη δομή και το περιεχόμενο των εγγράφων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pPr>
            <a:r>
              <a:rPr lang="el-GR" sz="3600" u="none" strike="noStrike" cap="none" dirty="0">
                <a:solidFill>
                  <a:schemeClr val="lt1"/>
                </a:solidFill>
                <a:latin typeface="Arial" charset="0"/>
                <a:ea typeface="Arial" charset="0"/>
                <a:cs typeface="Arial" charset="0"/>
                <a:sym typeface="Cabin"/>
              </a:rPr>
              <a:t>Συχνά χρησιμοποιείται για τον καθορισμό μιας «</a:t>
            </a:r>
            <a:r>
              <a:rPr lang="el-GR" sz="3600" dirty="0">
                <a:solidFill>
                  <a:srgbClr val="FFFF00"/>
                </a:solidFill>
                <a:latin typeface="Arial" charset="0"/>
                <a:cs typeface="Arial" charset="0"/>
                <a:sym typeface="Cabin"/>
              </a:rPr>
              <a:t>σύμβασης</a:t>
            </a:r>
            <a:r>
              <a:rPr lang="el-GR" sz="3600" u="none" strike="noStrike" cap="none" dirty="0">
                <a:solidFill>
                  <a:schemeClr val="lt1"/>
                </a:solidFill>
                <a:latin typeface="Arial" charset="0"/>
                <a:ea typeface="Arial" charset="0"/>
                <a:cs typeface="Arial" charset="0"/>
                <a:sym typeface="Cabin"/>
              </a:rPr>
              <a:t>» μεταξύ συστημάτων – «Το σύστημά μου θα δέχεται μόνο XML που συμμορφώνεται με αυτό το συγκεκριμένο Σχήμα».</a:t>
            </a:r>
            <a:endParaRPr lang="en-US" sz="3600" b="0" i="0" u="none" strike="noStrike" cap="none" dirty="0">
              <a:solidFill>
                <a:schemeClr val="lt1"/>
              </a:solidFill>
              <a:latin typeface="Arial"/>
              <a:ea typeface="Arial"/>
              <a:cs typeface="Arial"/>
              <a:sym typeface="Arial"/>
            </a:endParaRPr>
          </a:p>
          <a:p>
            <a:pPr marL="457200" marR="0" lvl="0" indent="-457200" algn="l" rtl="0">
              <a:lnSpc>
                <a:spcPct val="100000"/>
              </a:lnSpc>
              <a:spcBef>
                <a:spcPts val="3500"/>
              </a:spcBef>
              <a:spcAft>
                <a:spcPts val="1000"/>
              </a:spcAft>
              <a:buSzPct val="100000"/>
            </a:pPr>
            <a:r>
              <a:rPr lang="el-GR" sz="3600" u="none" strike="noStrike" cap="none" dirty="0">
                <a:solidFill>
                  <a:schemeClr val="lt1"/>
                </a:solidFill>
                <a:latin typeface="Arial" charset="0"/>
                <a:ea typeface="Arial" charset="0"/>
                <a:cs typeface="Arial" charset="0"/>
                <a:sym typeface="Cabin"/>
              </a:rPr>
              <a:t>Εάν ένα συγκεκριμένο κομμάτι XML πληροί τις προδιαγραφές του Σχήματος - λέγεται ότι το «</a:t>
            </a:r>
            <a:r>
              <a:rPr lang="el-GR" sz="3600" dirty="0">
                <a:solidFill>
                  <a:srgbClr val="FFFF00"/>
                </a:solidFill>
                <a:latin typeface="Arial" charset="0"/>
                <a:cs typeface="Arial" charset="0"/>
                <a:sym typeface="Cabin"/>
              </a:rPr>
              <a:t>επικυρώνει</a:t>
            </a:r>
            <a:r>
              <a:rPr lang="el-GR" sz="3600" u="none" strike="noStrike" cap="none" dirty="0">
                <a:solidFill>
                  <a:schemeClr val="lt1"/>
                </a:solidFill>
                <a:latin typeface="Arial" charset="0"/>
                <a:ea typeface="Arial" charset="0"/>
                <a:cs typeface="Arial" charset="0"/>
                <a:sym typeface="Cabin"/>
              </a:rPr>
              <a:t>»</a:t>
            </a:r>
            <a:endParaRPr lang="en-US" sz="3600" b="0" i="0" u="none" strike="noStrike" cap="none" dirty="0">
              <a:solidFill>
                <a:schemeClr val="lt1"/>
              </a:solidFill>
              <a:latin typeface="Arial"/>
              <a:ea typeface="Arial"/>
              <a:cs typeface="Arial"/>
              <a:sym typeface="Arial"/>
            </a:endParaRP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0345276" y="2711785"/>
            <a:ext cx="5326981"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err="1">
                <a:solidFill>
                  <a:schemeClr val="lt1"/>
                </a:solidFill>
                <a:latin typeface="Arial" charset="0"/>
                <a:ea typeface="Arial" charset="0"/>
                <a:cs typeface="Arial" charset="0"/>
                <a:sym typeface="Cabin"/>
              </a:rPr>
              <a:t>Επικυρωτής</a:t>
            </a:r>
            <a:endParaRPr lang="en-US" sz="7600" u="none" strike="noStrike" cap="none" dirty="0">
              <a:solidFill>
                <a:schemeClr val="lt1"/>
              </a:solidFill>
              <a:latin typeface="Arial" charset="0"/>
              <a:ea typeface="Arial" charset="0"/>
              <a:cs typeface="Arial" charset="0"/>
              <a:sym typeface="Cabin"/>
            </a:endParaRPr>
          </a:p>
        </p:txBody>
      </p:sp>
      <p:sp>
        <p:nvSpPr>
          <p:cNvPr id="399" name="Shape 399"/>
          <p:cNvSpPr txBox="1"/>
          <p:nvPr/>
        </p:nvSpPr>
        <p:spPr>
          <a:xfrm>
            <a:off x="1366293" y="5759450"/>
            <a:ext cx="6126556"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5600" u="none" strike="noStrike" cap="none" dirty="0">
                <a:solidFill>
                  <a:srgbClr val="00FF00"/>
                </a:solidFill>
                <a:latin typeface="Arial" charset="0"/>
                <a:ea typeface="Arial" charset="0"/>
                <a:cs typeface="Arial" charset="0"/>
                <a:sym typeface="Cabin"/>
              </a:rPr>
              <a:t>Σύμβαση Σχήματος </a:t>
            </a:r>
            <a:r>
              <a:rPr lang="en-US" sz="5600" u="none" strike="noStrike" cap="none" dirty="0">
                <a:solidFill>
                  <a:srgbClr val="00FF00"/>
                </a:solidFill>
                <a:latin typeface="Arial" charset="0"/>
                <a:ea typeface="Arial" charset="0"/>
                <a:cs typeface="Arial" charset="0"/>
                <a:sym typeface="Cabin"/>
              </a:rPr>
              <a:t>XML</a:t>
            </a:r>
          </a:p>
        </p:txBody>
      </p:sp>
      <p:sp>
        <p:nvSpPr>
          <p:cNvPr id="400" name="Shape 400"/>
          <p:cNvSpPr txBox="1"/>
          <p:nvPr/>
        </p:nvSpPr>
        <p:spPr>
          <a:xfrm>
            <a:off x="2072966"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5600" u="none" strike="noStrike" cap="none" dirty="0">
                <a:solidFill>
                  <a:srgbClr val="FFFF00"/>
                </a:solidFill>
                <a:latin typeface="Arial" charset="0"/>
                <a:ea typeface="Arial" charset="0"/>
                <a:cs typeface="Arial" charset="0"/>
                <a:sym typeface="Cabin"/>
              </a:rPr>
              <a:t>Έγγραφο </a:t>
            </a:r>
            <a:r>
              <a:rPr lang="en-US" sz="5600" u="none" strike="noStrike" cap="none" dirty="0">
                <a:solidFill>
                  <a:srgbClr val="FFFF00"/>
                </a:solidFill>
                <a:latin typeface="Arial" charset="0"/>
                <a:ea typeface="Arial" charset="0"/>
                <a:cs typeface="Arial" charset="0"/>
                <a:sym typeface="Cabin"/>
              </a:rPr>
              <a:t>XML</a:t>
            </a:r>
          </a:p>
        </p:txBody>
      </p:sp>
      <p:cxnSp>
        <p:nvCxnSpPr>
          <p:cNvPr id="401" name="Shape 401"/>
          <p:cNvCxnSpPr>
            <a:cxnSpLocks/>
          </p:cNvCxnSpPr>
          <p:nvPr/>
        </p:nvCxnSpPr>
        <p:spPr>
          <a:xfrm flipH="1" flipV="1">
            <a:off x="7666038" y="3184524"/>
            <a:ext cx="2456530" cy="857251"/>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a:cxnSpLocks/>
          </p:cNvCxnSpPr>
          <p:nvPr/>
        </p:nvCxnSpPr>
        <p:spPr>
          <a:xfrm flipH="1">
            <a:off x="7666037" y="5261811"/>
            <a:ext cx="2456531" cy="881026"/>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345276" y="778711"/>
            <a:ext cx="5326981"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5400" u="none" strike="noStrike" cap="none" dirty="0">
                <a:solidFill>
                  <a:srgbClr val="FFD966"/>
                </a:solidFill>
                <a:latin typeface="Arial" charset="0"/>
                <a:ea typeface="Arial" charset="0"/>
                <a:cs typeface="Arial" charset="0"/>
                <a:sym typeface="Cabin"/>
              </a:rPr>
              <a:t>Επικύρωση </a:t>
            </a:r>
            <a:r>
              <a:rPr lang="en-US" sz="5400" u="none" strike="noStrike" cap="none" dirty="0">
                <a:solidFill>
                  <a:srgbClr val="FFD966"/>
                </a:solidFill>
                <a:latin typeface="Arial" charset="0"/>
                <a:ea typeface="Arial" charset="0"/>
                <a:cs typeface="Arial" charset="0"/>
                <a:sym typeface="Cabin"/>
              </a:rPr>
              <a:t>XML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Shape 410"/>
          <p:cNvSpPr txBox="1"/>
          <p:nvPr/>
        </p:nvSpPr>
        <p:spPr>
          <a:xfrm>
            <a:off x="818145" y="1816100"/>
            <a:ext cx="8025396"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l-GR" sz="3000" dirty="0">
                <a:solidFill>
                  <a:srgbClr val="FFFF00"/>
                </a:solidFill>
                <a:latin typeface="Arial" charset="0"/>
                <a:ea typeface="Arial" charset="0"/>
                <a:cs typeface="Arial" charset="0"/>
                <a:sym typeface="Cabin"/>
              </a:rPr>
              <a:t>επίθετο</a:t>
            </a:r>
            <a:r>
              <a:rPr lang="en-US" sz="3000" u="none" strike="noStrike" cap="none" dirty="0">
                <a:solidFill>
                  <a:srgbClr val="FFFF00"/>
                </a:solidFill>
                <a:latin typeface="Arial" charset="0"/>
                <a:ea typeface="Arial" charset="0"/>
                <a:cs typeface="Arial" charset="0"/>
                <a:sym typeface="Cabin"/>
              </a:rPr>
              <a:t>&gt;Severance&lt;/</a:t>
            </a:r>
            <a:r>
              <a:rPr lang="el-GR" sz="3000" u="none" strike="noStrike" cap="none" dirty="0">
                <a:solidFill>
                  <a:srgbClr val="FFFF00"/>
                </a:solidFill>
                <a:latin typeface="Arial" charset="0"/>
                <a:ea typeface="Arial" charset="0"/>
                <a:cs typeface="Arial" charset="0"/>
                <a:sym typeface="Cabin"/>
              </a:rPr>
              <a:t>επίθετο</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l-GR" sz="3000" u="none" strike="noStrike" cap="none" dirty="0">
                <a:solidFill>
                  <a:srgbClr val="FFFF00"/>
                </a:solidFill>
                <a:latin typeface="Arial" charset="0"/>
                <a:ea typeface="Arial" charset="0"/>
                <a:cs typeface="Arial" charset="0"/>
                <a:sym typeface="Cabin"/>
              </a:rPr>
              <a:t>ηλικία</a:t>
            </a:r>
            <a:r>
              <a:rPr lang="en-US" sz="3000" u="none" strike="noStrike" cap="none" dirty="0">
                <a:solidFill>
                  <a:srgbClr val="FFFF00"/>
                </a:solidFill>
                <a:latin typeface="Arial" charset="0"/>
                <a:ea typeface="Arial" charset="0"/>
                <a:cs typeface="Arial" charset="0"/>
                <a:sym typeface="Cabin"/>
              </a:rPr>
              <a:t>&gt;17&lt;/</a:t>
            </a:r>
            <a:r>
              <a:rPr lang="el-GR" sz="3000" u="none" strike="noStrike" cap="none" dirty="0">
                <a:solidFill>
                  <a:srgbClr val="FFFF00"/>
                </a:solidFill>
                <a:latin typeface="Arial" charset="0"/>
                <a:ea typeface="Arial" charset="0"/>
                <a:cs typeface="Arial" charset="0"/>
                <a:sym typeface="Cabin"/>
              </a:rPr>
              <a:t>ηλικία</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   &lt;</a:t>
            </a:r>
            <a:r>
              <a:rPr lang="el-GR" sz="3000" u="none" strike="noStrike" cap="none" dirty="0" err="1">
                <a:solidFill>
                  <a:srgbClr val="FFFF00"/>
                </a:solidFill>
                <a:latin typeface="Arial" charset="0"/>
                <a:ea typeface="Arial" charset="0"/>
                <a:cs typeface="Arial" charset="0"/>
                <a:sym typeface="Cabin"/>
              </a:rPr>
              <a:t>ημγεννησης</a:t>
            </a:r>
            <a:r>
              <a:rPr lang="en-US" sz="3000" u="none" strike="noStrike" cap="none" dirty="0">
                <a:solidFill>
                  <a:srgbClr val="FFFF00"/>
                </a:solidFill>
                <a:latin typeface="Arial" charset="0"/>
                <a:ea typeface="Arial" charset="0"/>
                <a:cs typeface="Arial" charset="0"/>
                <a:sym typeface="Cabin"/>
              </a:rPr>
              <a:t>&gt;2001-04-17&lt;/</a:t>
            </a:r>
            <a:r>
              <a:rPr lang="el-GR" sz="3000" u="none" strike="noStrike" cap="none" dirty="0" err="1">
                <a:solidFill>
                  <a:srgbClr val="FFFF00"/>
                </a:solidFill>
                <a:latin typeface="Arial" charset="0"/>
                <a:ea typeface="Arial" charset="0"/>
                <a:cs typeface="Arial" charset="0"/>
                <a:sym typeface="Cabin"/>
              </a:rPr>
              <a:t>ημγεννησης</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p:txBody>
      </p:sp>
      <p:sp>
        <p:nvSpPr>
          <p:cNvPr id="411" name="Shape 411"/>
          <p:cNvSpPr txBox="1"/>
          <p:nvPr/>
        </p:nvSpPr>
        <p:spPr>
          <a:xfrm>
            <a:off x="795325" y="515099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&lt;</a:t>
            </a:r>
            <a:r>
              <a:rPr lang="en-US" sz="2900" u="none" strike="noStrike" cap="none" dirty="0" err="1">
                <a:solidFill>
                  <a:srgbClr val="00FF00"/>
                </a:solidFill>
                <a:latin typeface="Arial" charset="0"/>
                <a:ea typeface="Arial" charset="0"/>
                <a:cs typeface="Arial" charset="0"/>
                <a:sym typeface="Cabin"/>
              </a:rPr>
              <a:t>xs:complexType</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a:solidFill>
                  <a:srgbClr val="00FF00"/>
                </a:solidFill>
                <a:latin typeface="Arial" charset="0"/>
                <a:ea typeface="Arial" charset="0"/>
                <a:cs typeface="Arial" charset="0"/>
                <a:sym typeface="Cabin"/>
              </a:rPr>
              <a:t>άτομο</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xs:sequence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a:solidFill>
                  <a:srgbClr val="00FF00"/>
                </a:solidFill>
                <a:latin typeface="Arial" charset="0"/>
                <a:ea typeface="Arial" charset="0"/>
                <a:cs typeface="Arial" charset="0"/>
                <a:sym typeface="Cabin"/>
              </a:rPr>
              <a:t>επίθετο</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xs:string</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a:solidFill>
                  <a:srgbClr val="00FF00"/>
                </a:solidFill>
                <a:latin typeface="Arial" charset="0"/>
                <a:ea typeface="Arial" charset="0"/>
                <a:cs typeface="Arial" charset="0"/>
                <a:sym typeface="Cabin"/>
              </a:rPr>
              <a:t>ηλικία</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xs:integer</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xs:element</a:t>
            </a:r>
            <a:r>
              <a:rPr lang="en-US" sz="2900" u="none" strike="noStrike" cap="none" dirty="0">
                <a:solidFill>
                  <a:srgbClr val="00FF00"/>
                </a:solidFill>
                <a:latin typeface="Arial" charset="0"/>
                <a:ea typeface="Arial" charset="0"/>
                <a:cs typeface="Arial" charset="0"/>
                <a:sym typeface="Cabin"/>
              </a:rPr>
              <a:t> name="</a:t>
            </a:r>
            <a:r>
              <a:rPr lang="el-GR" sz="2900" u="none" strike="noStrike" cap="none" dirty="0" err="1">
                <a:solidFill>
                  <a:srgbClr val="00FF00"/>
                </a:solidFill>
                <a:latin typeface="Arial" charset="0"/>
                <a:ea typeface="Arial" charset="0"/>
                <a:cs typeface="Arial" charset="0"/>
                <a:sym typeface="Cabin"/>
              </a:rPr>
              <a:t>ημγεννησης</a:t>
            </a:r>
            <a:r>
              <a:rPr lang="en-US" sz="2900" u="none" strike="noStrike" cap="none" dirty="0">
                <a:solidFill>
                  <a:srgbClr val="00FF00"/>
                </a:solidFill>
                <a:latin typeface="Arial" charset="0"/>
                <a:ea typeface="Arial" charset="0"/>
                <a:cs typeface="Arial" charset="0"/>
                <a:sym typeface="Cabin"/>
              </a:rPr>
              <a:t>" type="</a:t>
            </a:r>
            <a:r>
              <a:rPr lang="en-US" sz="2900" u="none" strike="noStrike" cap="none" dirty="0" err="1">
                <a:solidFill>
                  <a:srgbClr val="00FF00"/>
                </a:solidFill>
                <a:latin typeface="Arial" charset="0"/>
                <a:ea typeface="Arial" charset="0"/>
                <a:cs typeface="Arial" charset="0"/>
                <a:sym typeface="Cabin"/>
              </a:rPr>
              <a:t>xs:date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   &lt;/</a:t>
            </a:r>
            <a:r>
              <a:rPr lang="en-US" sz="2900" u="none" strike="noStrike" cap="none" dirty="0" err="1">
                <a:solidFill>
                  <a:srgbClr val="00FF00"/>
                </a:solidFill>
                <a:latin typeface="Arial" charset="0"/>
                <a:ea typeface="Arial" charset="0"/>
                <a:cs typeface="Arial" charset="0"/>
                <a:sym typeface="Cabin"/>
              </a:rPr>
              <a:t>xs:sequence</a:t>
            </a:r>
            <a:r>
              <a:rPr lang="en-US" sz="29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dirty="0">
                <a:solidFill>
                  <a:srgbClr val="00FF00"/>
                </a:solidFill>
                <a:latin typeface="Arial" charset="0"/>
                <a:ea typeface="Arial" charset="0"/>
                <a:cs typeface="Arial" charset="0"/>
                <a:sym typeface="Cabin"/>
              </a:rPr>
              <a:t>&lt;/</a:t>
            </a:r>
            <a:r>
              <a:rPr lang="en-US" sz="2900" u="none" strike="noStrike" cap="none" dirty="0" err="1">
                <a:solidFill>
                  <a:srgbClr val="00FF00"/>
                </a:solidFill>
                <a:latin typeface="Arial" charset="0"/>
                <a:ea typeface="Arial" charset="0"/>
                <a:cs typeface="Arial" charset="0"/>
                <a:sym typeface="Cabin"/>
              </a:rPr>
              <a:t>xs:complexType</a:t>
            </a:r>
            <a:r>
              <a:rPr lang="en-US" sz="2900" u="none" strike="noStrike" cap="none" dirty="0">
                <a:solidFill>
                  <a:srgbClr val="00FF00"/>
                </a:solidFill>
                <a:latin typeface="Arial" charset="0"/>
                <a:ea typeface="Arial" charset="0"/>
                <a:cs typeface="Arial" charset="0"/>
                <a:sym typeface="Cabin"/>
              </a:rPr>
              <a:t>&gt;</a:t>
            </a:r>
          </a:p>
        </p:txBody>
      </p:sp>
      <p:sp>
        <p:nvSpPr>
          <p:cNvPr id="412" name="Shape 412"/>
          <p:cNvSpPr txBox="1"/>
          <p:nvPr/>
        </p:nvSpPr>
        <p:spPr>
          <a:xfrm>
            <a:off x="1721590" y="4465240"/>
            <a:ext cx="532698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Σύμβαση Σχήματος </a:t>
            </a:r>
            <a:r>
              <a:rPr lang="en-US" sz="3600" u="none" strike="noStrike" cap="none" dirty="0">
                <a:solidFill>
                  <a:schemeClr val="lt1"/>
                </a:solidFill>
                <a:latin typeface="Arial" charset="0"/>
                <a:ea typeface="Arial" charset="0"/>
                <a:cs typeface="Arial" charset="0"/>
                <a:sym typeface="Cabin"/>
              </a:rPr>
              <a:t>XML</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Έγγραφο </a:t>
            </a:r>
            <a:r>
              <a:rPr lang="en-US" sz="3600" u="none" strike="noStrike" cap="none" dirty="0">
                <a:solidFill>
                  <a:schemeClr val="lt1"/>
                </a:solidFill>
                <a:latin typeface="Arial" charset="0"/>
                <a:ea typeface="Arial" charset="0"/>
                <a:cs typeface="Arial" charset="0"/>
                <a:sym typeface="Cabin"/>
              </a:rPr>
              <a:t>XML</a:t>
            </a:r>
          </a:p>
        </p:txBody>
      </p:sp>
      <p:cxnSp>
        <p:nvCxnSpPr>
          <p:cNvPr id="414" name="Shape 414"/>
          <p:cNvCxnSpPr>
            <a:cxnSpLocks/>
          </p:cNvCxnSpPr>
          <p:nvPr/>
        </p:nvCxnSpPr>
        <p:spPr>
          <a:xfrm flipH="1" flipV="1">
            <a:off x="8128000" y="3022600"/>
            <a:ext cx="1994568" cy="970410"/>
          </a:xfrm>
          <a:prstGeom prst="straightConnector1">
            <a:avLst/>
          </a:prstGeom>
          <a:noFill/>
          <a:ln w="76200" cap="rnd" cmpd="sng">
            <a:solidFill>
              <a:srgbClr val="FFFF00"/>
            </a:solidFill>
            <a:prstDash val="solid"/>
            <a:miter/>
            <a:headEnd type="stealth" w="med" len="med"/>
            <a:tailEnd type="none" w="med" len="med"/>
          </a:ln>
        </p:spPr>
      </p:cxnSp>
      <p:cxnSp>
        <p:nvCxnSpPr>
          <p:cNvPr id="417" name="Shape 417"/>
          <p:cNvCxnSpPr>
            <a:cxnSpLocks/>
          </p:cNvCxnSpPr>
          <p:nvPr/>
        </p:nvCxnSpPr>
        <p:spPr>
          <a:xfrm flipH="1">
            <a:off x="7666038" y="5102226"/>
            <a:ext cx="2456530" cy="649217"/>
          </a:xfrm>
          <a:prstGeom prst="straightConnector1">
            <a:avLst/>
          </a:prstGeom>
          <a:noFill/>
          <a:ln w="76200" cap="rnd" cmpd="sng">
            <a:solidFill>
              <a:srgbClr val="00FF00"/>
            </a:solidFill>
            <a:prstDash val="solid"/>
            <a:miter/>
            <a:headEnd type="stealth" w="med" len="med"/>
            <a:tailEnd type="none" w="med" len="med"/>
          </a:ln>
        </p:spPr>
      </p:cxnSp>
      <p:sp>
        <p:nvSpPr>
          <p:cNvPr id="11" name="Shape 398">
            <a:extLst>
              <a:ext uri="{FF2B5EF4-FFF2-40B4-BE49-F238E27FC236}">
                <a16:creationId xmlns:a16="http://schemas.microsoft.com/office/drawing/2014/main" id="{3A0CDDEF-D327-4BAF-95B3-A1D31D77DEB0}"/>
              </a:ext>
            </a:extLst>
          </p:cNvPr>
          <p:cNvSpPr txBox="1"/>
          <p:nvPr/>
        </p:nvSpPr>
        <p:spPr>
          <a:xfrm>
            <a:off x="10345276" y="2711785"/>
            <a:ext cx="5326981"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err="1">
                <a:solidFill>
                  <a:schemeClr val="lt1"/>
                </a:solidFill>
                <a:latin typeface="Arial" charset="0"/>
                <a:ea typeface="Arial" charset="0"/>
                <a:cs typeface="Arial" charset="0"/>
                <a:sym typeface="Cabin"/>
              </a:rPr>
              <a:t>Επικυρωτής</a:t>
            </a:r>
            <a:endParaRPr lang="en-US" sz="7600" u="none" strike="noStrike" cap="none" dirty="0">
              <a:solidFill>
                <a:schemeClr val="lt1"/>
              </a:solidFill>
              <a:latin typeface="Arial" charset="0"/>
              <a:ea typeface="Arial" charset="0"/>
              <a:cs typeface="Arial" charset="0"/>
              <a:sym typeface="Cabin"/>
            </a:endParaRPr>
          </a:p>
        </p:txBody>
      </p:sp>
      <p:pic>
        <p:nvPicPr>
          <p:cNvPr id="12" name="Shape 402">
            <a:extLst>
              <a:ext uri="{FF2B5EF4-FFF2-40B4-BE49-F238E27FC236}">
                <a16:creationId xmlns:a16="http://schemas.microsoft.com/office/drawing/2014/main" id="{D6C9A9FB-D644-4FBF-BA42-DA1E329D3205}"/>
              </a:ext>
            </a:extLst>
          </p:cNvPr>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13" name="Shape 404">
            <a:extLst>
              <a:ext uri="{FF2B5EF4-FFF2-40B4-BE49-F238E27FC236}">
                <a16:creationId xmlns:a16="http://schemas.microsoft.com/office/drawing/2014/main" id="{F0919869-BC97-4386-9418-883A9CC7398F}"/>
              </a:ext>
            </a:extLst>
          </p:cNvPr>
          <p:cNvSpPr txBox="1"/>
          <p:nvPr/>
        </p:nvSpPr>
        <p:spPr>
          <a:xfrm>
            <a:off x="10345276" y="778711"/>
            <a:ext cx="5326981"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5400" u="none" strike="noStrike" cap="none" dirty="0">
                <a:solidFill>
                  <a:srgbClr val="FFD966"/>
                </a:solidFill>
                <a:latin typeface="Arial" charset="0"/>
                <a:ea typeface="Arial" charset="0"/>
                <a:cs typeface="Arial" charset="0"/>
                <a:sym typeface="Cabin"/>
              </a:rPr>
              <a:t>Επικύρωση </a:t>
            </a:r>
            <a:r>
              <a:rPr lang="en-US" sz="5400" u="none" strike="noStrike" cap="none" dirty="0">
                <a:solidFill>
                  <a:srgbClr val="FFD966"/>
                </a:solidFill>
                <a:latin typeface="Arial" charset="0"/>
                <a:ea typeface="Arial" charset="0"/>
                <a:cs typeface="Arial" charset="0"/>
                <a:sym typeface="Cabin"/>
              </a:rPr>
              <a:t>XML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921034" y="762000"/>
            <a:ext cx="14413932"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Πολλές Γλώσσες Σχήματος </a:t>
            </a:r>
            <a:r>
              <a:rPr lang="en-US" sz="7600" u="none" strike="noStrike" cap="none" dirty="0">
                <a:solidFill>
                  <a:srgbClr val="FFD966"/>
                </a:solidFill>
                <a:latin typeface="Arial" charset="0"/>
                <a:ea typeface="Arial" charset="0"/>
                <a:cs typeface="Arial" charset="0"/>
                <a:sym typeface="Cabin"/>
              </a:rPr>
              <a:t>XML</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Ορισμός Τύπου Εγγράφου (</a:t>
            </a:r>
            <a:r>
              <a:rPr lang="en-US" sz="3600" u="none" strike="noStrike" cap="none" dirty="0">
                <a:solidFill>
                  <a:schemeClr val="lt1"/>
                </a:solidFill>
                <a:latin typeface="Arial" charset="0"/>
                <a:ea typeface="Arial" charset="0"/>
                <a:cs typeface="Arial" charset="0"/>
                <a:sym typeface="Cabin"/>
              </a:rPr>
              <a:t>Document Type Definition </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DTD)</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Γενικευμένο Πρότυπο Γλώσσας Σήμανσης </a:t>
            </a:r>
            <a:r>
              <a:rPr lang="en-US" sz="3600" u="none" strike="noStrike" cap="none" dirty="0">
                <a:solidFill>
                  <a:schemeClr val="lt1"/>
                </a:solidFill>
                <a:latin typeface="Arial" charset="0"/>
                <a:ea typeface="Arial" charset="0"/>
                <a:cs typeface="Arial" charset="0"/>
                <a:sym typeface="Cabin"/>
              </a:rPr>
              <a:t>(ISO 8879:1986 SGML)</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l-GR" sz="3600" u="none" strike="noStrike" cap="none" dirty="0">
                <a:solidFill>
                  <a:srgbClr val="00FF00"/>
                </a:solidFill>
                <a:latin typeface="Arial" charset="0"/>
                <a:ea typeface="Arial" charset="0"/>
                <a:cs typeface="Arial" charset="0"/>
                <a:sym typeface="Cabin"/>
              </a:rPr>
              <a:t>Σχήμα </a:t>
            </a:r>
            <a:r>
              <a:rPr lang="en-US" sz="3600" u="none" strike="noStrike" cap="none" dirty="0">
                <a:solidFill>
                  <a:srgbClr val="00FF00"/>
                </a:solidFill>
                <a:latin typeface="Arial" charset="0"/>
                <a:ea typeface="Arial" charset="0"/>
                <a:cs typeface="Arial" charset="0"/>
                <a:sym typeface="Cabin"/>
              </a:rPr>
              <a:t>XML </a:t>
            </a:r>
            <a:r>
              <a:rPr lang="el-GR" sz="3600" u="none" strike="noStrike" cap="none" dirty="0">
                <a:solidFill>
                  <a:srgbClr val="00FF00"/>
                </a:solidFill>
                <a:latin typeface="Arial" charset="0"/>
                <a:ea typeface="Arial" charset="0"/>
                <a:cs typeface="Arial" charset="0"/>
                <a:sym typeface="Cabin"/>
              </a:rPr>
              <a:t>από το</a:t>
            </a:r>
            <a:r>
              <a:rPr lang="en-US" sz="3600" u="none" strike="noStrike" cap="none" dirty="0">
                <a:solidFill>
                  <a:srgbClr val="00FF00"/>
                </a:solidFill>
                <a:latin typeface="Arial" charset="0"/>
                <a:ea typeface="Arial" charset="0"/>
                <a:cs typeface="Arial" charset="0"/>
                <a:sym typeface="Cabin"/>
              </a:rPr>
              <a:t> W3C - (XSD)</a:t>
            </a:r>
          </a:p>
          <a:p>
            <a:pPr marL="457200" marR="0" lvl="1" indent="0" algn="l" rtl="0">
              <a:lnSpc>
                <a:spcPct val="100000"/>
              </a:lnSpc>
              <a:spcBef>
                <a:spcPts val="3500"/>
              </a:spcBef>
              <a:spcAft>
                <a:spcPts val="1000"/>
              </a:spcAft>
              <a:buSzPct val="100000"/>
              <a:buNone/>
            </a:pPr>
            <a:r>
              <a:rPr lang="en-US" sz="3600" u="none" strike="noStrike" cap="none" dirty="0">
                <a:solidFill>
                  <a:srgbClr val="00FF00"/>
                </a:solidFill>
                <a:latin typeface="Arial" charset="0"/>
                <a:ea typeface="Arial" charset="0"/>
                <a:cs typeface="Arial" charset="0"/>
                <a:sym typeface="Cabin"/>
              </a:rPr>
              <a:t>-  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762000"/>
            <a:ext cx="1304605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Δεδομένα στον Ιστό</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Με το HTTP  Αίτημα/Απάντηση καλά κατανοητό και καλά υποστηριζόμενο, υπήρξε μια φυσική κίνηση προς την ανταλλαγή δεδομένων μεταξύ προγραμμάτων, που χρησιμοποιούν αυτά τα πρωτόκολλα</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Χρειάστηκε να καταλήξουμε/συμφωνήσουμε σε έναν τρόπο αναπαράστασης των δεδομένων που μεταφέρονται μεταξύ εφαρμογών και μεταξύ δικτύων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Υπάρχουν δύο συνήθης μορφές</a:t>
            </a:r>
            <a:r>
              <a:rPr lang="en-US" sz="3600" u="none" strike="noStrike" cap="none" dirty="0">
                <a:solidFill>
                  <a:schemeClr val="lt1"/>
                </a:solidFill>
                <a:latin typeface="Arial" charset="0"/>
                <a:ea typeface="Arial" charset="0"/>
                <a:cs typeface="Arial" charset="0"/>
                <a:sym typeface="Cabin"/>
              </a:rPr>
              <a:t>: XML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47932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XSD </a:t>
            </a:r>
            <a:r>
              <a:rPr lang="el-GR" sz="7600" u="none" strike="noStrike" cap="none" dirty="0">
                <a:solidFill>
                  <a:srgbClr val="FFD966"/>
                </a:solidFill>
                <a:latin typeface="Arial" charset="0"/>
                <a:ea typeface="Arial" charset="0"/>
                <a:cs typeface="Arial" charset="0"/>
                <a:sym typeface="Cabin"/>
              </a:rPr>
              <a:t>Σχήμα </a:t>
            </a:r>
            <a:r>
              <a:rPr lang="en-US" sz="7600" u="none" strike="noStrike" cap="none" dirty="0">
                <a:solidFill>
                  <a:srgbClr val="FFD966"/>
                </a:solidFill>
                <a:latin typeface="Arial" charset="0"/>
                <a:ea typeface="Arial" charset="0"/>
                <a:cs typeface="Arial" charset="0"/>
                <a:sym typeface="Cabin"/>
              </a:rPr>
              <a:t>XML (</a:t>
            </a:r>
            <a:r>
              <a:rPr lang="el-GR" sz="7600" u="none" strike="noStrike" cap="none" dirty="0">
                <a:solidFill>
                  <a:srgbClr val="FFD966"/>
                </a:solidFill>
                <a:latin typeface="Arial" charset="0"/>
                <a:ea typeface="Arial" charset="0"/>
                <a:cs typeface="Arial" charset="0"/>
                <a:sym typeface="Cabin"/>
              </a:rPr>
              <a:t>προδιαγραφές </a:t>
            </a:r>
            <a:r>
              <a:rPr lang="en-US" sz="7600" u="none" strike="noStrike" cap="none" dirty="0">
                <a:solidFill>
                  <a:srgbClr val="FFD966"/>
                </a:solidFill>
                <a:latin typeface="Arial" charset="0"/>
                <a:ea typeface="Arial" charset="0"/>
                <a:cs typeface="Arial" charset="0"/>
                <a:sym typeface="Cabin"/>
              </a:rPr>
              <a:t>W3C)</a:t>
            </a:r>
          </a:p>
        </p:txBody>
      </p:sp>
      <p:sp>
        <p:nvSpPr>
          <p:cNvPr id="431" name="Shape 431"/>
          <p:cNvSpPr txBox="1">
            <a:spLocks noGrp="1"/>
          </p:cNvSpPr>
          <p:nvPr>
            <p:ph type="body" idx="1"/>
          </p:nvPr>
        </p:nvSpPr>
        <p:spPr>
          <a:xfrm>
            <a:off x="1162000" y="2878707"/>
            <a:ext cx="13932000" cy="543907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Θα εστιάσουμε στην έκδοση της Κοινοπραξίας του Ιστού Παγκόσμιας Εμβέλειας (World </a:t>
            </a:r>
            <a:r>
              <a:rPr lang="el-GR" sz="3600" u="none" strike="noStrike" cap="none" dirty="0" err="1">
                <a:solidFill>
                  <a:schemeClr val="lt1"/>
                </a:solidFill>
                <a:latin typeface="Arial" charset="0"/>
                <a:ea typeface="Arial" charset="0"/>
                <a:cs typeface="Arial" charset="0"/>
                <a:sym typeface="Cabin"/>
              </a:rPr>
              <a:t>Wide</a:t>
            </a:r>
            <a:r>
              <a:rPr lang="el-GR" sz="3600" u="none" strike="noStrike" cap="none" dirty="0">
                <a:solidFill>
                  <a:schemeClr val="lt1"/>
                </a:solidFill>
                <a:latin typeface="Arial" charset="0"/>
                <a:ea typeface="Arial" charset="0"/>
                <a:cs typeface="Arial" charset="0"/>
                <a:sym typeface="Cabin"/>
              </a:rPr>
              <a:t> Web </a:t>
            </a:r>
            <a:r>
              <a:rPr lang="el-GR" sz="3600" u="none" strike="noStrike" cap="none" dirty="0" err="1">
                <a:solidFill>
                  <a:schemeClr val="lt1"/>
                </a:solidFill>
                <a:latin typeface="Arial" charset="0"/>
                <a:ea typeface="Arial" charset="0"/>
                <a:cs typeface="Arial" charset="0"/>
                <a:sym typeface="Cabin"/>
              </a:rPr>
              <a:t>Consortium</a:t>
            </a:r>
            <a:r>
              <a:rPr lang="el-GR" sz="3600" u="none" strike="noStrike" cap="none" dirty="0">
                <a:solidFill>
                  <a:schemeClr val="lt1"/>
                </a:solidFill>
                <a:latin typeface="Arial" charset="0"/>
                <a:ea typeface="Arial" charset="0"/>
                <a:cs typeface="Arial" charset="0"/>
                <a:sym typeface="Cabin"/>
              </a:rPr>
              <a:t> W3C)</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pPr>
            <a:r>
              <a:rPr lang="el-GR" sz="3600" u="none" strike="noStrike" cap="none" dirty="0">
                <a:solidFill>
                  <a:schemeClr val="lt1"/>
                </a:solidFill>
                <a:latin typeface="Arial" charset="0"/>
                <a:ea typeface="Arial" charset="0"/>
                <a:cs typeface="Arial" charset="0"/>
                <a:sym typeface="Cabin"/>
              </a:rPr>
              <a:t>Συχνά ονομάζεται «Σχήμα W3C» επειδή το «Σχήμα» θεωρείται γενικό</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Συνηθέστερα ονομάζεται XSD επειδή τα ονόματα αρχείων τελειώνουν σε </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716550" y="74228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759501" y="8030708"/>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Δομή </a:t>
            </a:r>
            <a:r>
              <a:rPr lang="en-US" sz="7600" u="none" strike="noStrike" cap="none" dirty="0">
                <a:solidFill>
                  <a:srgbClr val="FFD966"/>
                </a:solidFill>
                <a:latin typeface="Arial" charset="0"/>
                <a:ea typeface="Arial" charset="0"/>
                <a:cs typeface="Arial" charset="0"/>
                <a:sym typeface="Cabin"/>
              </a:rPr>
              <a:t>XSD</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dirty="0" err="1">
                <a:solidFill>
                  <a:srgbClr val="FF7F00"/>
                </a:solidFill>
                <a:latin typeface="Arial" charset="0"/>
                <a:ea typeface="Arial" charset="0"/>
                <a:cs typeface="Arial" charset="0"/>
                <a:sym typeface="Cabin"/>
              </a:rPr>
              <a:t>xs</a:t>
            </a: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στοιχείο</a:t>
            </a:r>
            <a:endParaRPr lang="en-US" sz="3600" u="none" strike="noStrike" cap="none" dirty="0">
              <a:solidFill>
                <a:srgbClr val="FF7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dirty="0" err="1">
                <a:solidFill>
                  <a:srgbClr val="00FF00"/>
                </a:solidFill>
                <a:latin typeface="Arial" charset="0"/>
                <a:ea typeface="Arial" charset="0"/>
                <a:cs typeface="Arial" charset="0"/>
                <a:sym typeface="Cabin"/>
              </a:rPr>
              <a:t>xs</a:t>
            </a: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αλληλουχία</a:t>
            </a:r>
            <a:endParaRPr lang="en-US" sz="3600" u="none" strike="noStrike" cap="none" dirty="0">
              <a:solidFill>
                <a:srgbClr val="00F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dirty="0" err="1">
                <a:solidFill>
                  <a:srgbClr val="FFFF00"/>
                </a:solidFill>
                <a:latin typeface="Arial" charset="0"/>
                <a:ea typeface="Arial" charset="0"/>
                <a:cs typeface="Arial" charset="0"/>
                <a:sym typeface="Cabin"/>
              </a:rPr>
              <a:t>xs</a:t>
            </a:r>
            <a:r>
              <a:rPr lang="en-US" sz="3600" u="none" strike="noStrike" cap="none" dirty="0">
                <a:solidFill>
                  <a:srgbClr val="FFFF00"/>
                </a:solidFill>
                <a:latin typeface="Arial" charset="0"/>
                <a:ea typeface="Arial" charset="0"/>
                <a:cs typeface="Arial" charset="0"/>
                <a:sym typeface="Cabin"/>
              </a:rPr>
              <a:t>:</a:t>
            </a:r>
            <a:r>
              <a:rPr lang="el-GR" sz="3600" u="none" strike="noStrike" cap="none" dirty="0" err="1">
                <a:solidFill>
                  <a:srgbClr val="FFFF00"/>
                </a:solidFill>
                <a:latin typeface="Arial" charset="0"/>
                <a:ea typeface="Arial" charset="0"/>
                <a:cs typeface="Arial" charset="0"/>
                <a:sym typeface="Cabin"/>
              </a:rPr>
              <a:t>σύνθετοςΤύπος</a:t>
            </a:r>
            <a:endParaRPr lang="en-US" sz="3600" u="none" strike="noStrike" cap="none" dirty="0">
              <a:solidFill>
                <a:srgbClr val="FFFF00"/>
              </a:solidFill>
              <a:latin typeface="Arial" charset="0"/>
              <a:ea typeface="Arial" charset="0"/>
              <a:cs typeface="Arial" charset="0"/>
              <a:sym typeface="Cabin"/>
            </a:endParaRP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n-US" sz="3000" u="none" strike="noStrike" cap="none" dirty="0" err="1">
                <a:solidFill>
                  <a:srgbClr val="FFFF00"/>
                </a:solidFill>
                <a:latin typeface="Arial" charset="0"/>
                <a:ea typeface="Arial" charset="0"/>
                <a:cs typeface="Arial" charset="0"/>
                <a:sym typeface="Cabin"/>
              </a:rPr>
              <a:t>xs:complexType</a:t>
            </a:r>
            <a:r>
              <a:rPr lang="en-US" sz="3000" u="none" strike="noStrike" cap="none" dirty="0">
                <a:solidFill>
                  <a:srgbClr val="FFFF00"/>
                </a:solidFill>
                <a:latin typeface="Arial" charset="0"/>
                <a:ea typeface="Arial" charset="0"/>
                <a:cs typeface="Arial" charset="0"/>
                <a:sym typeface="Cabin"/>
              </a:rPr>
              <a:t> name=</a:t>
            </a:r>
            <a:r>
              <a:rPr lang="en-US" sz="3000" b="0" i="0" u="none" strike="noStrike" cap="none" dirty="0">
                <a:solidFill>
                  <a:srgbClr val="FFFF00"/>
                </a:solidFill>
                <a:latin typeface="Arial"/>
                <a:ea typeface="Arial"/>
                <a:cs typeface="Arial"/>
                <a:sym typeface="Arial"/>
              </a:rPr>
              <a:t>"</a:t>
            </a:r>
            <a:r>
              <a:rPr lang="el-GR" sz="3000" u="none" strike="noStrike" cap="none" dirty="0">
                <a:solidFill>
                  <a:srgbClr val="FFFF00"/>
                </a:solidFill>
                <a:latin typeface="Arial" charset="0"/>
                <a:ea typeface="Arial" charset="0"/>
                <a:cs typeface="Arial" charset="0"/>
                <a:sym typeface="Cabin"/>
              </a:rPr>
              <a:t>άτομο</a:t>
            </a:r>
            <a:r>
              <a:rPr lang="en-US" sz="3000" b="0" i="0" u="none" strike="noStrike" cap="none" dirty="0">
                <a:solidFill>
                  <a:srgbClr val="FFFF00"/>
                </a:solidFill>
                <a:latin typeface="Arial"/>
                <a:ea typeface="Arial"/>
                <a:cs typeface="Arial"/>
                <a:sym typeface="Arial"/>
              </a:rPr>
              <a:t>"</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l-GR" sz="3000" u="none" strike="noStrike" cap="none" dirty="0">
                <a:solidFill>
                  <a:srgbClr val="FF7F00"/>
                </a:solidFill>
                <a:latin typeface="Arial" charset="0"/>
                <a:ea typeface="Arial" charset="0"/>
                <a:cs typeface="Arial" charset="0"/>
                <a:sym typeface="Cabin"/>
              </a:rPr>
              <a:t>επίθετο</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l-GR" sz="3000" u="none" strike="noStrike" cap="none" dirty="0">
                <a:solidFill>
                  <a:srgbClr val="FF7F00"/>
                </a:solidFill>
                <a:latin typeface="Arial" charset="0"/>
                <a:ea typeface="Arial" charset="0"/>
                <a:cs typeface="Arial" charset="0"/>
                <a:sym typeface="Cabin"/>
              </a:rPr>
              <a:t>ηλικία</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xs:integer</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l-GR" sz="3000" u="none" strike="noStrike" cap="none" dirty="0" err="1">
                <a:solidFill>
                  <a:srgbClr val="FF7F00"/>
                </a:solidFill>
                <a:latin typeface="Arial" charset="0"/>
                <a:ea typeface="Arial" charset="0"/>
                <a:cs typeface="Arial" charset="0"/>
                <a:sym typeface="Cabin"/>
              </a:rPr>
              <a:t>ημγέννησης</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xs:date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n-US" sz="3000" u="none" strike="noStrike" cap="none" dirty="0" err="1">
                <a:solidFill>
                  <a:srgbClr val="FFFF00"/>
                </a:solidFill>
                <a:latin typeface="Arial" charset="0"/>
                <a:ea typeface="Arial" charset="0"/>
                <a:cs typeface="Arial" charset="0"/>
                <a:sym typeface="Cabin"/>
              </a:rPr>
              <a:t>xs:complexType</a:t>
            </a:r>
            <a:r>
              <a:rPr lang="en-US" sz="3000" u="none" strike="noStrike" cap="none" dirty="0">
                <a:solidFill>
                  <a:srgbClr val="FFFF00"/>
                </a:solidFill>
                <a:latin typeface="Arial" charset="0"/>
                <a:ea typeface="Arial" charset="0"/>
                <a:cs typeface="Arial" charset="0"/>
                <a:sym typeface="Cabin"/>
              </a:rPr>
              <a:t>&gt;</a:t>
            </a:r>
          </a:p>
        </p:txBody>
      </p:sp>
      <p:sp>
        <p:nvSpPr>
          <p:cNvPr id="441" name="Shape 441"/>
          <p:cNvSpPr txBox="1"/>
          <p:nvPr/>
        </p:nvSpPr>
        <p:spPr>
          <a:xfrm>
            <a:off x="6530261" y="1371325"/>
            <a:ext cx="8019928"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a:solidFill>
                  <a:srgbClr val="FF7F00"/>
                </a:solidFill>
                <a:latin typeface="Arial" charset="0"/>
                <a:ea typeface="Arial" charset="0"/>
                <a:cs typeface="Arial" charset="0"/>
                <a:sym typeface="Cabin"/>
              </a:rPr>
              <a:t>επίθετο</a:t>
            </a:r>
            <a:r>
              <a:rPr lang="en-US" sz="3000" u="none" strike="noStrike" cap="none" dirty="0">
                <a:solidFill>
                  <a:srgbClr val="FF7F00"/>
                </a:solidFill>
                <a:latin typeface="Arial" charset="0"/>
                <a:ea typeface="Arial" charset="0"/>
                <a:cs typeface="Arial" charset="0"/>
                <a:sym typeface="Cabin"/>
              </a:rPr>
              <a:t>&gt;Severance&lt;/</a:t>
            </a:r>
            <a:r>
              <a:rPr lang="el-GR" sz="3000" u="none" strike="noStrike" cap="none" dirty="0">
                <a:solidFill>
                  <a:srgbClr val="FF7F00"/>
                </a:solidFill>
                <a:latin typeface="Arial" charset="0"/>
                <a:ea typeface="Arial" charset="0"/>
                <a:cs typeface="Arial" charset="0"/>
                <a:sym typeface="Cabin"/>
              </a:rPr>
              <a:t>επίθετο</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a:solidFill>
                  <a:srgbClr val="FF7F00"/>
                </a:solidFill>
                <a:latin typeface="Arial" charset="0"/>
                <a:ea typeface="Arial" charset="0"/>
                <a:cs typeface="Arial" charset="0"/>
                <a:sym typeface="Cabin"/>
              </a:rPr>
              <a:t>ηλικία</a:t>
            </a:r>
            <a:r>
              <a:rPr lang="en-US" sz="3000" u="none" strike="noStrike" cap="none" dirty="0">
                <a:solidFill>
                  <a:srgbClr val="FF7F00"/>
                </a:solidFill>
                <a:latin typeface="Arial" charset="0"/>
                <a:ea typeface="Arial" charset="0"/>
                <a:cs typeface="Arial" charset="0"/>
                <a:sym typeface="Cabin"/>
              </a:rPr>
              <a:t>&gt;17&lt;/</a:t>
            </a:r>
            <a:r>
              <a:rPr lang="el-GR" sz="3000" u="none" strike="noStrike" cap="none" dirty="0">
                <a:solidFill>
                  <a:srgbClr val="FF7F00"/>
                </a:solidFill>
                <a:latin typeface="Arial" charset="0"/>
                <a:ea typeface="Arial" charset="0"/>
                <a:cs typeface="Arial" charset="0"/>
                <a:sym typeface="Cabin"/>
              </a:rPr>
              <a:t>ηλικία</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ημγέννησης</a:t>
            </a:r>
            <a:r>
              <a:rPr lang="en-US" sz="3000" u="none" strike="noStrike" cap="none" dirty="0">
                <a:solidFill>
                  <a:srgbClr val="FF7F00"/>
                </a:solidFill>
                <a:latin typeface="Arial" charset="0"/>
                <a:ea typeface="Arial" charset="0"/>
                <a:cs typeface="Arial" charset="0"/>
                <a:sym typeface="Cabin"/>
              </a:rPr>
              <a:t>&gt;2001-04-17&lt;/</a:t>
            </a:r>
            <a:r>
              <a:rPr lang="el-GR" sz="3000" u="none" strike="noStrike" cap="none" dirty="0" err="1">
                <a:solidFill>
                  <a:srgbClr val="FF7F00"/>
                </a:solidFill>
                <a:latin typeface="Arial" charset="0"/>
                <a:ea typeface="Arial" charset="0"/>
                <a:cs typeface="Arial" charset="0"/>
                <a:sym typeface="Cabin"/>
              </a:rPr>
              <a:t>ημγέννησης</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a:t>
            </a:r>
            <a:r>
              <a:rPr lang="el-GR" sz="3000" u="none" strike="noStrike" cap="none" dirty="0">
                <a:solidFill>
                  <a:srgbClr val="FFFF00"/>
                </a:solidFill>
                <a:latin typeface="Arial" charset="0"/>
                <a:ea typeface="Arial" charset="0"/>
                <a:cs typeface="Arial" charset="0"/>
                <a:sym typeface="Cabin"/>
              </a:rPr>
              <a:t>άτομο</a:t>
            </a:r>
            <a:r>
              <a:rPr lang="en-US" sz="3000" u="none" strike="noStrike" cap="none" dirty="0">
                <a:solidFill>
                  <a:srgbClr val="FFFF00"/>
                </a:solidFill>
                <a:latin typeface="Arial" charset="0"/>
                <a:ea typeface="Arial" charset="0"/>
                <a:cs typeface="Arial" charset="0"/>
                <a:sym typeface="Cabin"/>
              </a:rPr>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00861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000" u="none" strike="noStrike" cap="none" dirty="0">
                <a:solidFill>
                  <a:srgbClr val="FFD966"/>
                </a:solidFill>
                <a:latin typeface="Arial" charset="0"/>
                <a:ea typeface="Arial" charset="0"/>
                <a:cs typeface="Arial" charset="0"/>
                <a:sym typeface="Cabin"/>
              </a:rPr>
              <a:t>Περιορισμοί </a:t>
            </a:r>
            <a:r>
              <a:rPr lang="en-US" sz="6000" u="none" strike="noStrike" cap="none" dirty="0">
                <a:solidFill>
                  <a:srgbClr val="FFD966"/>
                </a:solidFill>
                <a:latin typeface="Arial" charset="0"/>
                <a:ea typeface="Arial" charset="0"/>
                <a:cs typeface="Arial" charset="0"/>
                <a:sym typeface="Cabin"/>
              </a:rPr>
              <a:t>XSD</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a:t>
            </a:r>
            <a:r>
              <a:rPr lang="el-GR" sz="3000" u="none" strike="noStrike" cap="none" dirty="0">
                <a:solidFill>
                  <a:srgbClr val="00FF00"/>
                </a:solidFill>
                <a:latin typeface="Arial" charset="0"/>
                <a:ea typeface="Arial" charset="0"/>
                <a:cs typeface="Arial" charset="0"/>
                <a:sym typeface="Cabin"/>
              </a:rPr>
              <a:t>άτομο</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 "</a:t>
            </a:r>
            <a:r>
              <a:rPr lang="el-GR" sz="3000" u="none" strike="noStrike" cap="none" dirty="0" err="1">
                <a:solidFill>
                  <a:srgbClr val="00FFFF"/>
                </a:solidFill>
                <a:latin typeface="Arial" charset="0"/>
                <a:ea typeface="Arial" charset="0"/>
                <a:cs typeface="Arial" charset="0"/>
                <a:sym typeface="Cabin"/>
              </a:rPr>
              <a:t>πλήρες_όνομα</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 "</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7267074" y="4784035"/>
            <a:ext cx="8748127"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l-GR" sz="3000" u="none" strike="noStrike" cap="none" dirty="0">
                <a:solidFill>
                  <a:srgbClr val="00FF00"/>
                </a:solidFill>
                <a:latin typeface="Arial" charset="0"/>
                <a:ea typeface="Arial" charset="0"/>
                <a:cs typeface="Arial" charset="0"/>
                <a:sym typeface="Cabin"/>
              </a:rPr>
              <a:t>άτομο</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l-GR" sz="3000" u="none" strike="noStrike" cap="none" dirty="0" err="1">
                <a:solidFill>
                  <a:srgbClr val="00FFFF"/>
                </a:solidFill>
                <a:latin typeface="Arial" charset="0"/>
                <a:ea typeface="Arial" charset="0"/>
                <a:cs typeface="Arial" charset="0"/>
                <a:sym typeface="Cabin"/>
              </a:rPr>
              <a:t>πλήρες_όνομα</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l-GR" sz="3000" u="none" strike="noStrike" cap="none" dirty="0" err="1">
                <a:solidFill>
                  <a:srgbClr val="00FFFF"/>
                </a:solidFill>
                <a:latin typeface="Arial" charset="0"/>
                <a:ea typeface="Arial" charset="0"/>
                <a:cs typeface="Arial" charset="0"/>
                <a:sym typeface="Cabin"/>
              </a:rPr>
              <a:t>πλήρες_όνομα</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&gt;Hege&lt;/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&gt;Stale&lt;/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&gt;Jim&lt;/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l-GR" sz="3000" u="none" strike="noStrike" cap="none" dirty="0" err="1">
                <a:solidFill>
                  <a:srgbClr val="FF7F00"/>
                </a:solidFill>
                <a:latin typeface="Arial" charset="0"/>
                <a:ea typeface="Arial" charset="0"/>
                <a:cs typeface="Arial" charset="0"/>
                <a:sym typeface="Cabin"/>
              </a:rPr>
              <a:t>όνομα_παιδιού</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l-GR" sz="3000" u="none" strike="noStrike" cap="none" dirty="0">
                <a:solidFill>
                  <a:srgbClr val="00FF00"/>
                </a:solidFill>
                <a:latin typeface="Arial" charset="0"/>
                <a:ea typeface="Arial" charset="0"/>
                <a:cs typeface="Arial" charset="0"/>
                <a:sym typeface="Cabin"/>
              </a:rPr>
              <a:t>άτομο</a:t>
            </a:r>
            <a:r>
              <a:rPr lang="en-US" sz="3000" u="none" strike="noStrike" cap="none" dirty="0">
                <a:solidFill>
                  <a:srgbClr val="00FF00"/>
                </a:solidFill>
                <a:latin typeface="Arial" charset="0"/>
                <a:ea typeface="Arial" charset="0"/>
                <a:cs typeface="Arial" charset="0"/>
                <a:sym typeface="Cabin"/>
              </a:rPr>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1999"/>
            <a:ext cx="4008883" cy="20663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000" u="none" strike="noStrike" cap="none" dirty="0">
                <a:solidFill>
                  <a:srgbClr val="FFD966"/>
                </a:solidFill>
                <a:latin typeface="Arial" charset="0"/>
                <a:ea typeface="Arial" charset="0"/>
                <a:cs typeface="Arial" charset="0"/>
                <a:sym typeface="Cabin"/>
              </a:rPr>
              <a:t>Τύποι Δεδομένων</a:t>
            </a:r>
            <a:r>
              <a:rPr lang="en-US" sz="6000" u="none" strike="noStrike" cap="none" dirty="0">
                <a:solidFill>
                  <a:srgbClr val="FFD966"/>
                </a:solidFill>
                <a:latin typeface="Arial" charset="0"/>
                <a:ea typeface="Arial" charset="0"/>
                <a:cs typeface="Arial" charset="0"/>
                <a:sym typeface="Cabin"/>
              </a:rPr>
              <a:t>XSD</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&lt;</a:t>
            </a:r>
            <a:r>
              <a:rPr lang="en-US" sz="3200" u="none" strike="noStrike" cap="none" dirty="0" err="1">
                <a:solidFill>
                  <a:srgbClr val="FF00FF"/>
                </a:solidFill>
                <a:latin typeface="Arial" charset="0"/>
                <a:ea typeface="Arial" charset="0"/>
                <a:cs typeface="Arial" charset="0"/>
                <a:sym typeface="Cabin"/>
              </a:rPr>
              <a:t>xs:element</a:t>
            </a:r>
            <a:r>
              <a:rPr lang="en-US" sz="3200" u="none" strike="noStrike" cap="none" dirty="0">
                <a:solidFill>
                  <a:srgbClr val="FF00FF"/>
                </a:solidFill>
                <a:latin typeface="Arial" charset="0"/>
                <a:ea typeface="Arial" charset="0"/>
                <a:cs typeface="Arial" charset="0"/>
                <a:sym typeface="Cabin"/>
              </a:rPr>
              <a:t> name= "</a:t>
            </a:r>
            <a:r>
              <a:rPr lang="el-GR" sz="3200" u="none" strike="noStrike" cap="none" dirty="0">
                <a:solidFill>
                  <a:srgbClr val="FF00FF"/>
                </a:solidFill>
                <a:latin typeface="Arial" charset="0"/>
                <a:ea typeface="Arial" charset="0"/>
                <a:cs typeface="Arial" charset="0"/>
                <a:sym typeface="Cabin"/>
              </a:rPr>
              <a:t>πελάτης</a:t>
            </a:r>
            <a:r>
              <a:rPr lang="en-US" sz="3200" u="none" strike="noStrike" cap="none" dirty="0">
                <a:solidFill>
                  <a:srgbClr val="FF00FF"/>
                </a:solidFill>
                <a:latin typeface="Arial" charset="0"/>
                <a:ea typeface="Arial" charset="0"/>
                <a:cs typeface="Arial" charset="0"/>
                <a:sym typeface="Cabin"/>
              </a:rPr>
              <a:t>" type="</a:t>
            </a:r>
            <a:r>
              <a:rPr lang="en-US" sz="3200" u="none" strike="noStrike" cap="none" dirty="0" err="1">
                <a:solidFill>
                  <a:srgbClr val="FF00FF"/>
                </a:solidFill>
                <a:latin typeface="Arial" charset="0"/>
                <a:ea typeface="Arial" charset="0"/>
                <a:cs typeface="Arial" charset="0"/>
                <a:sym typeface="Cabin"/>
              </a:rPr>
              <a:t>xs:string</a:t>
            </a:r>
            <a:r>
              <a:rPr lang="en-US" sz="32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n-US" sz="3200" u="none" strike="noStrike" cap="none" dirty="0" err="1">
                <a:solidFill>
                  <a:srgbClr val="00FF00"/>
                </a:solidFill>
                <a:latin typeface="Arial" charset="0"/>
                <a:ea typeface="Arial" charset="0"/>
                <a:cs typeface="Arial" charset="0"/>
                <a:sym typeface="Cabin"/>
              </a:rPr>
              <a:t>xs:element</a:t>
            </a:r>
            <a:r>
              <a:rPr lang="en-US" sz="3200" u="none" strike="noStrike" cap="none" dirty="0">
                <a:solidFill>
                  <a:srgbClr val="00FF00"/>
                </a:solidFill>
                <a:latin typeface="Arial" charset="0"/>
                <a:ea typeface="Arial" charset="0"/>
                <a:cs typeface="Arial" charset="0"/>
                <a:sym typeface="Cabin"/>
              </a:rPr>
              <a:t> name= "</a:t>
            </a:r>
            <a:r>
              <a:rPr lang="el-GR" sz="3200" u="none" strike="noStrike" cap="none" dirty="0">
                <a:solidFill>
                  <a:srgbClr val="00FF00"/>
                </a:solidFill>
                <a:latin typeface="Arial" charset="0"/>
                <a:ea typeface="Arial" charset="0"/>
                <a:cs typeface="Arial" charset="0"/>
                <a:sym typeface="Cabin"/>
              </a:rPr>
              <a:t>έναρξη</a:t>
            </a:r>
            <a:r>
              <a:rPr lang="en-US" sz="3200" u="none" strike="noStrike" cap="none" dirty="0">
                <a:solidFill>
                  <a:srgbClr val="00FF00"/>
                </a:solidFill>
                <a:latin typeface="Arial" charset="0"/>
                <a:ea typeface="Arial" charset="0"/>
                <a:cs typeface="Arial" charset="0"/>
                <a:sym typeface="Cabin"/>
              </a:rPr>
              <a:t>" type="</a:t>
            </a:r>
            <a:r>
              <a:rPr lang="en-US" sz="3200" u="none" strike="noStrike" cap="none" dirty="0" err="1">
                <a:solidFill>
                  <a:srgbClr val="00FF00"/>
                </a:solidFill>
                <a:latin typeface="Arial" charset="0"/>
                <a:ea typeface="Arial" charset="0"/>
                <a:cs typeface="Arial" charset="0"/>
                <a:sym typeface="Cabin"/>
              </a:rPr>
              <a:t>xs:date</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t>
            </a:r>
            <a:r>
              <a:rPr lang="en-US" sz="3200" u="none" strike="noStrike" cap="none" dirty="0" err="1">
                <a:solidFill>
                  <a:srgbClr val="FF7F00"/>
                </a:solidFill>
                <a:latin typeface="Arial" charset="0"/>
                <a:ea typeface="Arial" charset="0"/>
                <a:cs typeface="Arial" charset="0"/>
                <a:sym typeface="Cabin"/>
              </a:rPr>
              <a:t>xs:element</a:t>
            </a:r>
            <a:r>
              <a:rPr lang="en-US" sz="3200" u="none" strike="noStrike" cap="none" dirty="0">
                <a:solidFill>
                  <a:srgbClr val="FF7F00"/>
                </a:solidFill>
                <a:latin typeface="Arial" charset="0"/>
                <a:ea typeface="Arial" charset="0"/>
                <a:cs typeface="Arial" charset="0"/>
                <a:sym typeface="Cabin"/>
              </a:rPr>
              <a:t> name= "</a:t>
            </a:r>
            <a:r>
              <a:rPr lang="el-GR" sz="3200" u="none" strike="noStrike" cap="none" dirty="0" err="1">
                <a:solidFill>
                  <a:srgbClr val="FF7F00"/>
                </a:solidFill>
                <a:latin typeface="Arial" charset="0"/>
                <a:ea typeface="Arial" charset="0"/>
                <a:cs typeface="Arial" charset="0"/>
                <a:sym typeface="Cabin"/>
              </a:rPr>
              <a:t>ημέναρξης</a:t>
            </a:r>
            <a:r>
              <a:rPr lang="en-US" sz="3200" u="none" strike="noStrike" cap="none" dirty="0">
                <a:solidFill>
                  <a:srgbClr val="FF7F00"/>
                </a:solidFill>
                <a:latin typeface="Arial" charset="0"/>
                <a:ea typeface="Arial" charset="0"/>
                <a:cs typeface="Arial" charset="0"/>
                <a:sym typeface="Cabin"/>
              </a:rPr>
              <a:t>" type="</a:t>
            </a:r>
            <a:r>
              <a:rPr lang="en-US" sz="3200" u="none" strike="noStrike" cap="none" dirty="0" err="1">
                <a:solidFill>
                  <a:srgbClr val="FF7F00"/>
                </a:solidFill>
                <a:latin typeface="Arial" charset="0"/>
                <a:ea typeface="Arial" charset="0"/>
                <a:cs typeface="Arial" charset="0"/>
                <a:sym typeface="Cabin"/>
              </a:rPr>
              <a:t>xs:dateTime</a:t>
            </a:r>
            <a:r>
              <a:rPr lang="en-US" sz="32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a:t>
            </a:r>
            <a:r>
              <a:rPr lang="en-US" sz="3200" u="none" strike="noStrike" cap="none" dirty="0" err="1">
                <a:solidFill>
                  <a:srgbClr val="FFFF00"/>
                </a:solidFill>
                <a:latin typeface="Arial" charset="0"/>
                <a:ea typeface="Arial" charset="0"/>
                <a:cs typeface="Arial" charset="0"/>
                <a:sym typeface="Cabin"/>
              </a:rPr>
              <a:t>xs:element</a:t>
            </a:r>
            <a:r>
              <a:rPr lang="en-US" sz="3200" u="none" strike="noStrike" cap="none" dirty="0">
                <a:solidFill>
                  <a:srgbClr val="FFFF00"/>
                </a:solidFill>
                <a:latin typeface="Arial" charset="0"/>
                <a:ea typeface="Arial" charset="0"/>
                <a:cs typeface="Arial" charset="0"/>
                <a:sym typeface="Cabin"/>
              </a:rPr>
              <a:t> name= "</a:t>
            </a:r>
            <a:r>
              <a:rPr lang="el-GR" sz="3200" u="none" strike="noStrike" cap="none" dirty="0">
                <a:solidFill>
                  <a:srgbClr val="FFFF00"/>
                </a:solidFill>
                <a:latin typeface="Arial" charset="0"/>
                <a:ea typeface="Arial" charset="0"/>
                <a:cs typeface="Arial" charset="0"/>
                <a:sym typeface="Cabin"/>
              </a:rPr>
              <a:t>τιμή</a:t>
            </a:r>
            <a:r>
              <a:rPr lang="en-US" sz="3200" u="none" strike="noStrike" cap="none" dirty="0">
                <a:solidFill>
                  <a:srgbClr val="FFFF00"/>
                </a:solidFill>
                <a:latin typeface="Arial" charset="0"/>
                <a:ea typeface="Arial" charset="0"/>
                <a:cs typeface="Arial" charset="0"/>
                <a:sym typeface="Cabin"/>
              </a:rPr>
              <a:t>" type="</a:t>
            </a:r>
            <a:r>
              <a:rPr lang="en-US" sz="3200" u="none" strike="noStrike" cap="none" dirty="0" err="1">
                <a:solidFill>
                  <a:srgbClr val="FFFF00"/>
                </a:solidFill>
                <a:latin typeface="Arial" charset="0"/>
                <a:ea typeface="Arial" charset="0"/>
                <a:cs typeface="Arial" charset="0"/>
                <a:sym typeface="Cabin"/>
              </a:rPr>
              <a:t>xs:decimal</a:t>
            </a:r>
            <a:r>
              <a:rPr lang="en-US" sz="32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dirty="0">
                <a:solidFill>
                  <a:srgbClr val="00FFFF"/>
                </a:solidFill>
                <a:latin typeface="Arial" charset="0"/>
                <a:ea typeface="Arial" charset="0"/>
                <a:cs typeface="Arial" charset="0"/>
                <a:sym typeface="Cabin"/>
              </a:rPr>
              <a:t>&lt;</a:t>
            </a:r>
            <a:r>
              <a:rPr lang="en-US" sz="3200" u="none" strike="noStrike" cap="none" dirty="0" err="1">
                <a:solidFill>
                  <a:srgbClr val="00FFFF"/>
                </a:solidFill>
                <a:latin typeface="Arial" charset="0"/>
                <a:ea typeface="Arial" charset="0"/>
                <a:cs typeface="Arial" charset="0"/>
                <a:sym typeface="Cabin"/>
              </a:rPr>
              <a:t>xs:element</a:t>
            </a:r>
            <a:r>
              <a:rPr lang="en-US" sz="3200" u="none" strike="noStrike" cap="none" dirty="0">
                <a:solidFill>
                  <a:srgbClr val="00FFFF"/>
                </a:solidFill>
                <a:latin typeface="Arial" charset="0"/>
                <a:ea typeface="Arial" charset="0"/>
                <a:cs typeface="Arial" charset="0"/>
                <a:sym typeface="Cabin"/>
              </a:rPr>
              <a:t> name= "</a:t>
            </a:r>
            <a:r>
              <a:rPr lang="el-GR" sz="3200" u="none" strike="noStrike" cap="none" dirty="0">
                <a:solidFill>
                  <a:srgbClr val="00FFFF"/>
                </a:solidFill>
                <a:latin typeface="Arial" charset="0"/>
                <a:ea typeface="Arial" charset="0"/>
                <a:cs typeface="Arial" charset="0"/>
                <a:sym typeface="Cabin"/>
              </a:rPr>
              <a:t>εβδομάδες</a:t>
            </a:r>
            <a:r>
              <a:rPr lang="en-US" sz="3200" u="none" strike="noStrike" cap="none" dirty="0">
                <a:solidFill>
                  <a:srgbClr val="00FFFF"/>
                </a:solidFill>
                <a:latin typeface="Arial" charset="0"/>
                <a:ea typeface="Arial" charset="0"/>
                <a:cs typeface="Arial" charset="0"/>
                <a:sym typeface="Cabin"/>
              </a:rPr>
              <a:t>" type="</a:t>
            </a:r>
            <a:r>
              <a:rPr lang="en-US" sz="3200" u="none" strike="noStrike" cap="none" dirty="0" err="1">
                <a:solidFill>
                  <a:srgbClr val="00FFFF"/>
                </a:solidFill>
                <a:latin typeface="Arial" charset="0"/>
                <a:ea typeface="Arial" charset="0"/>
                <a:cs typeface="Arial" charset="0"/>
                <a:sym typeface="Cabin"/>
              </a:rPr>
              <a:t>xs:integer</a:t>
            </a:r>
            <a:r>
              <a:rPr lang="en-US" sz="3200" u="none" strike="noStrike" cap="none" dirty="0">
                <a:solidFill>
                  <a:srgbClr val="00FFFF"/>
                </a:solidFill>
                <a:latin typeface="Arial" charset="0"/>
                <a:ea typeface="Arial" charset="0"/>
                <a:cs typeface="Arial" charset="0"/>
                <a:sym typeface="Cabin"/>
              </a:rPr>
              <a:t>"/&gt;</a:t>
            </a:r>
          </a:p>
        </p:txBody>
      </p:sp>
      <p:sp>
        <p:nvSpPr>
          <p:cNvPr id="457" name="Shape 457"/>
          <p:cNvSpPr txBox="1"/>
          <p:nvPr/>
        </p:nvSpPr>
        <p:spPr>
          <a:xfrm>
            <a:off x="6176212" y="4808537"/>
            <a:ext cx="9136814"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&lt;</a:t>
            </a:r>
            <a:r>
              <a:rPr lang="el-GR" sz="3200" u="none" strike="noStrike" cap="none" dirty="0">
                <a:solidFill>
                  <a:srgbClr val="FF00FF"/>
                </a:solidFill>
                <a:latin typeface="Arial" charset="0"/>
                <a:ea typeface="Arial" charset="0"/>
                <a:cs typeface="Arial" charset="0"/>
                <a:sym typeface="Cabin"/>
              </a:rPr>
              <a:t>πελάτης</a:t>
            </a:r>
            <a:r>
              <a:rPr lang="en-US" sz="3200" u="none" strike="noStrike" cap="none" dirty="0">
                <a:solidFill>
                  <a:srgbClr val="FF00FF"/>
                </a:solidFill>
                <a:latin typeface="Arial" charset="0"/>
                <a:ea typeface="Arial" charset="0"/>
                <a:cs typeface="Arial" charset="0"/>
                <a:sym typeface="Cabin"/>
              </a:rPr>
              <a:t>&gt;John Smith&lt;/</a:t>
            </a:r>
            <a:r>
              <a:rPr lang="el-GR" sz="3200" u="none" strike="noStrike" cap="none" dirty="0">
                <a:solidFill>
                  <a:srgbClr val="FF00FF"/>
                </a:solidFill>
                <a:latin typeface="Arial" charset="0"/>
                <a:ea typeface="Arial" charset="0"/>
                <a:cs typeface="Arial" charset="0"/>
                <a:sym typeface="Cabin"/>
              </a:rPr>
              <a:t>πελάτης</a:t>
            </a:r>
            <a:r>
              <a:rPr lang="en-US" sz="32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a:t>
            </a:r>
            <a:r>
              <a:rPr lang="el-GR" sz="3200" u="none" strike="noStrike" cap="none" dirty="0">
                <a:solidFill>
                  <a:srgbClr val="00FF00"/>
                </a:solidFill>
                <a:latin typeface="Arial" charset="0"/>
                <a:ea typeface="Arial" charset="0"/>
                <a:cs typeface="Arial" charset="0"/>
                <a:sym typeface="Cabin"/>
              </a:rPr>
              <a:t>έναρξη</a:t>
            </a:r>
            <a:r>
              <a:rPr lang="en-US" sz="3200" u="none" strike="noStrike" cap="none" dirty="0">
                <a:solidFill>
                  <a:srgbClr val="00FF00"/>
                </a:solidFill>
                <a:latin typeface="Arial" charset="0"/>
                <a:ea typeface="Arial" charset="0"/>
                <a:cs typeface="Arial" charset="0"/>
                <a:sym typeface="Cabin"/>
              </a:rPr>
              <a:t>&gt;2002-09-24&lt;/</a:t>
            </a:r>
            <a:r>
              <a:rPr lang="el-GR" sz="3200" u="none" strike="noStrike" cap="none" dirty="0">
                <a:solidFill>
                  <a:srgbClr val="00FF00"/>
                </a:solidFill>
                <a:latin typeface="Arial" charset="0"/>
                <a:ea typeface="Arial" charset="0"/>
                <a:cs typeface="Arial" charset="0"/>
                <a:sym typeface="Cabin"/>
              </a:rPr>
              <a:t>έναρξη</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t>
            </a:r>
            <a:r>
              <a:rPr lang="el-GR" sz="3200" u="none" strike="noStrike" cap="none" dirty="0" err="1">
                <a:solidFill>
                  <a:srgbClr val="FF7F00"/>
                </a:solidFill>
                <a:latin typeface="Arial" charset="0"/>
                <a:ea typeface="Arial" charset="0"/>
                <a:cs typeface="Arial" charset="0"/>
                <a:sym typeface="Cabin"/>
              </a:rPr>
              <a:t>ημέναρξης</a:t>
            </a:r>
            <a:r>
              <a:rPr lang="en-US" sz="3200" u="none" strike="noStrike" cap="none" dirty="0">
                <a:solidFill>
                  <a:srgbClr val="FF7F00"/>
                </a:solidFill>
                <a:latin typeface="Arial" charset="0"/>
                <a:ea typeface="Arial" charset="0"/>
                <a:cs typeface="Arial" charset="0"/>
                <a:sym typeface="Cabin"/>
              </a:rPr>
              <a:t>&gt;2002-05-30T09:30:10</a:t>
            </a:r>
            <a:r>
              <a:rPr lang="en-US" sz="3200" u="none" strike="noStrike" cap="none" dirty="0">
                <a:solidFill>
                  <a:schemeClr val="lt1"/>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a:t>
            </a:r>
            <a:r>
              <a:rPr lang="el-GR" sz="3200" u="none" strike="noStrike" cap="none" dirty="0" err="1">
                <a:solidFill>
                  <a:srgbClr val="FF7F00"/>
                </a:solidFill>
                <a:latin typeface="Arial" charset="0"/>
                <a:ea typeface="Arial" charset="0"/>
                <a:cs typeface="Arial" charset="0"/>
                <a:sym typeface="Cabin"/>
              </a:rPr>
              <a:t>ημέναρξης</a:t>
            </a:r>
            <a:r>
              <a:rPr lang="en-US" sz="32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a:t>
            </a:r>
            <a:r>
              <a:rPr lang="el-GR" sz="3200" u="none" strike="noStrike" cap="none" dirty="0">
                <a:solidFill>
                  <a:srgbClr val="FFFF00"/>
                </a:solidFill>
                <a:latin typeface="Arial" charset="0"/>
                <a:ea typeface="Arial" charset="0"/>
                <a:cs typeface="Arial" charset="0"/>
                <a:sym typeface="Cabin"/>
              </a:rPr>
              <a:t>τιμή</a:t>
            </a:r>
            <a:r>
              <a:rPr lang="en-US" sz="3200" u="none" strike="noStrike" cap="none" dirty="0">
                <a:solidFill>
                  <a:srgbClr val="FFFF00"/>
                </a:solidFill>
                <a:latin typeface="Arial" charset="0"/>
                <a:ea typeface="Arial" charset="0"/>
                <a:cs typeface="Arial" charset="0"/>
                <a:sym typeface="Cabin"/>
              </a:rPr>
              <a:t>&gt;999.50&lt;/</a:t>
            </a:r>
            <a:r>
              <a:rPr lang="el-GR" sz="3200" u="none" strike="noStrike" cap="none" dirty="0">
                <a:solidFill>
                  <a:srgbClr val="FFFF00"/>
                </a:solidFill>
                <a:latin typeface="Arial" charset="0"/>
                <a:ea typeface="Arial" charset="0"/>
                <a:cs typeface="Arial" charset="0"/>
                <a:sym typeface="Cabin"/>
              </a:rPr>
              <a:t>τιμή</a:t>
            </a:r>
            <a:r>
              <a:rPr lang="en-US" sz="32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dirty="0">
                <a:solidFill>
                  <a:srgbClr val="00FFFF"/>
                </a:solidFill>
                <a:latin typeface="Arial" charset="0"/>
                <a:ea typeface="Arial" charset="0"/>
                <a:cs typeface="Arial" charset="0"/>
                <a:sym typeface="Cabin"/>
              </a:rPr>
              <a:t>&lt;</a:t>
            </a:r>
            <a:r>
              <a:rPr lang="el-GR" sz="3200" u="none" strike="noStrike" cap="none" dirty="0">
                <a:solidFill>
                  <a:srgbClr val="00FFFF"/>
                </a:solidFill>
                <a:latin typeface="Arial" charset="0"/>
                <a:ea typeface="Arial" charset="0"/>
                <a:cs typeface="Arial" charset="0"/>
                <a:sym typeface="Cabin"/>
              </a:rPr>
              <a:t>εβδομάδες</a:t>
            </a:r>
            <a:r>
              <a:rPr lang="en-US" sz="3200" u="none" strike="noStrike" cap="none" dirty="0">
                <a:solidFill>
                  <a:srgbClr val="00FFFF"/>
                </a:solidFill>
                <a:latin typeface="Arial" charset="0"/>
                <a:ea typeface="Arial" charset="0"/>
                <a:cs typeface="Arial" charset="0"/>
                <a:sym typeface="Cabin"/>
              </a:rPr>
              <a:t>&gt;30&lt;/</a:t>
            </a:r>
            <a:r>
              <a:rPr lang="el-GR" sz="3200" u="none" strike="noStrike" cap="none" dirty="0">
                <a:solidFill>
                  <a:srgbClr val="00FFFF"/>
                </a:solidFill>
                <a:latin typeface="Arial" charset="0"/>
                <a:ea typeface="Arial" charset="0"/>
                <a:cs typeface="Arial" charset="0"/>
                <a:sym typeface="Cabin"/>
              </a:rPr>
              <a:t>εβδομάδες</a:t>
            </a:r>
            <a:r>
              <a:rPr lang="en-US" sz="3200" u="none" strike="noStrike" cap="none" dirty="0">
                <a:solidFill>
                  <a:srgbClr val="00FFFF"/>
                </a:solidFill>
                <a:latin typeface="Arial" charset="0"/>
                <a:ea typeface="Arial" charset="0"/>
                <a:cs typeface="Arial" charset="0"/>
                <a:sym typeface="Cabin"/>
              </a:rPr>
              <a:t>&gt;</a:t>
            </a:r>
          </a:p>
          <a:p>
            <a:pPr marL="0" marR="0" lvl="0" indent="0" algn="ctr" rtl="0">
              <a:lnSpc>
                <a:spcPct val="100000"/>
              </a:lnSpc>
              <a:spcBef>
                <a:spcPts val="0"/>
              </a:spcBef>
              <a:spcAft>
                <a:spcPts val="0"/>
              </a:spcAft>
              <a:buNone/>
            </a:pPr>
            <a:endParaRPr dirty="0"/>
          </a:p>
        </p:txBody>
      </p:sp>
      <p:sp>
        <p:nvSpPr>
          <p:cNvPr id="458" name="Shape 458"/>
          <p:cNvSpPr txBox="1"/>
          <p:nvPr/>
        </p:nvSpPr>
        <p:spPr>
          <a:xfrm>
            <a:off x="818148" y="5187275"/>
            <a:ext cx="4458852"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700" u="none" strike="noStrike" cap="none" dirty="0">
                <a:solidFill>
                  <a:schemeClr val="lt1"/>
                </a:solidFill>
                <a:latin typeface="Arial" charset="0"/>
                <a:ea typeface="Arial" charset="0"/>
                <a:cs typeface="Arial" charset="0"/>
                <a:sym typeface="Cabin"/>
              </a:rPr>
              <a:t>Είναι σύνηθες να αναπαρίσταται ο χρόνος σε UTC/GMT, δεδομένου ότι οι διακομιστές είναι συχνά διασκορπισμένοι σε όλο τον κόσμο</a:t>
            </a:r>
            <a:endParaRPr lang="en-US" sz="27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72190" y="762000"/>
            <a:ext cx="16111621"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ISO 8601 </a:t>
            </a:r>
            <a:r>
              <a:rPr lang="el-GR" sz="7600" u="none" strike="noStrike" cap="none" dirty="0">
                <a:solidFill>
                  <a:srgbClr val="FFD966"/>
                </a:solidFill>
                <a:latin typeface="Arial" charset="0"/>
                <a:ea typeface="Arial" charset="0"/>
                <a:cs typeface="Arial" charset="0"/>
                <a:sym typeface="Cabin"/>
              </a:rPr>
              <a:t>Μορφή Ημερομηνίας/Ώρας</a:t>
            </a:r>
            <a:endParaRPr lang="en-US" sz="7600" u="none" strike="noStrike" cap="none" dirty="0">
              <a:solidFill>
                <a:srgbClr val="FFD966"/>
              </a:solidFill>
              <a:latin typeface="Arial" charset="0"/>
              <a:ea typeface="Arial" charset="0"/>
              <a:cs typeface="Arial" charset="0"/>
              <a:sym typeface="Cabin"/>
            </a:endParaRPr>
          </a:p>
        </p:txBody>
      </p:sp>
      <p:sp>
        <p:nvSpPr>
          <p:cNvPr id="464" name="Shape 464"/>
          <p:cNvSpPr txBox="1"/>
          <p:nvPr/>
        </p:nvSpPr>
        <p:spPr>
          <a:xfrm>
            <a:off x="1808894" y="2825750"/>
            <a:ext cx="10905505"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Έτος-μήνας-</a:t>
            </a:r>
            <a:r>
              <a:rPr lang="el-GR" sz="3600" dirty="0">
                <a:solidFill>
                  <a:srgbClr val="FF00FF"/>
                </a:solidFill>
                <a:latin typeface="Arial" charset="0"/>
                <a:ea typeface="Arial" charset="0"/>
                <a:cs typeface="Arial" charset="0"/>
                <a:sym typeface="Cabin"/>
              </a:rPr>
              <a:t>η</a:t>
            </a:r>
            <a:r>
              <a:rPr lang="el-GR" sz="3600" u="none" strike="noStrike" cap="none" dirty="0">
                <a:solidFill>
                  <a:srgbClr val="FF00FF"/>
                </a:solidFill>
                <a:latin typeface="Arial" charset="0"/>
                <a:ea typeface="Arial" charset="0"/>
                <a:cs typeface="Arial" charset="0"/>
                <a:sym typeface="Cabin"/>
              </a:rPr>
              <a:t>μέρα</a:t>
            </a:r>
            <a:endParaRPr lang="en-US" sz="3600" u="none" strike="noStrike" cap="none" dirty="0">
              <a:solidFill>
                <a:srgbClr val="FF00FF"/>
              </a:solidFill>
              <a:latin typeface="Arial" charset="0"/>
              <a:ea typeface="Arial" charset="0"/>
              <a:cs typeface="Arial" charset="0"/>
              <a:sym typeface="Cabin"/>
            </a:endParaRP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Ώρα της μέρας</a:t>
            </a:r>
            <a:endParaRPr lang="en-US" sz="3600" u="none" strike="noStrike" cap="none" dirty="0">
              <a:solidFill>
                <a:srgbClr val="00FF00"/>
              </a:solidFill>
              <a:latin typeface="Arial" charset="0"/>
              <a:ea typeface="Arial" charset="0"/>
              <a:cs typeface="Arial" charset="0"/>
              <a:sym typeface="Cabin"/>
            </a:endParaRP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Ζώνη ώρας - συνήθως καθορίζεται σε UTC / GMT και όχι σε τοπική ζώνη ώρας</a:t>
            </a:r>
            <a:endParaRPr lang="en-US" sz="3600" u="none" strike="noStrike" cap="none" dirty="0">
              <a:solidFill>
                <a:srgbClr val="FF7F00"/>
              </a:solidFill>
              <a:latin typeface="Arial" charset="0"/>
              <a:ea typeface="Arial" charset="0"/>
              <a:cs typeface="Arial" charset="0"/>
              <a:sym typeface="Cabin"/>
            </a:endParaRP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596564"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398519" y="503327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xml.etree.ElementTree</a:t>
            </a:r>
            <a:r>
              <a:rPr lang="en-US" sz="30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'''&lt;</a:t>
            </a:r>
            <a:r>
              <a:rPr lang="el-GR" sz="3000" i="0" u="none" strike="noStrike" cap="none" dirty="0">
                <a:solidFill>
                  <a:schemeClr val="lt1"/>
                </a:solidFill>
                <a:latin typeface="Courier"/>
                <a:ea typeface="Courier New"/>
                <a:cs typeface="Courier"/>
                <a:sym typeface="Courier New"/>
              </a:rPr>
              <a:t>άτομο</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&gt;Chuck&lt;/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l-GR" sz="3000" i="0" u="none" strike="noStrike" cap="none" dirty="0">
                <a:solidFill>
                  <a:schemeClr val="lt1"/>
                </a:solidFill>
                <a:latin typeface="Courier"/>
                <a:ea typeface="Courier New"/>
                <a:cs typeface="Courier"/>
                <a:sym typeface="Courier New"/>
              </a:rPr>
              <a:t>τηλέφωνο</a:t>
            </a:r>
            <a:r>
              <a:rPr lang="en-US" sz="3000" i="0" u="none" strike="noStrike" cap="none" dirty="0">
                <a:solidFill>
                  <a:schemeClr val="lt1"/>
                </a:solidFill>
                <a:latin typeface="Courier"/>
                <a:ea typeface="Courier New"/>
                <a:cs typeface="Courier"/>
                <a:sym typeface="Courier New"/>
              </a:rPr>
              <a:t> type="</a:t>
            </a:r>
            <a:r>
              <a:rPr lang="en-US" sz="3000" i="0" u="none" strike="noStrike" cap="none" dirty="0" err="1">
                <a:solidFill>
                  <a:schemeClr val="lt1"/>
                </a:solidFill>
                <a:latin typeface="Courier"/>
                <a:ea typeface="Courier New"/>
                <a:cs typeface="Courier"/>
                <a:sym typeface="Courier New"/>
              </a:rPr>
              <a:t>intl</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a:t>
            </a:r>
            <a:r>
              <a:rPr lang="el-GR" sz="3000" i="0" u="none" strike="noStrike" cap="none" dirty="0">
                <a:solidFill>
                  <a:schemeClr val="lt1"/>
                </a:solidFill>
                <a:latin typeface="Courier"/>
                <a:ea typeface="Courier New"/>
                <a:cs typeface="Courier"/>
                <a:sym typeface="Courier New"/>
              </a:rPr>
              <a:t>τηλέφωνο</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&lt;/</a:t>
            </a:r>
            <a:r>
              <a:rPr lang="el-GR" sz="3000" i="0" u="none" strike="noStrike" cap="none" dirty="0">
                <a:solidFill>
                  <a:schemeClr val="lt1"/>
                </a:solidFill>
                <a:latin typeface="Courier"/>
                <a:ea typeface="Courier New"/>
                <a:cs typeface="Courier"/>
                <a:sym typeface="Courier New"/>
              </a:rPr>
              <a:t>άτομο</a:t>
            </a:r>
            <a:r>
              <a:rPr lang="en-US" sz="3000" i="0" u="none" strike="noStrike" cap="none" dirty="0">
                <a:solidFill>
                  <a:schemeClr val="lt1"/>
                </a:solidFill>
                <a:latin typeface="Courier"/>
                <a:ea typeface="Courier New"/>
                <a:cs typeface="Courier"/>
                <a:sym typeface="Courier New"/>
              </a:rPr>
              <a:t>&gt;'''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tree = </a:t>
            </a:r>
            <a:r>
              <a:rPr lang="en-US" sz="3000" i="0" u="none" strike="noStrike" cap="none" dirty="0" err="1">
                <a:solidFill>
                  <a:schemeClr val="lt1"/>
                </a:solidFill>
                <a:latin typeface="Courier"/>
                <a:ea typeface="Courier New"/>
                <a:cs typeface="Courier"/>
                <a:sym typeface="Courier New"/>
              </a:rPr>
              <a:t>ET.fromstring</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').text)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n-US" sz="3000" i="0" u="none" strike="noStrike" cap="none" dirty="0" err="1">
                <a:solidFill>
                  <a:schemeClr val="lt1"/>
                </a:solidFill>
                <a:latin typeface="Courier"/>
                <a:ea typeface="Courier New"/>
                <a:cs typeface="Courier"/>
                <a:sym typeface="Courier New"/>
              </a:rPr>
              <a:t>Attr</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('email').get('hide'))</a:t>
            </a:r>
          </a:p>
        </p:txBody>
      </p:sp>
      <p:sp>
        <p:nvSpPr>
          <p:cNvPr id="491" name="Shape 491"/>
          <p:cNvSpPr txBox="1"/>
          <p:nvPr/>
        </p:nvSpPr>
        <p:spPr>
          <a:xfrm>
            <a:off x="13290494"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xml1.py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89554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import </a:t>
            </a:r>
            <a:r>
              <a:rPr lang="en-US" sz="2400" i="0" u="none" strike="noStrike" cap="none" dirty="0" err="1">
                <a:solidFill>
                  <a:schemeClr val="lt1"/>
                </a:solidFill>
                <a:latin typeface="Courier"/>
                <a:ea typeface="Courier New"/>
                <a:cs typeface="Courier"/>
                <a:sym typeface="Courier New"/>
              </a:rPr>
              <a:t>xml.etree.ElementTree</a:t>
            </a:r>
            <a:r>
              <a:rPr lang="en-US" sz="24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χρήστες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 x="2"&gt;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&gt;Chuck&lt;/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 x="7"&gt;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&gt;Brent&lt;/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a:t>
            </a:r>
            <a:r>
              <a:rPr lang="el-GR" sz="2400" i="0" u="none" strike="noStrike" cap="none" dirty="0">
                <a:solidFill>
                  <a:schemeClr val="lt1"/>
                </a:solidFill>
                <a:latin typeface="Courier"/>
                <a:ea typeface="Courier New"/>
                <a:cs typeface="Courier"/>
                <a:sym typeface="Courier New"/>
              </a:rPr>
              <a:t>χρήστες</a:t>
            </a:r>
            <a:r>
              <a:rPr lang="en-US" sz="24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&lt;/stuff&gt;'''</a:t>
            </a: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stuff = </a:t>
            </a:r>
            <a:r>
              <a:rPr lang="en-US" sz="2400" i="0" u="none" strike="noStrike" cap="none" dirty="0" err="1">
                <a:solidFill>
                  <a:schemeClr val="lt1"/>
                </a:solidFill>
                <a:latin typeface="Courier"/>
                <a:ea typeface="Courier New"/>
                <a:cs typeface="Courier"/>
                <a:sym typeface="Courier New"/>
              </a:rPr>
              <a:t>ET.fromstring</a:t>
            </a:r>
            <a:r>
              <a:rPr lang="en-US" sz="2400"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stuff.findall</a:t>
            </a:r>
            <a:r>
              <a:rPr lang="en-US" sz="2400" i="0" u="none" strike="noStrike" cap="none" dirty="0">
                <a:solidFill>
                  <a:schemeClr val="lt1"/>
                </a:solidFill>
                <a:latin typeface="Courier"/>
                <a:ea typeface="Courier New"/>
                <a:cs typeface="Courier"/>
                <a:sym typeface="Courier New"/>
              </a:rPr>
              <a:t>('</a:t>
            </a:r>
            <a:r>
              <a:rPr lang="el-GR" sz="2400" i="0" u="none" strike="noStrike" cap="none" dirty="0">
                <a:solidFill>
                  <a:schemeClr val="lt1"/>
                </a:solidFill>
                <a:latin typeface="Courier"/>
                <a:ea typeface="Courier New"/>
                <a:cs typeface="Courier"/>
                <a:sym typeface="Courier New"/>
              </a:rPr>
              <a:t>χρήστες</a:t>
            </a:r>
            <a:r>
              <a:rPr lang="en-US" sz="2400" i="0" u="none" strike="noStrike" cap="none" dirty="0">
                <a:solidFill>
                  <a:schemeClr val="lt1"/>
                </a:solidFill>
                <a:latin typeface="Courier"/>
                <a:ea typeface="Courier New"/>
                <a:cs typeface="Courier"/>
                <a:sym typeface="Courier New"/>
              </a:rPr>
              <a:t>/</a:t>
            </a:r>
            <a:r>
              <a:rPr lang="el-GR" sz="2400" i="0" u="none" strike="noStrike" cap="none" dirty="0">
                <a:solidFill>
                  <a:schemeClr val="lt1"/>
                </a:solidFill>
                <a:latin typeface="Courier"/>
                <a:ea typeface="Courier New"/>
                <a:cs typeface="Courier"/>
                <a:sym typeface="Courier New"/>
              </a:rPr>
              <a:t>χρήστης</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print('</a:t>
            </a:r>
            <a:r>
              <a:rPr lang="el-GR" sz="2400" i="0" u="none" strike="noStrike" cap="none" dirty="0">
                <a:solidFill>
                  <a:schemeClr val="lt1"/>
                </a:solidFill>
                <a:latin typeface="Courier"/>
                <a:ea typeface="Courier New"/>
                <a:cs typeface="Courier"/>
                <a:sym typeface="Courier New"/>
              </a:rPr>
              <a:t>Πλήθος χρηστών</a:t>
            </a: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len</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 in </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.find('</a:t>
            </a:r>
            <a:r>
              <a:rPr lang="el-GR" sz="2400" i="0" u="none" strike="noStrike" cap="none" dirty="0">
                <a:solidFill>
                  <a:schemeClr val="lt1"/>
                </a:solidFill>
                <a:latin typeface="Courier"/>
                <a:ea typeface="Courier New"/>
                <a:cs typeface="Courier"/>
                <a:sym typeface="Courier New"/>
              </a:rPr>
              <a:t>όνομα</a:t>
            </a:r>
            <a:r>
              <a:rPr lang="en-US" sz="2400" i="0" u="none" strike="noStrike" cap="none" dirty="0">
                <a:solidFill>
                  <a:schemeClr val="lt1"/>
                </a:solidFill>
                <a:latin typeface="Courier"/>
                <a:ea typeface="Courier New"/>
                <a:cs typeface="Courier"/>
                <a:sym typeface="Courier New"/>
              </a:rPr>
              <a:t>').text)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print('Id',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.find('id').text)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print('Attribute', </a:t>
            </a:r>
            <a:r>
              <a:rPr lang="el-GR" sz="2400" i="0" u="none" strike="noStrike" cap="none" dirty="0">
                <a:solidFill>
                  <a:schemeClr val="lt1"/>
                </a:solidFill>
                <a:latin typeface="Courier"/>
                <a:ea typeface="Courier New"/>
                <a:cs typeface="Courier"/>
                <a:sym typeface="Courier New"/>
              </a:rPr>
              <a:t>στοιχείο</a:t>
            </a:r>
            <a:r>
              <a:rPr lang="en-US" sz="2400" i="0" u="none" strike="noStrike" cap="none" dirty="0">
                <a:solidFill>
                  <a:schemeClr val="lt1"/>
                </a:solidFill>
                <a:latin typeface="Courier"/>
                <a:ea typeface="Courier New"/>
                <a:cs typeface="Courier"/>
                <a:sym typeface="Courier New"/>
              </a:rPr>
              <a:t>.get("x"))</a:t>
            </a:r>
          </a:p>
        </p:txBody>
      </p:sp>
      <p:sp>
        <p:nvSpPr>
          <p:cNvPr id="497" name="Shape 497"/>
          <p:cNvSpPr txBox="1"/>
          <p:nvPr/>
        </p:nvSpPr>
        <p:spPr>
          <a:xfrm>
            <a:off x="13282883" y="916561"/>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xml2.py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Σημειογραφία Αντικειμένου </a:t>
            </a:r>
            <a:r>
              <a:rPr lang="en-US" sz="7600" u="none" strike="noStrike" cap="none" dirty="0">
                <a:solidFill>
                  <a:srgbClr val="FFD966"/>
                </a:solidFill>
                <a:latin typeface="Arial" charset="0"/>
                <a:ea typeface="Arial" charset="0"/>
                <a:cs typeface="Arial" charset="0"/>
                <a:sym typeface="Cabin"/>
              </a:rPr>
              <a:t>JavaScript</a:t>
            </a:r>
            <a:r>
              <a:rPr lang="el-GR" sz="7600" u="none" strike="noStrike" cap="none" dirty="0">
                <a:solidFill>
                  <a:srgbClr val="FFD966"/>
                </a:solidFill>
                <a:latin typeface="Arial" charset="0"/>
                <a:ea typeface="Arial" charset="0"/>
                <a:cs typeface="Arial" charset="0"/>
                <a:sym typeface="Cabin"/>
              </a:rPr>
              <a:t> - </a:t>
            </a:r>
            <a:br>
              <a:rPr lang="el-GR" sz="7600" u="none" strike="noStrike" cap="none" dirty="0">
                <a:solidFill>
                  <a:srgbClr val="FFD966"/>
                </a:solidFill>
                <a:latin typeface="Arial" charset="0"/>
                <a:ea typeface="Arial" charset="0"/>
                <a:cs typeface="Arial" charset="0"/>
                <a:sym typeface="Cabin"/>
              </a:rPr>
            </a:br>
            <a:r>
              <a:rPr lang="en-US" sz="7200" u="sng" strike="noStrike" cap="none" dirty="0">
                <a:solidFill>
                  <a:srgbClr val="FFD966"/>
                </a:solidFill>
                <a:latin typeface="Arial" charset="0"/>
                <a:ea typeface="Arial" charset="0"/>
                <a:cs typeface="Arial" charset="0"/>
                <a:sym typeface="Cabin"/>
              </a:rPr>
              <a:t>J</a:t>
            </a:r>
            <a:r>
              <a:rPr lang="en-US" sz="7200" u="none" strike="noStrike" cap="none" dirty="0">
                <a:solidFill>
                  <a:srgbClr val="FFD966"/>
                </a:solidFill>
                <a:latin typeface="Arial" charset="0"/>
                <a:ea typeface="Arial" charset="0"/>
                <a:cs typeface="Arial" charset="0"/>
                <a:sym typeface="Cabin"/>
              </a:rPr>
              <a:t>ava</a:t>
            </a:r>
            <a:r>
              <a:rPr lang="en-US" sz="7200" u="sng" strike="noStrike" cap="none" dirty="0">
                <a:solidFill>
                  <a:srgbClr val="FFD966"/>
                </a:solidFill>
                <a:latin typeface="Arial" charset="0"/>
                <a:ea typeface="Arial" charset="0"/>
                <a:cs typeface="Arial" charset="0"/>
                <a:sym typeface="Cabin"/>
              </a:rPr>
              <a:t>S</a:t>
            </a:r>
            <a:r>
              <a:rPr lang="en-US" sz="7200" u="none" strike="noStrike" cap="none" dirty="0">
                <a:solidFill>
                  <a:srgbClr val="FFD966"/>
                </a:solidFill>
                <a:latin typeface="Arial" charset="0"/>
                <a:ea typeface="Arial" charset="0"/>
                <a:cs typeface="Arial" charset="0"/>
                <a:sym typeface="Cabin"/>
              </a:rPr>
              <a:t>cript </a:t>
            </a:r>
            <a:r>
              <a:rPr lang="en-US" sz="7200" u="sng" strike="noStrike" cap="none" dirty="0">
                <a:solidFill>
                  <a:srgbClr val="FFD966"/>
                </a:solidFill>
                <a:latin typeface="Arial" charset="0"/>
                <a:ea typeface="Arial" charset="0"/>
                <a:cs typeface="Arial" charset="0"/>
                <a:sym typeface="Cabin"/>
              </a:rPr>
              <a:t>O</a:t>
            </a:r>
            <a:r>
              <a:rPr lang="en-US" sz="7200" u="none" strike="noStrike" cap="none" dirty="0">
                <a:solidFill>
                  <a:srgbClr val="FFD966"/>
                </a:solidFill>
                <a:latin typeface="Arial" charset="0"/>
                <a:ea typeface="Arial" charset="0"/>
                <a:cs typeface="Arial" charset="0"/>
                <a:sym typeface="Cabin"/>
              </a:rPr>
              <a:t>bject </a:t>
            </a:r>
            <a:r>
              <a:rPr lang="en-US" sz="7200" u="sng" strike="noStrike" cap="none" dirty="0">
                <a:solidFill>
                  <a:srgbClr val="FFD966"/>
                </a:solidFill>
                <a:latin typeface="Arial" charset="0"/>
                <a:ea typeface="Arial" charset="0"/>
                <a:cs typeface="Arial" charset="0"/>
                <a:sym typeface="Cabin"/>
              </a:rPr>
              <a:t>N</a:t>
            </a:r>
            <a:r>
              <a:rPr lang="en-US" sz="7200" u="none" strike="noStrike" cap="none" dirty="0">
                <a:solidFill>
                  <a:srgbClr val="FFD966"/>
                </a:solidFill>
                <a:latin typeface="Arial" charset="0"/>
                <a:ea typeface="Arial" charset="0"/>
                <a:cs typeface="Arial" charset="0"/>
                <a:sym typeface="Cabin"/>
              </a:rPr>
              <a:t>otation</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Αποστολή Δεδομένων Μέσω του «Ιστού"</a:t>
            </a:r>
            <a:endParaRPr lang="en-US" sz="7600" b="1" i="0" u="none" strike="noStrike" cap="none" dirty="0">
              <a:solidFill>
                <a:srgbClr val="FFD966"/>
              </a:solidFill>
              <a:latin typeface="Arial"/>
              <a:ea typeface="Arial"/>
              <a:cs typeface="Arial"/>
              <a:sym typeface="Arial"/>
            </a:endParaRP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l-GR" altLang="x-none" sz="4267" dirty="0">
                <a:solidFill>
                  <a:srgbClr val="FFFFFF"/>
                </a:solidFill>
                <a:latin typeface="Arial" charset="0"/>
                <a:sym typeface="Cabin" charset="0"/>
              </a:rPr>
              <a:t>Πίνακας</a:t>
            </a:r>
            <a:endParaRPr lang="en-US" altLang="x-none" sz="4267" dirty="0">
              <a:solidFill>
                <a:srgbClr val="FFFFFF"/>
              </a:solidFill>
              <a:latin typeface="Arial" charset="0"/>
              <a:sym typeface="Cabin" charset="0"/>
            </a:endParaRPr>
          </a:p>
          <a:p>
            <a:pPr algn="ctr">
              <a:buClr>
                <a:srgbClr val="FFFFFF"/>
              </a:buClr>
              <a:buSzPct val="25000"/>
            </a:pPr>
            <a:r>
              <a:rPr lang="en-US" altLang="x-none" sz="4267" dirty="0">
                <a:solidFill>
                  <a:srgbClr val="FFFFFF"/>
                </a:solidFill>
                <a:latin typeface="Arial" charset="0"/>
                <a:sym typeface="Cabin" charset="0"/>
              </a:rPr>
              <a:t>PHP</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hape 224"/>
          <p:cNvSpPr txBox="1">
            <a:spLocks noChangeArrowheads="1"/>
          </p:cNvSpPr>
          <p:nvPr/>
        </p:nvSpPr>
        <p:spPr bwMode="auto">
          <a:xfrm>
            <a:off x="3609474" y="7368823"/>
            <a:ext cx="11689793" cy="1106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l-GR" altLang="x-none" sz="3556" dirty="0">
                <a:solidFill>
                  <a:srgbClr val="FFFFFF"/>
                </a:solidFill>
                <a:latin typeface="Arial" charset="0"/>
                <a:sym typeface="Cabin" charset="0"/>
              </a:rPr>
              <a:t>Γνωστό και ως  «</a:t>
            </a:r>
            <a:r>
              <a:rPr lang="el-GR" altLang="x-none" sz="3556" dirty="0" err="1">
                <a:solidFill>
                  <a:srgbClr val="FFFFFF"/>
                </a:solidFill>
                <a:latin typeface="Arial" charset="0"/>
                <a:sym typeface="Cabin" charset="0"/>
              </a:rPr>
              <a:t>Wire</a:t>
            </a:r>
            <a:r>
              <a:rPr lang="el-GR" altLang="x-none" sz="3556" dirty="0">
                <a:solidFill>
                  <a:srgbClr val="FFFFFF"/>
                </a:solidFill>
                <a:latin typeface="Arial" charset="0"/>
                <a:sym typeface="Cabin" charset="0"/>
              </a:rPr>
              <a:t> </a:t>
            </a:r>
            <a:r>
              <a:rPr lang="el-GR" altLang="x-none" sz="3556" dirty="0" err="1">
                <a:solidFill>
                  <a:srgbClr val="FFFFFF"/>
                </a:solidFill>
                <a:latin typeface="Arial" charset="0"/>
                <a:sym typeface="Cabin" charset="0"/>
              </a:rPr>
              <a:t>Protocol</a:t>
            </a:r>
            <a:r>
              <a:rPr lang="el-GR" altLang="x-none" sz="3556" dirty="0">
                <a:solidFill>
                  <a:srgbClr val="FFFFFF"/>
                </a:solidFill>
                <a:latin typeface="Arial" charset="0"/>
                <a:sym typeface="Cabin" charset="0"/>
              </a:rPr>
              <a:t>» (Πρωτόκολλο Καλωδίων) - Τι στέλνουμε στο "καλώδιο"</a:t>
            </a:r>
            <a:endParaRPr lang="en-US" altLang="x-none" sz="3556" dirty="0">
              <a:solidFill>
                <a:srgbClr val="FFFFFF"/>
              </a:solidFill>
              <a:latin typeface="Arial" charset="0"/>
              <a:sym typeface="Arial" charset="0"/>
            </a:endParaRP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l-GR" altLang="x-none" sz="4267" dirty="0">
                <a:solidFill>
                  <a:srgbClr val="FFFFFF"/>
                </a:solidFill>
                <a:latin typeface="Arial" charset="0"/>
                <a:sym typeface="Cabin" charset="0"/>
              </a:rPr>
              <a:t>Αντικείμενο </a:t>
            </a:r>
            <a:r>
              <a:rPr lang="en-US" altLang="x-none" sz="4267" dirty="0">
                <a:solidFill>
                  <a:srgbClr val="FFFFFF"/>
                </a:solidFill>
                <a:latin typeface="Arial" charset="0"/>
                <a:sym typeface="Cabin" charset="0"/>
              </a:rPr>
              <a:t>JavaScript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nchor="ctr"/>
          <a:lstStyle/>
          <a:p>
            <a:pPr algn="ctr">
              <a:buClr>
                <a:srgbClr val="FFFFFF"/>
              </a:buClr>
              <a:buSzPct val="25000"/>
            </a:pPr>
            <a:r>
              <a:rPr lang="el-GR" altLang="x-none" sz="4267" dirty="0">
                <a:solidFill>
                  <a:srgbClr val="FFFFFF"/>
                </a:solidFill>
                <a:latin typeface="Arial" charset="0"/>
                <a:sym typeface="Cabin" charset="0"/>
              </a:rPr>
              <a:t>Λεξικό </a:t>
            </a:r>
            <a:r>
              <a:rPr lang="en-US" altLang="x-none" sz="4267" dirty="0">
                <a:solidFill>
                  <a:srgbClr val="FFFFFF"/>
                </a:solidFill>
                <a:latin typeface="Arial" charset="0"/>
                <a:sym typeface="Cabin" charset="0"/>
              </a:rPr>
              <a:t>Python</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sng" strike="noStrike" cap="none" dirty="0">
                <a:solidFill>
                  <a:srgbClr val="FFD966"/>
                </a:solidFill>
                <a:latin typeface="Arial" charset="0"/>
                <a:ea typeface="Arial" charset="0"/>
                <a:cs typeface="Arial" charset="0"/>
                <a:sym typeface="Cabin"/>
              </a:rPr>
              <a:t>J</a:t>
            </a:r>
            <a:r>
              <a:rPr lang="en-US" sz="7800" u="none" strike="noStrike" cap="none" dirty="0">
                <a:solidFill>
                  <a:srgbClr val="FFD966"/>
                </a:solidFill>
                <a:latin typeface="Arial" charset="0"/>
                <a:ea typeface="Arial" charset="0"/>
                <a:cs typeface="Arial" charset="0"/>
                <a:sym typeface="Cabin"/>
              </a:rPr>
              <a:t>ava</a:t>
            </a:r>
            <a:r>
              <a:rPr lang="en-US" sz="7800" u="sng" strike="noStrike" cap="none" dirty="0">
                <a:solidFill>
                  <a:srgbClr val="FFD966"/>
                </a:solidFill>
                <a:latin typeface="Arial" charset="0"/>
                <a:ea typeface="Arial" charset="0"/>
                <a:cs typeface="Arial" charset="0"/>
                <a:sym typeface="Cabin"/>
              </a:rPr>
              <a:t>S</a:t>
            </a:r>
            <a:r>
              <a:rPr lang="en-US" sz="7800" u="none" strike="noStrike" cap="none" dirty="0">
                <a:solidFill>
                  <a:srgbClr val="FFD966"/>
                </a:solidFill>
                <a:latin typeface="Arial" charset="0"/>
                <a:ea typeface="Arial" charset="0"/>
                <a:cs typeface="Arial" charset="0"/>
                <a:sym typeface="Cabin"/>
              </a:rPr>
              <a:t>cript </a:t>
            </a:r>
            <a:r>
              <a:rPr lang="en-US" sz="7800" u="sng" strike="noStrike" cap="none" dirty="0">
                <a:solidFill>
                  <a:srgbClr val="FFD966"/>
                </a:solidFill>
                <a:latin typeface="Arial" charset="0"/>
                <a:ea typeface="Arial" charset="0"/>
                <a:cs typeface="Arial" charset="0"/>
                <a:sym typeface="Cabin"/>
              </a:rPr>
              <a:t>O</a:t>
            </a:r>
            <a:r>
              <a:rPr lang="en-US" sz="7800" u="none" strike="noStrike" cap="none" dirty="0">
                <a:solidFill>
                  <a:srgbClr val="FFD966"/>
                </a:solidFill>
                <a:latin typeface="Arial" charset="0"/>
                <a:ea typeface="Arial" charset="0"/>
                <a:cs typeface="Arial" charset="0"/>
                <a:sym typeface="Cabin"/>
              </a:rPr>
              <a:t>bject </a:t>
            </a:r>
            <a:r>
              <a:rPr lang="en-US" sz="7800" u="sng" strike="noStrike" cap="none" dirty="0">
                <a:solidFill>
                  <a:srgbClr val="FFD966"/>
                </a:solidFill>
                <a:latin typeface="Arial" charset="0"/>
                <a:ea typeface="Arial" charset="0"/>
                <a:cs typeface="Arial" charset="0"/>
                <a:sym typeface="Cabin"/>
              </a:rPr>
              <a:t>N</a:t>
            </a:r>
            <a:r>
              <a:rPr lang="en-US" sz="7800" u="none" strike="noStrike" cap="none" dirty="0">
                <a:solidFill>
                  <a:srgbClr val="FFD966"/>
                </a:solidFill>
                <a:latin typeface="Arial" charset="0"/>
                <a:ea typeface="Arial" charset="0"/>
                <a:cs typeface="Arial" charset="0"/>
                <a:sym typeface="Cabin"/>
              </a:rPr>
              <a:t>otation</a:t>
            </a:r>
          </a:p>
        </p:txBody>
      </p:sp>
      <p:sp>
        <p:nvSpPr>
          <p:cNvPr id="509" name="Shape 509"/>
          <p:cNvSpPr txBox="1">
            <a:spLocks noGrp="1"/>
          </p:cNvSpPr>
          <p:nvPr>
            <p:ph type="body" idx="1"/>
          </p:nvPr>
        </p:nvSpPr>
        <p:spPr>
          <a:xfrm>
            <a:off x="1155700" y="2603500"/>
            <a:ext cx="8359361" cy="399595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Ο </a:t>
            </a:r>
            <a:r>
              <a:rPr lang="en-US" sz="3800" u="none" strike="noStrike" cap="none" dirty="0">
                <a:solidFill>
                  <a:schemeClr val="lt1"/>
                </a:solidFill>
                <a:latin typeface="Arial" charset="0"/>
                <a:ea typeface="Arial" charset="0"/>
                <a:cs typeface="Arial" charset="0"/>
                <a:sym typeface="Cabin"/>
              </a:rPr>
              <a:t>Douglas Crockford - </a:t>
            </a:r>
            <a:r>
              <a:rPr lang="en-US" sz="3800" dirty="0">
                <a:solidFill>
                  <a:schemeClr val="lt1"/>
                </a:solidFill>
                <a:latin typeface="Arial" charset="0"/>
                <a:ea typeface="Arial" charset="0"/>
                <a:cs typeface="Arial" charset="0"/>
                <a:sym typeface="Cabin"/>
              </a:rPr>
              <a:t>“</a:t>
            </a:r>
            <a:r>
              <a:rPr lang="el-GR" sz="3800" u="none" strike="noStrike" cap="none" dirty="0">
                <a:solidFill>
                  <a:schemeClr val="lt1"/>
                </a:solidFill>
                <a:latin typeface="Arial" charset="0"/>
                <a:ea typeface="Arial" charset="0"/>
                <a:cs typeface="Arial" charset="0"/>
                <a:sym typeface="Cabin"/>
              </a:rPr>
              <a:t>Ανακάλυψε</a:t>
            </a:r>
            <a:r>
              <a:rPr lang="en-US" sz="3800" dirty="0">
                <a:solidFill>
                  <a:schemeClr val="lt1"/>
                </a:solidFill>
                <a:latin typeface="Arial" charset="0"/>
                <a:ea typeface="Arial" charset="0"/>
                <a:cs typeface="Arial" charset="0"/>
                <a:sym typeface="Cabin"/>
              </a:rPr>
              <a:t>”</a:t>
            </a:r>
            <a:r>
              <a:rPr lang="el-GR" sz="3800" dirty="0">
                <a:solidFill>
                  <a:schemeClr val="lt1"/>
                </a:solidFill>
                <a:latin typeface="Arial" charset="0"/>
                <a:ea typeface="Arial" charset="0"/>
                <a:cs typeface="Arial" charset="0"/>
                <a:sym typeface="Cabin"/>
              </a:rPr>
              <a:t> την</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l-GR" sz="3800" u="none" strike="noStrike" cap="none" dirty="0">
                <a:solidFill>
                  <a:schemeClr val="lt1"/>
                </a:solidFill>
                <a:latin typeface="Arial" charset="0"/>
                <a:ea typeface="Arial" charset="0"/>
                <a:cs typeface="Arial" charset="0"/>
                <a:sym typeface="Cabin"/>
              </a:rPr>
              <a:t>Σημειογραφία σταθερού αντικειμένου σε </a:t>
            </a:r>
            <a:r>
              <a:rPr lang="en-US" sz="3800" u="none" strike="noStrike" cap="none" dirty="0">
                <a:solidFill>
                  <a:schemeClr val="lt1"/>
                </a:solidFill>
                <a:latin typeface="Arial" charset="0"/>
                <a:ea typeface="Arial" charset="0"/>
                <a:cs typeface="Arial" charset="0"/>
                <a:sym typeface="Cabin"/>
              </a:rPr>
              <a:t>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json</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 : "Chuck",</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τηλέφωνο</a:t>
            </a:r>
            <a:r>
              <a:rPr lang="en-US" sz="30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τύπος</a:t>
            </a:r>
            <a:r>
              <a:rPr lang="en-US" sz="3000" i="0" u="none" strike="noStrike" cap="none" dirty="0">
                <a:solidFill>
                  <a:schemeClr val="lt1"/>
                </a:solidFill>
                <a:latin typeface="Courier"/>
                <a:ea typeface="Courier New"/>
                <a:cs typeface="Courier"/>
                <a:sym typeface="Courier New"/>
              </a:rPr>
              <a:t>" : "</a:t>
            </a:r>
            <a:r>
              <a:rPr lang="en-US" sz="3000" i="0" u="none" strike="noStrike" cap="none" dirty="0" err="1">
                <a:solidFill>
                  <a:schemeClr val="lt1"/>
                </a:solidFill>
                <a:latin typeface="Courier"/>
                <a:ea typeface="Courier New"/>
                <a:cs typeface="Courier"/>
                <a:sym typeface="Courier New"/>
              </a:rPr>
              <a:t>intl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αριθμός</a:t>
            </a:r>
            <a:r>
              <a:rPr lang="en-US" sz="3000" i="0" u="none" strike="noStrike" cap="none" dirty="0">
                <a:solidFill>
                  <a:schemeClr val="lt1"/>
                </a:solidFill>
                <a:latin typeface="Courier"/>
                <a:ea typeface="Courier New"/>
                <a:cs typeface="Courier"/>
                <a:sym typeface="Courier New"/>
              </a:rPr>
              <a:t>" :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 : "yes"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info = </a:t>
            </a:r>
            <a:r>
              <a:rPr lang="en-US" sz="3000" i="0" u="none" strike="noStrike" cap="none" dirty="0" err="1">
                <a:solidFill>
                  <a:schemeClr val="lt1"/>
                </a:solidFill>
                <a:latin typeface="Courier"/>
                <a:ea typeface="Courier New"/>
                <a:cs typeface="Courier"/>
                <a:sym typeface="Courier New"/>
              </a:rPr>
              <a:t>json.loads</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:',info["</a:t>
            </a:r>
            <a:r>
              <a:rPr lang="el-GR" sz="3000" i="0" u="none" strike="noStrike" cap="none" dirty="0">
                <a:solidFill>
                  <a:schemeClr val="lt1"/>
                </a:solidFill>
                <a:latin typeface="Courier"/>
                <a:ea typeface="Courier New"/>
                <a:cs typeface="Courier"/>
                <a:sym typeface="Courier New"/>
              </a:rPr>
              <a:t>όνομα</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:',info["email"]["</a:t>
            </a:r>
            <a:r>
              <a:rPr lang="el-GR" sz="3000" i="0" u="none" strike="noStrike" cap="none" dirty="0">
                <a:solidFill>
                  <a:schemeClr val="lt1"/>
                </a:solidFill>
                <a:latin typeface="Courier"/>
                <a:ea typeface="Courier New"/>
                <a:cs typeface="Courier"/>
                <a:sym typeface="Courier New"/>
              </a:rPr>
              <a:t>κρυφό</a:t>
            </a:r>
            <a:r>
              <a:rPr lang="en-US" sz="3000" i="0" u="none" strike="noStrike" cap="none" dirty="0">
                <a:solidFill>
                  <a:schemeClr val="lt1"/>
                </a:solidFill>
                <a:latin typeface="Courier"/>
                <a:ea typeface="Courier New"/>
                <a:cs typeface="Courier"/>
                <a:sym typeface="Courier New"/>
              </a:rPr>
              <a:t>"])</a:t>
            </a:r>
          </a:p>
        </p:txBody>
      </p:sp>
      <p:sp>
        <p:nvSpPr>
          <p:cNvPr id="527"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Η </a:t>
            </a:r>
            <a:r>
              <a:rPr lang="en-US" sz="3600" u="none" strike="noStrike" cap="none" dirty="0">
                <a:solidFill>
                  <a:srgbClr val="FF00FF"/>
                </a:solidFill>
                <a:latin typeface="Arial" charset="0"/>
                <a:ea typeface="Arial" charset="0"/>
                <a:cs typeface="Arial" charset="0"/>
                <a:sym typeface="Cabin"/>
              </a:rPr>
              <a:t>JSON </a:t>
            </a:r>
            <a:r>
              <a:rPr lang="el-GR" sz="3600" u="none" strike="noStrike" cap="none" dirty="0">
                <a:solidFill>
                  <a:srgbClr val="FF00FF"/>
                </a:solidFill>
                <a:latin typeface="Arial" charset="0"/>
                <a:ea typeface="Arial" charset="0"/>
                <a:cs typeface="Arial" charset="0"/>
                <a:sym typeface="Cabin"/>
              </a:rPr>
              <a:t>αναπαριστά τα δεδομένα ως </a:t>
            </a:r>
            <a:r>
              <a:rPr lang="el-GR" sz="3600" u="none" strike="noStrike" cap="none" dirty="0" err="1">
                <a:solidFill>
                  <a:srgbClr val="FF00FF"/>
                </a:solidFill>
                <a:latin typeface="Arial" charset="0"/>
                <a:ea typeface="Arial" charset="0"/>
                <a:cs typeface="Arial" charset="0"/>
                <a:sym typeface="Cabin"/>
              </a:rPr>
              <a:t>εμφωλευμένες</a:t>
            </a:r>
            <a:r>
              <a:rPr lang="el-GR" sz="3600" u="none" strike="noStrike" cap="none" dirty="0">
                <a:solidFill>
                  <a:srgbClr val="FF00FF"/>
                </a:solidFill>
                <a:latin typeface="Arial" charset="0"/>
                <a:ea typeface="Arial" charset="0"/>
                <a:cs typeface="Arial" charset="0"/>
                <a:sym typeface="Cabin"/>
              </a:rPr>
              <a:t> "λίστες" και "λεξικά"</a:t>
            </a:r>
            <a:endParaRPr lang="en-US" sz="3600" dirty="0">
              <a:solidFill>
                <a:srgbClr val="FF00FF"/>
              </a:solidFill>
              <a:latin typeface="Arial" charset="0"/>
              <a:ea typeface="Arial" charset="0"/>
              <a:cs typeface="Arial"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import </a:t>
            </a:r>
            <a:r>
              <a:rPr lang="en-US" sz="2600" i="0" u="none" strike="noStrike" cap="none" dirty="0" err="1">
                <a:solidFill>
                  <a:schemeClr val="lt1"/>
                </a:solidFill>
                <a:latin typeface="Courier"/>
                <a:ea typeface="Courier New"/>
                <a:cs typeface="Courier"/>
                <a:sym typeface="Courier New"/>
              </a:rPr>
              <a:t>json</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είσοδος</a:t>
            </a: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l-GR" sz="2800" dirty="0">
                <a:solidFill>
                  <a:schemeClr val="lt1"/>
                </a:solidFill>
                <a:latin typeface="Courier"/>
                <a:ea typeface="Courier New"/>
                <a:cs typeface="Courier"/>
                <a:sym typeface="Courier New"/>
              </a:rPr>
              <a:t>όνομα</a:t>
            </a:r>
            <a:r>
              <a:rPr lang="en-US" sz="28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l-GR" sz="2800" dirty="0">
                <a:solidFill>
                  <a:schemeClr val="lt1"/>
                </a:solidFill>
                <a:latin typeface="Courier"/>
                <a:ea typeface="Courier New"/>
                <a:cs typeface="Courier"/>
                <a:sym typeface="Courier New"/>
              </a:rPr>
              <a:t>όνομα</a:t>
            </a:r>
            <a:r>
              <a:rPr lang="en-US" sz="2800" i="0" u="none" strike="noStrike" cap="none" dirty="0">
                <a:solidFill>
                  <a:schemeClr val="lt1"/>
                </a:solidFill>
                <a:latin typeface="Courier"/>
                <a:ea typeface="Courier New"/>
                <a:cs typeface="Courier"/>
                <a:sym typeface="Courier New"/>
              </a:rPr>
              <a:t>" </a:t>
            </a:r>
            <a:r>
              <a:rPr lang="en-US" sz="2600" i="0" u="none" strike="noStrike" cap="none" dirty="0">
                <a:solidFill>
                  <a:schemeClr val="lt1"/>
                </a:solidFill>
                <a:latin typeface="Courier"/>
                <a:ea typeface="Courier New"/>
                <a:cs typeface="Courier"/>
                <a:sym typeface="Courier New"/>
              </a:rPr>
              <a:t>: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a:solidFill>
                  <a:schemeClr val="lt1"/>
                </a:solidFill>
                <a:latin typeface="Courier"/>
                <a:ea typeface="Courier New"/>
                <a:cs typeface="Courier"/>
                <a:sym typeface="Courier New"/>
              </a:rPr>
              <a:t>]'''</a:t>
            </a:r>
            <a:endParaRPr lang="en-US" sz="2600" i="0" u="none" strike="noStrike" cap="none" dirty="0">
              <a:solidFill>
                <a:schemeClr val="lt1"/>
              </a:solidFill>
              <a:latin typeface="Courier"/>
              <a:ea typeface="Courier New"/>
              <a:cs typeface="Courier"/>
              <a:sym typeface="Courier New"/>
            </a:endParaRPr>
          </a:p>
          <a:p>
            <a:pPr marL="0" marR="0" lvl="0" indent="0" algn="ctr" rtl="0">
              <a:lnSpc>
                <a:spcPct val="100000"/>
              </a:lnSpc>
              <a:spcBef>
                <a:spcPts val="0"/>
              </a:spcBef>
              <a:spcAft>
                <a:spcPts val="0"/>
              </a:spcAft>
              <a:buNone/>
            </a:pPr>
            <a:endParaRPr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2600" i="0" u="none" strike="noStrike" cap="none" dirty="0">
                <a:solidFill>
                  <a:schemeClr val="lt1"/>
                </a:solidFill>
                <a:latin typeface="Courier"/>
                <a:ea typeface="Courier New"/>
                <a:cs typeface="Courier"/>
                <a:sym typeface="Courier New"/>
              </a:rPr>
              <a:t>πληροφορία</a:t>
            </a:r>
            <a:r>
              <a:rPr lang="en-US" sz="2600" i="0" u="none" strike="noStrike" cap="none" dirty="0">
                <a:solidFill>
                  <a:schemeClr val="lt1"/>
                </a:solidFill>
                <a:latin typeface="Courier"/>
                <a:ea typeface="Courier New"/>
                <a:cs typeface="Courier"/>
                <a:sym typeface="Courier New"/>
              </a:rPr>
              <a:t> = </a:t>
            </a:r>
            <a:r>
              <a:rPr lang="en-US" sz="2600" i="0" u="none" strike="noStrike" cap="none" dirty="0" err="1">
                <a:solidFill>
                  <a:schemeClr val="lt1"/>
                </a:solidFill>
                <a:latin typeface="Courier"/>
                <a:ea typeface="Courier New"/>
                <a:cs typeface="Courier"/>
                <a:sym typeface="Courier New"/>
              </a:rPr>
              <a:t>json.loads</a:t>
            </a:r>
            <a:r>
              <a:rPr lang="en-US" sz="2600" i="0" u="none" strike="noStrike" cap="none" dirty="0">
                <a:solidFill>
                  <a:schemeClr val="lt1"/>
                </a:solidFill>
                <a:latin typeface="Courier"/>
                <a:ea typeface="Courier New"/>
                <a:cs typeface="Courier"/>
                <a:sym typeface="Courier New"/>
              </a:rPr>
              <a:t>(</a:t>
            </a:r>
            <a:r>
              <a:rPr lang="el-GR" sz="2600" i="0" u="none" strike="noStrike" cap="none" dirty="0">
                <a:solidFill>
                  <a:schemeClr val="lt1"/>
                </a:solidFill>
                <a:latin typeface="Courier"/>
                <a:ea typeface="Courier New"/>
                <a:cs typeface="Courier"/>
                <a:sym typeface="Courier New"/>
              </a:rPr>
              <a:t>είσοδος</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print('</a:t>
            </a:r>
            <a:r>
              <a:rPr lang="el-GR" sz="2600" i="0" u="none" strike="noStrike" cap="none" dirty="0">
                <a:solidFill>
                  <a:schemeClr val="lt1"/>
                </a:solidFill>
                <a:latin typeface="Courier"/>
                <a:ea typeface="Courier New"/>
                <a:cs typeface="Courier"/>
                <a:sym typeface="Courier New"/>
              </a:rPr>
              <a:t>Πλήθος Χρηστών</a:t>
            </a: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len</a:t>
            </a:r>
            <a:r>
              <a:rPr lang="en-US" sz="2600" i="0" u="none" strike="noStrike" cap="none" dirty="0">
                <a:solidFill>
                  <a:schemeClr val="lt1"/>
                </a:solidFill>
                <a:latin typeface="Courier"/>
                <a:ea typeface="Courier New"/>
                <a:cs typeface="Courier"/>
                <a:sym typeface="Courier New"/>
              </a:rPr>
              <a:t>(</a:t>
            </a:r>
            <a:r>
              <a:rPr lang="el-GR" sz="2600" i="0" u="none" strike="noStrike" cap="none" dirty="0">
                <a:solidFill>
                  <a:schemeClr val="lt1"/>
                </a:solidFill>
                <a:latin typeface="Courier"/>
                <a:ea typeface="Courier New"/>
                <a:cs typeface="Courier"/>
                <a:sym typeface="Courier New"/>
              </a:rPr>
              <a:t>πληροφορία</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for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 in </a:t>
            </a:r>
            <a:r>
              <a:rPr lang="el-GR" sz="2600" i="0" u="none" strike="noStrike" cap="none" dirty="0">
                <a:solidFill>
                  <a:schemeClr val="lt1"/>
                </a:solidFill>
                <a:latin typeface="Courier"/>
                <a:ea typeface="Courier New"/>
                <a:cs typeface="Courier"/>
                <a:sym typeface="Courier New"/>
              </a:rPr>
              <a:t>πληροφορία</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print('Name',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a:t>
            </a:r>
            <a:r>
              <a:rPr lang="el-GR" sz="2600" i="0" u="none" strike="noStrike" cap="none" dirty="0">
                <a:solidFill>
                  <a:schemeClr val="lt1"/>
                </a:solidFill>
                <a:latin typeface="Courier"/>
                <a:ea typeface="Courier New"/>
                <a:cs typeface="Courier"/>
                <a:sym typeface="Courier New"/>
              </a:rPr>
              <a:t>όνομα</a:t>
            </a:r>
            <a:r>
              <a:rPr lang="en-US" sz="26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print('Id',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['id'])</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a:t>
            </a:r>
            <a:r>
              <a:rPr lang="el-GR" sz="2600" i="0" u="none" strike="noStrike" cap="none" dirty="0">
                <a:solidFill>
                  <a:schemeClr val="lt1"/>
                </a:solidFill>
                <a:latin typeface="Courier"/>
                <a:ea typeface="Courier New"/>
                <a:cs typeface="Courier"/>
                <a:sym typeface="Courier New"/>
              </a:rPr>
              <a:t>Ιδιότητα</a:t>
            </a:r>
            <a:r>
              <a:rPr lang="en-US" sz="2600" i="0" u="none" strike="noStrike" cap="none" dirty="0">
                <a:solidFill>
                  <a:schemeClr val="lt1"/>
                </a:solidFill>
                <a:latin typeface="Courier"/>
                <a:ea typeface="Courier New"/>
                <a:cs typeface="Courier"/>
                <a:sym typeface="Courier New"/>
              </a:rPr>
              <a:t>', </a:t>
            </a:r>
            <a:r>
              <a:rPr lang="el-GR" sz="2600" i="0" u="none" strike="noStrike" cap="none" dirty="0">
                <a:solidFill>
                  <a:schemeClr val="lt1"/>
                </a:solidFill>
                <a:latin typeface="Courier"/>
                <a:ea typeface="Courier New"/>
                <a:cs typeface="Courier"/>
                <a:sym typeface="Courier New"/>
              </a:rPr>
              <a:t>είδος</a:t>
            </a:r>
            <a:r>
              <a:rPr lang="en-US" sz="2600" i="0" u="none" strike="noStrike" cap="none" dirty="0">
                <a:solidFill>
                  <a:schemeClr val="lt1"/>
                </a:solidFill>
                <a:latin typeface="Courier"/>
                <a:ea typeface="Courier New"/>
                <a:cs typeface="Courier"/>
                <a:sym typeface="Courier New"/>
              </a:rPr>
              <a:t>['x'])</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Η JSON αναπαριστά τα δεδομένα ως </a:t>
            </a:r>
            <a:r>
              <a:rPr lang="el-GR" sz="3600" u="none" strike="noStrike" cap="none" dirty="0" err="1">
                <a:solidFill>
                  <a:srgbClr val="FF00FF"/>
                </a:solidFill>
                <a:latin typeface="Arial" charset="0"/>
                <a:ea typeface="Arial" charset="0"/>
                <a:cs typeface="Arial" charset="0"/>
                <a:sym typeface="Cabin"/>
              </a:rPr>
              <a:t>εμφωλευμένες</a:t>
            </a:r>
            <a:r>
              <a:rPr lang="el-GR" sz="3600" u="none" strike="noStrike" cap="none" dirty="0">
                <a:solidFill>
                  <a:srgbClr val="FF00FF"/>
                </a:solidFill>
                <a:latin typeface="Arial" charset="0"/>
                <a:ea typeface="Arial" charset="0"/>
                <a:cs typeface="Arial" charset="0"/>
                <a:sym typeface="Cabin"/>
              </a:rPr>
              <a:t> "λίστες" και "λεξικά"</a:t>
            </a:r>
          </a:p>
        </p:txBody>
      </p:sp>
      <p:sp>
        <p:nvSpPr>
          <p:cNvPr id="6"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json2.py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br>
              <a:rPr lang="en-US" sz="7600" u="none" strike="noStrike" cap="none" dirty="0">
                <a:solidFill>
                  <a:srgbClr val="FFFF00"/>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Προσέγγιση Προσανατολισμένη στην Εξυπηρέτηση</a:t>
            </a:r>
            <a:endParaRPr lang="en-US" sz="7600" u="none" strike="noStrike" cap="none" dirty="0">
              <a:solidFill>
                <a:srgbClr val="FFD966"/>
              </a:solidFill>
              <a:latin typeface="Arial" charset="0"/>
              <a:ea typeface="Arial" charset="0"/>
              <a:cs typeface="Arial" charset="0"/>
              <a:sym typeface="Cabin"/>
            </a:endParaRPr>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162000" y="5081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Προσέγγιση Προσανατολισμένη στην Εξυπηρέτηση</a:t>
            </a:r>
            <a:endParaRPr lang="en-US" sz="7600" u="none" strike="noStrike" cap="none" dirty="0">
              <a:solidFill>
                <a:srgbClr val="FFD966"/>
              </a:solidFill>
              <a:latin typeface="Arial" charset="0"/>
              <a:ea typeface="Arial" charset="0"/>
              <a:cs typeface="Arial" charset="0"/>
              <a:sym typeface="Cabin"/>
            </a:endParaRPr>
          </a:p>
        </p:txBody>
      </p:sp>
      <p:sp>
        <p:nvSpPr>
          <p:cNvPr id="548" name="Shape 548"/>
          <p:cNvSpPr txBox="1">
            <a:spLocks noGrp="1"/>
          </p:cNvSpPr>
          <p:nvPr>
            <p:ph type="body" idx="1"/>
          </p:nvPr>
        </p:nvSpPr>
        <p:spPr>
          <a:xfrm>
            <a:off x="673101" y="2683710"/>
            <a:ext cx="10975973"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περισσότερες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μέτριου μεγέθους ή μεγαλύτερες εφαρμογές ιστού</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χρησιμοποιούν υπηρεσίες </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12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Χρησιμοποιούν υπηρεσίες από άλλες εφαρμογές</a:t>
            </a:r>
            <a:endParaRPr lang="en-US" sz="3600" u="none" strike="noStrike" cap="none" dirty="0">
              <a:solidFill>
                <a:schemeClr val="lt1"/>
              </a:solidFill>
              <a:latin typeface="Arial" charset="0"/>
              <a:ea typeface="Arial" charset="0"/>
              <a:cs typeface="Arial" charset="0"/>
              <a:sym typeface="Cabin"/>
            </a:endParaRPr>
          </a:p>
          <a:p>
            <a:pPr marL="457200" marR="0" lvl="1" indent="0" algn="l" rtl="0">
              <a:lnSpc>
                <a:spcPct val="100000"/>
              </a:lnSpc>
              <a:spcBef>
                <a:spcPts val="24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Χρέωση Πιστωτικής Κάρτας</a:t>
            </a:r>
            <a:endParaRPr lang="en-US" sz="3600" u="none" strike="noStrike" cap="none" dirty="0">
              <a:solidFill>
                <a:schemeClr val="lt1"/>
              </a:solidFill>
              <a:latin typeface="Arial" charset="0"/>
              <a:ea typeface="Arial" charset="0"/>
              <a:cs typeface="Arial" charset="0"/>
              <a:sym typeface="Cabin"/>
            </a:endParaRPr>
          </a:p>
          <a:p>
            <a:pPr marL="457200" marR="0" lvl="1" indent="0" algn="l" rtl="0">
              <a:lnSpc>
                <a:spcPct val="100000"/>
              </a:lnSpc>
              <a:spcBef>
                <a:spcPts val="24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Συστήματα Κρατήσεων ξενοδοχείων</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24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υπηρεσίες δημοσιεύουν τους «κανόνες» που πρέπει να ακολουθούν οι εφαρμογές για να κάνουν χρήση της υπηρεσίας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600" u="none" strike="noStrike" cap="none" dirty="0">
                <a:solidFill>
                  <a:schemeClr val="lt1"/>
                </a:solidFill>
                <a:latin typeface="Arial" charset="0"/>
                <a:ea typeface="Arial" charset="0"/>
                <a:cs typeface="Arial" charset="0"/>
                <a:sym typeface="Cabin"/>
              </a:rPr>
              <a:t>Εφαρμογή</a:t>
            </a:r>
            <a:endParaRPr lang="en-US" sz="2600" u="none" strike="noStrike" cap="none" dirty="0">
              <a:solidFill>
                <a:schemeClr val="lt1"/>
              </a:solidFill>
              <a:latin typeface="Arial" charset="0"/>
              <a:ea typeface="Arial" charset="0"/>
              <a:cs typeface="Arial" charset="0"/>
              <a:sym typeface="Cabin"/>
            </a:endParaRP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827290" y="7277100"/>
            <a:ext cx="187266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l-GR" sz="3200" u="none" strike="noStrike" cap="none" dirty="0">
                <a:solidFill>
                  <a:srgbClr val="3397B7"/>
                </a:solidFill>
                <a:latin typeface="Arial" charset="0"/>
                <a:ea typeface="Arial" charset="0"/>
                <a:cs typeface="Arial" charset="0"/>
                <a:sym typeface="Cabin"/>
              </a:rPr>
              <a:t>Υπηρεσία</a:t>
            </a:r>
            <a:endParaRPr lang="en-US" sz="3200" u="none" strike="noStrike" cap="none" dirty="0">
              <a:solidFill>
                <a:srgbClr val="3397B7"/>
              </a:solidFill>
              <a:latin typeface="Arial" charset="0"/>
              <a:ea typeface="Arial" charset="0"/>
              <a:cs typeface="Arial" charset="0"/>
              <a:sym typeface="Cabin"/>
            </a:endParaRPr>
          </a:p>
        </p:txBody>
      </p:sp>
      <p:sp>
        <p:nvSpPr>
          <p:cNvPr id="559" name="Shape 559"/>
          <p:cNvSpPr txBox="1"/>
          <p:nvPr/>
        </p:nvSpPr>
        <p:spPr>
          <a:xfrm>
            <a:off x="13519147" y="6997700"/>
            <a:ext cx="180136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l-GR" sz="3200" u="none" strike="noStrike" cap="none" dirty="0">
                <a:solidFill>
                  <a:srgbClr val="3397B7"/>
                </a:solidFill>
                <a:latin typeface="Arial" charset="0"/>
                <a:ea typeface="Arial" charset="0"/>
                <a:cs typeface="Arial" charset="0"/>
                <a:sym typeface="Cabin"/>
              </a:rPr>
              <a:t>Υπηρεσία</a:t>
            </a:r>
            <a:endParaRPr lang="en-US" sz="3200" u="none" strike="noStrike" cap="none" dirty="0">
              <a:solidFill>
                <a:srgbClr val="3397B7"/>
              </a:solidFill>
              <a:latin typeface="Arial" charset="0"/>
              <a:ea typeface="Arial" charset="0"/>
              <a:cs typeface="Arial" charset="0"/>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Πολλαπλά Συστήματα</a:t>
            </a:r>
            <a:endParaRPr lang="en-US" sz="7600" u="none" strike="noStrike" cap="none" dirty="0">
              <a:solidFill>
                <a:srgbClr val="FFD966"/>
              </a:solidFill>
              <a:latin typeface="Arial" charset="0"/>
              <a:ea typeface="Arial" charset="0"/>
              <a:cs typeface="Arial" charset="0"/>
              <a:sym typeface="Cabin"/>
            </a:endParaRPr>
          </a:p>
        </p:txBody>
      </p:sp>
      <p:sp>
        <p:nvSpPr>
          <p:cNvPr id="565" name="Shape 565"/>
          <p:cNvSpPr txBox="1">
            <a:spLocks noGrp="1"/>
          </p:cNvSpPr>
          <p:nvPr>
            <p:ph type="body" idx="1"/>
          </p:nvPr>
        </p:nvSpPr>
        <p:spPr>
          <a:xfrm>
            <a:off x="737937" y="2603500"/>
            <a:ext cx="8863263" cy="4838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Αρχικά - δύο συστήματα συνεργάζονται και κατανέμουν το πρόβλημα</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Καθώς τα δεδομένα / η υπηρεσία γίνονται χρήσιμα - πολλές εφαρμογές θέλουν να χρησιμοποιήσουν τις πληροφορίες / την εφαρμογή</a:t>
            </a:r>
            <a:endParaRPr lang="en-US" sz="3600" u="none" strike="noStrike" cap="none" dirty="0">
              <a:solidFill>
                <a:schemeClr val="lt1"/>
              </a:solidFill>
              <a:latin typeface="Arial" charset="0"/>
              <a:ea typeface="Arial" charset="0"/>
              <a:cs typeface="Arial" charset="0"/>
              <a:sym typeface="Cabin"/>
            </a:endParaRP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br>
              <a:rPr lang="en-US" sz="7600" u="none" strike="noStrike" cap="none" dirty="0">
                <a:solidFill>
                  <a:srgbClr val="00FF00"/>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Υπηρεσίες Ιστού</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291432" y="474310"/>
            <a:ext cx="15673137"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err="1">
                <a:solidFill>
                  <a:srgbClr val="FFD966"/>
                </a:solidFill>
                <a:latin typeface="Arial" charset="0"/>
                <a:ea typeface="Arial" charset="0"/>
                <a:cs typeface="Arial" charset="0"/>
                <a:sym typeface="Cabin"/>
              </a:rPr>
              <a:t>Διεπαφή</a:t>
            </a:r>
            <a:r>
              <a:rPr lang="el-GR" sz="7600" u="none" strike="noStrike" cap="none" dirty="0">
                <a:solidFill>
                  <a:srgbClr val="FFD966"/>
                </a:solidFill>
                <a:latin typeface="Arial" charset="0"/>
                <a:ea typeface="Arial" charset="0"/>
                <a:cs typeface="Arial" charset="0"/>
                <a:sym typeface="Cabin"/>
              </a:rPr>
              <a:t> Προγράμματος Εφαρμογής</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a:t>
            </a:r>
            <a:r>
              <a:rPr lang="en-US" sz="7600" u="none" strike="noStrike" cap="none" dirty="0">
                <a:solidFill>
                  <a:srgbClr val="FFD966"/>
                </a:solidFill>
                <a:latin typeface="Arial" charset="0"/>
                <a:ea typeface="Arial" charset="0"/>
                <a:cs typeface="Arial" charset="0"/>
                <a:sym typeface="Cabin"/>
              </a:rPr>
              <a:t>API)</a:t>
            </a:r>
          </a:p>
        </p:txBody>
      </p:sp>
      <p:sp>
        <p:nvSpPr>
          <p:cNvPr id="581" name="Shape 581"/>
          <p:cNvSpPr txBox="1"/>
          <p:nvPr/>
        </p:nvSpPr>
        <p:spPr>
          <a:xfrm>
            <a:off x="5015274" y="8005645"/>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300007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900" u="none" strike="noStrike" cap="none" dirty="0">
                <a:solidFill>
                  <a:srgbClr val="FFFFFF"/>
                </a:solidFill>
                <a:latin typeface="Arial" charset="0"/>
                <a:ea typeface="Arial" charset="0"/>
                <a:cs typeface="Arial" charset="0"/>
                <a:sym typeface="Cabin"/>
              </a:rPr>
              <a:t>Το ίδιο το API είναι σε μεγάλο βαθμό αφηρημένο διότι καθορίζει μια </a:t>
            </a:r>
            <a:r>
              <a:rPr lang="el-GR" sz="3900" u="none" strike="noStrike" cap="none" dirty="0" err="1">
                <a:solidFill>
                  <a:srgbClr val="FFFFFF"/>
                </a:solidFill>
                <a:latin typeface="Arial" charset="0"/>
                <a:ea typeface="Arial" charset="0"/>
                <a:cs typeface="Arial" charset="0"/>
                <a:sym typeface="Cabin"/>
              </a:rPr>
              <a:t>διεπαφή</a:t>
            </a:r>
            <a:r>
              <a:rPr lang="el-GR" sz="3900" u="none" strike="noStrike" cap="none" dirty="0">
                <a:solidFill>
                  <a:srgbClr val="FFFFFF"/>
                </a:solidFill>
                <a:latin typeface="Arial" charset="0"/>
                <a:ea typeface="Arial" charset="0"/>
                <a:cs typeface="Arial" charset="0"/>
                <a:sym typeface="Cabin"/>
              </a:rPr>
              <a:t> και ελέγχει τη συμπεριφορά των αντικειμένων που καθορίζονται σε αυτήν τη </a:t>
            </a:r>
            <a:r>
              <a:rPr lang="el-GR" sz="3900" u="none" strike="noStrike" cap="none" dirty="0" err="1">
                <a:solidFill>
                  <a:srgbClr val="FFFFFF"/>
                </a:solidFill>
                <a:latin typeface="Arial" charset="0"/>
                <a:ea typeface="Arial" charset="0"/>
                <a:cs typeface="Arial" charset="0"/>
                <a:sym typeface="Cabin"/>
              </a:rPr>
              <a:t>διεπαφή</a:t>
            </a:r>
            <a:r>
              <a:rPr lang="el-GR" sz="3900" u="none" strike="noStrike" cap="none" dirty="0">
                <a:solidFill>
                  <a:srgbClr val="FFFFFF"/>
                </a:solidFill>
                <a:latin typeface="Arial" charset="0"/>
                <a:ea typeface="Arial" charset="0"/>
                <a:cs typeface="Arial" charset="0"/>
                <a:sym typeface="Cabin"/>
              </a:rPr>
              <a:t>. Το λογισμικό που παρέχει τη λειτουργικότητα που περιγράφεται από ένα API λέγεται ότι είναι «υλοποίηση» του API. Ένα API συνήθως ορίζεται με βάση τη γλώσσα προγραμματισμού που χρησιμοποιείται για τη δημιουργία μιας εφαρμογής</a:t>
            </a:r>
            <a:r>
              <a:rPr lang="en-US" sz="3900" u="none" strike="noStrike" cap="none" dirty="0">
                <a:solidFill>
                  <a:srgbClr val="FFFFFF"/>
                </a:solidFill>
                <a:latin typeface="Arial" charset="0"/>
                <a:ea typeface="Arial" charset="0"/>
                <a:cs typeface="Arial" charset="0"/>
                <a:sym typeface="Cabi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i="0" dirty="0">
                <a:solidFill>
                  <a:srgbClr val="FFD966"/>
                </a:solidFill>
                <a:latin typeface="Arial" charset="0"/>
                <a:cs typeface="Arial" charset="0"/>
                <a:sym typeface="Cabin"/>
              </a:rPr>
              <a:t>Συμ</a:t>
            </a:r>
            <a:r>
              <a:rPr lang="el-GR" sz="7600" dirty="0">
                <a:solidFill>
                  <a:srgbClr val="FFD966"/>
                </a:solidFill>
                <a:latin typeface="Arial" charset="0"/>
                <a:cs typeface="Arial" charset="0"/>
                <a:sym typeface="Cabin"/>
              </a:rPr>
              <a:t>φωνία για το </a:t>
            </a:r>
            <a:r>
              <a:rPr lang="en-US" sz="7600" b="1"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Wire Format</a:t>
            </a:r>
            <a:r>
              <a:rPr lang="en-US" sz="7600" b="1" i="0" u="none" strike="noStrike" cap="none" dirty="0">
                <a:solidFill>
                  <a:srgbClr val="FFD966"/>
                </a:solidFill>
                <a:latin typeface="Arial"/>
                <a:ea typeface="Arial"/>
                <a:cs typeface="Arial"/>
                <a:sym typeface="Arial"/>
              </a:rPr>
              <a:t>”</a:t>
            </a:r>
            <a:r>
              <a:rPr lang="el-GR" sz="7600" b="1" i="0" u="none" strike="noStrike" cap="none" dirty="0">
                <a:solidFill>
                  <a:srgbClr val="FFD966"/>
                </a:solidFill>
                <a:latin typeface="Arial"/>
                <a:ea typeface="Arial"/>
                <a:cs typeface="Arial"/>
                <a:sym typeface="Arial"/>
              </a:rPr>
              <a:t> </a:t>
            </a:r>
            <a:r>
              <a:rPr lang="el-GR" sz="7600" i="0" u="none" strike="noStrike" cap="none" dirty="0">
                <a:solidFill>
                  <a:srgbClr val="FFD966"/>
                </a:solidFill>
                <a:latin typeface="Arial"/>
                <a:ea typeface="Arial"/>
                <a:cs typeface="Arial"/>
                <a:sym typeface="Arial"/>
              </a:rPr>
              <a:t>(Διαμόρφωση Καλωδίου)</a:t>
            </a:r>
            <a:endParaRPr lang="en-US" sz="7600" i="0" u="none" strike="noStrike" cap="none" dirty="0">
              <a:solidFill>
                <a:srgbClr val="FFD966"/>
              </a:solidFill>
              <a:latin typeface="Arial"/>
              <a:ea typeface="Arial"/>
              <a:cs typeface="Arial"/>
              <a:sym typeface="Arial"/>
            </a:endParaRP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700" u="none" strike="noStrike" cap="none" dirty="0">
                <a:solidFill>
                  <a:schemeClr val="lt1"/>
                </a:solidFill>
                <a:latin typeface="Arial" charset="0"/>
                <a:ea typeface="Arial" charset="0"/>
                <a:cs typeface="Arial" charset="0"/>
                <a:sym typeface="Cabin"/>
              </a:rPr>
              <a:t>Λεξικό </a:t>
            </a:r>
            <a:r>
              <a:rPr lang="en-US" sz="4700" u="none" strike="noStrike" cap="none" dirty="0">
                <a:solidFill>
                  <a:schemeClr val="lt1"/>
                </a:solidFill>
                <a:latin typeface="Arial" charset="0"/>
                <a:ea typeface="Arial" charset="0"/>
                <a:cs typeface="Arial" charset="0"/>
                <a:sym typeface="Cabin"/>
              </a:rPr>
              <a:t>Python</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186881" y="6340000"/>
            <a:ext cx="275935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Σειριοποίηση</a:t>
            </a:r>
            <a:endParaRPr lang="en-US" sz="3600" u="none" strike="noStrike" cap="none" dirty="0">
              <a:solidFill>
                <a:schemeClr val="lt1"/>
              </a:solidFill>
              <a:latin typeface="Arial" charset="0"/>
              <a:ea typeface="Arial" charset="0"/>
              <a:cs typeface="Arial" charset="0"/>
              <a:sym typeface="Cabin"/>
            </a:endParaRPr>
          </a:p>
        </p:txBody>
      </p:sp>
      <p:sp>
        <p:nvSpPr>
          <p:cNvPr id="234" name="Shape 234"/>
          <p:cNvSpPr txBox="1"/>
          <p:nvPr/>
        </p:nvSpPr>
        <p:spPr>
          <a:xfrm>
            <a:off x="6580186" y="2952750"/>
            <a:ext cx="3345720"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όνομα</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όνομα</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τηλέφωνο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τηλέφωνο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p:txBody>
      </p:sp>
      <p:sp>
        <p:nvSpPr>
          <p:cNvPr id="235" name="Shape 235"/>
          <p:cNvSpPr txBox="1"/>
          <p:nvPr/>
        </p:nvSpPr>
        <p:spPr>
          <a:xfrm>
            <a:off x="8855802" y="4168150"/>
            <a:ext cx="334572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Απο-σειριοποίηση</a:t>
            </a:r>
            <a:endParaRPr lang="en-US" sz="3600" u="none" strike="noStrike" cap="none" dirty="0">
              <a:solidFill>
                <a:schemeClr val="lt1"/>
              </a:solidFill>
              <a:latin typeface="Arial" charset="0"/>
              <a:ea typeface="Arial" charset="0"/>
              <a:cs typeface="Arial" charset="0"/>
              <a:sym typeface="Cabin"/>
            </a:endParaRP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endParaRPr lang="en-US" sz="2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location_type</a:t>
            </a:r>
            <a:r>
              <a:rPr lang="en-US" sz="2000" i="0" u="none" strike="noStrike" cap="none" dirty="0">
                <a:solidFill>
                  <a:schemeClr val="lt1"/>
                </a:solidFill>
                <a:latin typeface="Courier"/>
                <a:ea typeface="Courier New"/>
                <a:cs typeface="Courier"/>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lat</a:t>
            </a:r>
            <a:r>
              <a:rPr lang="en-US" sz="2000" i="0" u="none" strike="noStrike" cap="none" dirty="0">
                <a:solidFill>
                  <a:schemeClr val="lt1"/>
                </a:solidFill>
                <a:latin typeface="Courier"/>
                <a:ea typeface="Courier New"/>
                <a:cs typeface="Courier"/>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lng</a:t>
            </a:r>
            <a:r>
              <a:rPr lang="en-US" sz="2000" i="0" u="none" strike="noStrike" cap="none" dirty="0">
                <a:solidFill>
                  <a:schemeClr val="lt1"/>
                </a:solidFill>
                <a:latin typeface="Courier"/>
                <a:ea typeface="Courier New"/>
                <a:cs typeface="Courier"/>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address_components</a:t>
            </a: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long_name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short_name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formatted_address</a:t>
            </a:r>
            <a:r>
              <a:rPr lang="en-US" sz="2000" i="0" u="none" strike="noStrike" cap="none" dirty="0">
                <a:solidFill>
                  <a:schemeClr val="lt1"/>
                </a:solidFill>
                <a:latin typeface="Courier"/>
                <a:ea typeface="Courier New"/>
                <a:cs typeface="Courier"/>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4" name="Shape 604"/>
          <p:cNvSpPr txBox="1"/>
          <p:nvPr/>
        </p:nvSpPr>
        <p:spPr>
          <a:xfrm>
            <a:off x="7824191"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a:solidFill>
                  <a:srgbClr val="FF00FF"/>
                </a:solidFill>
                <a:latin typeface="Arial" charset="0"/>
                <a:ea typeface="Arial" charset="0"/>
                <a:cs typeface="Arial" charset="0"/>
                <a:sym typeface="Cabin"/>
              </a:rPr>
              <a:t>maps.googleapis.com</a:t>
            </a:r>
            <a:r>
              <a:rPr lang="en-US" sz="2600" u="none" strike="noStrike" cap="none" dirty="0">
                <a:solidFill>
                  <a:srgbClr val="FF00FF"/>
                </a:solidFill>
                <a:latin typeface="Arial" charset="0"/>
                <a:ea typeface="Arial" charset="0"/>
                <a:cs typeface="Arial" charset="0"/>
                <a:sym typeface="Cabin"/>
              </a:rPr>
              <a:t>/maps/</a:t>
            </a:r>
            <a:r>
              <a:rPr lang="en-US" sz="2600" u="none" strike="noStrike" cap="none" dirty="0" err="1">
                <a:solidFill>
                  <a:srgbClr val="FF00FF"/>
                </a:solidFill>
                <a:latin typeface="Arial" charset="0"/>
                <a:ea typeface="Arial" charset="0"/>
                <a:cs typeface="Arial" charset="0"/>
                <a:sym typeface="Cabin"/>
              </a:rPr>
              <a:t>api</a:t>
            </a:r>
            <a:r>
              <a:rPr lang="en-US" sz="2600" u="none" strike="noStrike" cap="none" dirty="0">
                <a:solidFill>
                  <a:srgbClr val="FF00FF"/>
                </a:solidFill>
                <a:latin typeface="Arial" charset="0"/>
                <a:ea typeface="Arial" charset="0"/>
                <a:cs typeface="Arial" charset="0"/>
                <a:sym typeface="Cabin"/>
              </a:rPr>
              <a:t>/geocode/</a:t>
            </a:r>
            <a:r>
              <a:rPr lang="en-US" sz="2600" u="none" strike="noStrike" cap="none" dirty="0" err="1">
                <a:solidFill>
                  <a:srgbClr val="FF00FF"/>
                </a:solidFill>
                <a:latin typeface="Arial" charset="0"/>
                <a:ea typeface="Arial" charset="0"/>
                <a:cs typeface="Arial" charset="0"/>
                <a:sym typeface="Cabin"/>
              </a:rPr>
              <a:t>json?address</a:t>
            </a:r>
            <a:r>
              <a:rPr lang="en-US" sz="2600" u="none" strike="noStrike" cap="none" dirty="0">
                <a:solidFill>
                  <a:srgbClr val="FF00FF"/>
                </a:solidFill>
                <a:latin typeface="Arial" charset="0"/>
                <a:ea typeface="Arial" charset="0"/>
                <a:cs typeface="Arial" charset="0"/>
                <a:sym typeface="Cabin"/>
              </a:rPr>
              <a:t>=Ann+Arbor%2C+MI</a:t>
            </a:r>
          </a:p>
        </p:txBody>
      </p:sp>
      <p:sp>
        <p:nvSpPr>
          <p:cNvPr id="5"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46327"/>
            <a:ext cx="15341724" cy="8542738"/>
          </a:xfrm>
          <a:prstGeom prst="rect">
            <a:avLst/>
          </a:prstGeom>
          <a:noFill/>
          <a:ln>
            <a:noFill/>
          </a:ln>
        </p:spPr>
        <p:txBody>
          <a:bodyPr lIns="0" tIns="0" rIns="0" bIns="0" anchor="ctr" anchorCtr="0">
            <a:noAutofit/>
          </a:bodyPr>
          <a:lstStyle/>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urllib.request</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urllib.parse</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urllib.error</a:t>
            </a:r>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json</a:t>
            </a:r>
            <a:endParaRPr lang="en-US" sz="1800" dirty="0">
              <a:solidFill>
                <a:schemeClr val="bg1"/>
              </a:solidFill>
              <a:latin typeface="Courier" charset="0"/>
              <a:ea typeface="Courier" charset="0"/>
              <a:cs typeface="Courier" charset="0"/>
            </a:endParaRPr>
          </a:p>
          <a:p>
            <a:endParaRPr lang="en-US" sz="1800" dirty="0">
              <a:solidFill>
                <a:schemeClr val="bg1"/>
              </a:solidFill>
              <a:latin typeface="Courier" charset="0"/>
              <a:ea typeface="Courier" charset="0"/>
              <a:cs typeface="Courier" charset="0"/>
            </a:endParaRPr>
          </a:p>
          <a:p>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'http://</a:t>
            </a:r>
            <a:r>
              <a:rPr lang="en-US" sz="1800" dirty="0" err="1">
                <a:solidFill>
                  <a:schemeClr val="bg1"/>
                </a:solidFill>
                <a:latin typeface="Courier" charset="0"/>
                <a:ea typeface="Courier" charset="0"/>
                <a:cs typeface="Courier" charset="0"/>
              </a:rPr>
              <a:t>maps.googleapis.com</a:t>
            </a:r>
            <a:r>
              <a:rPr lang="en-US" sz="1800" dirty="0">
                <a:solidFill>
                  <a:schemeClr val="bg1"/>
                </a:solidFill>
                <a:latin typeface="Courier" charset="0"/>
                <a:ea typeface="Courier" charset="0"/>
                <a:cs typeface="Courier" charset="0"/>
              </a:rPr>
              <a:t>/maps/</a:t>
            </a:r>
            <a:r>
              <a:rPr lang="en-US" sz="1800" dirty="0" err="1">
                <a:solidFill>
                  <a:schemeClr val="bg1"/>
                </a:solidFill>
                <a:latin typeface="Courier" charset="0"/>
                <a:ea typeface="Courier" charset="0"/>
                <a:cs typeface="Courier" charset="0"/>
              </a:rPr>
              <a:t>api</a:t>
            </a:r>
            <a:r>
              <a:rPr lang="en-US" sz="1800" dirty="0">
                <a:solidFill>
                  <a:schemeClr val="bg1"/>
                </a:solidFill>
                <a:latin typeface="Courier" charset="0"/>
                <a:ea typeface="Courier" charset="0"/>
                <a:cs typeface="Courier" charset="0"/>
              </a:rPr>
              <a:t>/geocode/</a:t>
            </a:r>
            <a:r>
              <a:rPr lang="en-US" sz="1800" dirty="0" err="1">
                <a:solidFill>
                  <a:schemeClr val="bg1"/>
                </a:solidFill>
                <a:latin typeface="Courier" charset="0"/>
                <a:ea typeface="Courier" charset="0"/>
                <a:cs typeface="Courier" charset="0"/>
              </a:rPr>
              <a:t>json</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while True:</a:t>
            </a:r>
          </a:p>
          <a:p>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 = input('</a:t>
            </a:r>
            <a:r>
              <a:rPr lang="el-GR" sz="1800" dirty="0">
                <a:solidFill>
                  <a:schemeClr val="bg1"/>
                </a:solidFill>
                <a:latin typeface="Courier" charset="0"/>
                <a:ea typeface="Courier" charset="0"/>
                <a:cs typeface="Courier" charset="0"/>
              </a:rPr>
              <a:t>Εισάγετε τοποθεσία</a:t>
            </a:r>
            <a:r>
              <a:rPr lang="en-US" sz="1800" dirty="0">
                <a:solidFill>
                  <a:schemeClr val="bg1"/>
                </a:solidFill>
                <a:latin typeface="Courier" charset="0"/>
                <a:ea typeface="Courier" charset="0"/>
                <a:cs typeface="Courier" charset="0"/>
              </a:rPr>
              <a:t>: ')</a:t>
            </a:r>
          </a:p>
          <a:p>
            <a:r>
              <a:rPr lang="en-US" sz="1800" dirty="0">
                <a:solidFill>
                  <a:schemeClr val="bg1"/>
                </a:solidFill>
                <a:latin typeface="Courier" charset="0"/>
                <a:ea typeface="Courier" charset="0"/>
                <a:cs typeface="Courier" charset="0"/>
              </a:rPr>
              <a:t>    if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 &lt; 1: break</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urllib.parse.urlencode</a:t>
            </a:r>
            <a:r>
              <a:rPr lang="en-US" sz="1800" dirty="0">
                <a:solidFill>
                  <a:schemeClr val="bg1"/>
                </a:solidFill>
                <a:latin typeface="Courier" charset="0"/>
                <a:ea typeface="Courier" charset="0"/>
                <a:cs typeface="Courier" charset="0"/>
              </a:rPr>
              <a:t>({'</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διεύθυνση</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Ανάκτηση</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uh = </a:t>
            </a:r>
            <a:r>
              <a:rPr lang="en-US" sz="1800" dirty="0" err="1">
                <a:solidFill>
                  <a:schemeClr val="bg1"/>
                </a:solidFill>
                <a:latin typeface="Courier" charset="0"/>
                <a:ea typeface="Courier" charset="0"/>
                <a:cs typeface="Courier" charset="0"/>
              </a:rPr>
              <a:t>urllib.request.urlopen</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δεδομένα</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uh.read</a:t>
            </a:r>
            <a:r>
              <a:rPr lang="en-US" sz="1800" dirty="0">
                <a:solidFill>
                  <a:schemeClr val="bg1"/>
                </a:solidFill>
                <a:latin typeface="Courier" charset="0"/>
                <a:ea typeface="Courier" charset="0"/>
                <a:cs typeface="Courier" charset="0"/>
              </a:rPr>
              <a:t>().decode()</a:t>
            </a:r>
          </a:p>
          <a:p>
            <a:r>
              <a:rPr lang="en-US"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Ανακτήθηκαν</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a:t>
            </a:r>
            <a:r>
              <a:rPr lang="el-GR" sz="1800" dirty="0">
                <a:solidFill>
                  <a:schemeClr val="bg1"/>
                </a:solidFill>
                <a:latin typeface="Courier" charset="0"/>
                <a:ea typeface="Courier" charset="0"/>
                <a:cs typeface="Courier" charset="0"/>
              </a:rPr>
              <a:t>δεδομένα</a:t>
            </a:r>
            <a:r>
              <a:rPr lang="en-US"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χαρακτήρες</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pl-PL" sz="1800" dirty="0">
                <a:solidFill>
                  <a:schemeClr val="bg1"/>
                </a:solidFill>
                <a:latin typeface="Courier" charset="0"/>
                <a:ea typeface="Courier" charset="0"/>
                <a:cs typeface="Courier" charset="0"/>
              </a:rPr>
              <a:t>    </a:t>
            </a:r>
            <a:r>
              <a:rPr lang="pl-PL" sz="1800" dirty="0" err="1">
                <a:solidFill>
                  <a:schemeClr val="bg1"/>
                </a:solidFill>
                <a:latin typeface="Courier" charset="0"/>
                <a:ea typeface="Courier" charset="0"/>
                <a:cs typeface="Courier" charset="0"/>
              </a:rPr>
              <a:t>try</a:t>
            </a:r>
            <a:r>
              <a:rPr lang="pl-PL" sz="1800" dirty="0">
                <a:solidFill>
                  <a:schemeClr val="bg1"/>
                </a:solidFill>
                <a:latin typeface="Courier" charset="0"/>
                <a:ea typeface="Courier" charset="0"/>
                <a:cs typeface="Courier" charset="0"/>
              </a:rPr>
              <a:t>:</a:t>
            </a:r>
          </a:p>
          <a:p>
            <a:r>
              <a:rPr lang="cs-CZ" sz="1800" dirty="0">
                <a:solidFill>
                  <a:schemeClr val="bg1"/>
                </a:solidFill>
                <a:latin typeface="Courier" charset="0"/>
                <a:ea typeface="Courier" charset="0"/>
                <a:cs typeface="Courier" charset="0"/>
              </a:rPr>
              <a:t>        js = json.loads(</a:t>
            </a:r>
            <a:r>
              <a:rPr lang="el-GR" sz="1800" dirty="0">
                <a:solidFill>
                  <a:schemeClr val="bg1"/>
                </a:solidFill>
                <a:latin typeface="Courier" charset="0"/>
                <a:ea typeface="Courier" charset="0"/>
                <a:cs typeface="Courier" charset="0"/>
              </a:rPr>
              <a:t>δεδομένα</a:t>
            </a:r>
            <a:r>
              <a:rPr lang="cs-CZ" sz="1800" dirty="0">
                <a:solidFill>
                  <a:schemeClr val="bg1"/>
                </a:solidFill>
                <a:latin typeface="Courier" charset="0"/>
                <a:ea typeface="Courier" charset="0"/>
                <a:cs typeface="Courier" charset="0"/>
              </a:rPr>
              <a:t>)</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except</a:t>
            </a:r>
            <a:r>
              <a:rPr lang="ro-RO" sz="1800" dirty="0">
                <a:solidFill>
                  <a:schemeClr val="bg1"/>
                </a:solidFill>
                <a:latin typeface="Courier" charset="0"/>
                <a:ea typeface="Courier" charset="0"/>
                <a:cs typeface="Courier" charset="0"/>
              </a:rPr>
              <a:t>:</a:t>
            </a: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 None</a:t>
            </a:r>
          </a:p>
          <a:p>
            <a:endParaRPr lang="de-DE" sz="1800" dirty="0">
              <a:solidFill>
                <a:schemeClr val="bg1"/>
              </a:solidFill>
              <a:latin typeface="Courier" charset="0"/>
              <a:ea typeface="Courier" charset="0"/>
              <a:cs typeface="Courier" charset="0"/>
            </a:endParaRP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if</a:t>
            </a:r>
            <a:r>
              <a:rPr lang="de-DE" sz="1800" dirty="0">
                <a:solidFill>
                  <a:schemeClr val="bg1"/>
                </a:solidFill>
                <a:latin typeface="Courier" charset="0"/>
                <a:ea typeface="Courier" charset="0"/>
                <a:cs typeface="Courier" charset="0"/>
              </a:rPr>
              <a:t> not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not in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 'OK':</a:t>
            </a:r>
          </a:p>
          <a:p>
            <a:r>
              <a:rPr lang="en-US" sz="1800" dirty="0">
                <a:solidFill>
                  <a:schemeClr val="bg1"/>
                </a:solidFill>
                <a:latin typeface="Courier" charset="0"/>
                <a:ea typeface="Courier" charset="0"/>
                <a:cs typeface="Courier" charset="0"/>
              </a:rPr>
              <a:t>        print('==== </a:t>
            </a:r>
            <a:r>
              <a:rPr lang="el-GR" sz="1800" dirty="0">
                <a:solidFill>
                  <a:schemeClr val="bg1"/>
                </a:solidFill>
                <a:latin typeface="Courier" charset="0"/>
                <a:ea typeface="Courier" charset="0"/>
                <a:cs typeface="Courier" charset="0"/>
              </a:rPr>
              <a:t>Αποτυχία Ανάκτησης</a:t>
            </a:r>
            <a:r>
              <a:rPr lang="en-US" sz="1800" dirty="0">
                <a:solidFill>
                  <a:schemeClr val="bg1"/>
                </a:solidFill>
                <a:latin typeface="Courier" charset="0"/>
                <a:ea typeface="Courier" charset="0"/>
                <a:cs typeface="Courier" charset="0"/>
              </a:rPr>
              <a:t> ====')</a:t>
            </a:r>
          </a:p>
          <a:p>
            <a:r>
              <a:rPr lang="ro-RO"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δεδομένα</a:t>
            </a:r>
            <a:r>
              <a:rPr lang="ro-RO" sz="1800" dirty="0">
                <a:solidFill>
                  <a:schemeClr val="bg1"/>
                </a:solidFill>
                <a:latin typeface="Courier" charset="0"/>
                <a:ea typeface="Courier" charset="0"/>
                <a:cs typeface="Courier" charset="0"/>
              </a:rPr>
              <a:t>)</a:t>
            </a:r>
          </a:p>
          <a:p>
            <a:r>
              <a:rPr lang="ro-RO" sz="1800" dirty="0">
                <a:solidFill>
                  <a:schemeClr val="bg1"/>
                </a:solidFill>
                <a:latin typeface="Courier" charset="0"/>
                <a:ea typeface="Courier" charset="0"/>
                <a:cs typeface="Courier" charset="0"/>
              </a:rPr>
              <a:t>        continue</a:t>
            </a:r>
          </a:p>
          <a:p>
            <a:endParaRPr lang="ro-RO" sz="1800" dirty="0">
              <a:solidFill>
                <a:schemeClr val="bg1"/>
              </a:solidFill>
              <a:latin typeface="Courier" charset="0"/>
              <a:ea typeface="Courier" charset="0"/>
              <a:cs typeface="Courier" charset="0"/>
            </a:endParaRPr>
          </a:p>
          <a:p>
            <a:r>
              <a:rPr lang="ro-RO" sz="1800" dirty="0">
                <a:solidFill>
                  <a:schemeClr val="bg1"/>
                </a:solidFill>
                <a:latin typeface="Courier" charset="0"/>
                <a:ea typeface="Courier" charset="0"/>
                <a:cs typeface="Courier" charset="0"/>
              </a:rPr>
              <a:t>    lat = js["results"][0]["geometry"]["location"]["lat"]</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 = </a:t>
            </a:r>
            <a:r>
              <a:rPr lang="ro-RO" sz="1800" dirty="0" err="1">
                <a:solidFill>
                  <a:schemeClr val="bg1"/>
                </a:solidFill>
                <a:latin typeface="Courier" charset="0"/>
                <a:ea typeface="Courier" charset="0"/>
                <a:cs typeface="Courier" charset="0"/>
              </a:rPr>
              <a:t>js</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results</a:t>
            </a:r>
            <a:r>
              <a:rPr lang="ro-RO" sz="1800" dirty="0">
                <a:solidFill>
                  <a:schemeClr val="bg1"/>
                </a:solidFill>
                <a:latin typeface="Courier" charset="0"/>
                <a:ea typeface="Courier" charset="0"/>
                <a:cs typeface="Courier" charset="0"/>
              </a:rPr>
              <a:t>"][0]["</a:t>
            </a:r>
            <a:r>
              <a:rPr lang="ro-RO" sz="1800" dirty="0" err="1">
                <a:solidFill>
                  <a:schemeClr val="bg1"/>
                </a:solidFill>
                <a:latin typeface="Courier" charset="0"/>
                <a:ea typeface="Courier" charset="0"/>
                <a:cs typeface="Courier" charset="0"/>
              </a:rPr>
              <a:t>geometry</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location</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print('</a:t>
            </a:r>
            <a:r>
              <a:rPr lang="el-GR" sz="1800" dirty="0" err="1">
                <a:solidFill>
                  <a:schemeClr val="bg1"/>
                </a:solidFill>
                <a:latin typeface="Courier" charset="0"/>
                <a:ea typeface="Courier" charset="0"/>
                <a:cs typeface="Courier" charset="0"/>
              </a:rPr>
              <a:t>Γ.πλάτος</a:t>
            </a:r>
            <a:r>
              <a:rPr lang="el-GR" sz="1800" dirty="0">
                <a:solidFill>
                  <a:schemeClr val="bg1"/>
                </a:solidFill>
                <a:latin typeface="Courier" charset="0"/>
                <a:ea typeface="Courier" charset="0"/>
                <a:cs typeface="Courier" charset="0"/>
              </a:rPr>
              <a:t> </a:t>
            </a:r>
            <a:r>
              <a:rPr lang="nl-NL" sz="1800" dirty="0">
                <a:solidFill>
                  <a:schemeClr val="bg1"/>
                </a:solidFill>
                <a:latin typeface="Courier" charset="0"/>
                <a:ea typeface="Courier" charset="0"/>
                <a:cs typeface="Courier" charset="0"/>
              </a:rPr>
              <a:t>', lat, '</a:t>
            </a:r>
            <a:r>
              <a:rPr lang="el-GR" sz="1800" dirty="0" err="1">
                <a:solidFill>
                  <a:schemeClr val="bg1"/>
                </a:solidFill>
                <a:latin typeface="Courier" charset="0"/>
                <a:ea typeface="Courier" charset="0"/>
                <a:cs typeface="Courier" charset="0"/>
              </a:rPr>
              <a:t>Γ.μήκος</a:t>
            </a:r>
            <a:r>
              <a:rPr lang="el-GR" sz="1800" dirty="0">
                <a:solidFill>
                  <a:schemeClr val="bg1"/>
                </a:solidFill>
                <a:latin typeface="Courier" charset="0"/>
                <a:ea typeface="Courier" charset="0"/>
                <a:cs typeface="Courier" charset="0"/>
              </a:rPr>
              <a:t> </a:t>
            </a:r>
            <a:r>
              <a:rPr lang="nl-NL" sz="1800" dirty="0">
                <a:solidFill>
                  <a:schemeClr val="bg1"/>
                </a:solidFill>
                <a:latin typeface="Courier" charset="0"/>
                <a:ea typeface="Courier" charset="0"/>
                <a:cs typeface="Courier" charset="0"/>
              </a:rPr>
              <a:t>', lng)</a:t>
            </a:r>
          </a:p>
          <a:p>
            <a:r>
              <a:rPr lang="nl-NL" sz="1800" dirty="0">
                <a:solidFill>
                  <a:schemeClr val="bg1"/>
                </a:solidFill>
                <a:latin typeface="Courier" charset="0"/>
                <a:ea typeface="Courier" charset="0"/>
                <a:cs typeface="Courier" charset="0"/>
              </a:rPr>
              <a:t>    </a:t>
            </a:r>
            <a:r>
              <a:rPr lang="el-GR" sz="1800" dirty="0">
                <a:solidFill>
                  <a:schemeClr val="bg1"/>
                </a:solidFill>
                <a:latin typeface="Courier" charset="0"/>
                <a:ea typeface="Courier" charset="0"/>
                <a:cs typeface="Courier" charset="0"/>
              </a:rPr>
              <a:t>τοποθεσία</a:t>
            </a:r>
            <a:r>
              <a:rPr lang="nl-NL" sz="1800" dirty="0">
                <a:solidFill>
                  <a:schemeClr val="bg1"/>
                </a:solidFill>
                <a:latin typeface="Courier" charset="0"/>
                <a:ea typeface="Courier" charset="0"/>
                <a:cs typeface="Courier" charset="0"/>
              </a:rPr>
              <a:t> = js['results'][0]['formatted_address']</a:t>
            </a:r>
          </a:p>
          <a:p>
            <a:r>
              <a:rPr lang="nl-NL" sz="1800" dirty="0">
                <a:solidFill>
                  <a:schemeClr val="bg1"/>
                </a:solidFill>
                <a:latin typeface="Courier" charset="0"/>
                <a:ea typeface="Courier" charset="0"/>
                <a:cs typeface="Courier" charset="0"/>
              </a:rPr>
              <a:t>    print(</a:t>
            </a:r>
            <a:r>
              <a:rPr lang="el-GR" sz="1800" dirty="0">
                <a:solidFill>
                  <a:schemeClr val="bg1"/>
                </a:solidFill>
                <a:latin typeface="Courier" charset="0"/>
                <a:ea typeface="Courier" charset="0"/>
                <a:cs typeface="Courier" charset="0"/>
              </a:rPr>
              <a:t>τοποθεσία</a:t>
            </a:r>
            <a:r>
              <a:rPr lang="nl-NL" sz="1800" dirty="0">
                <a:solidFill>
                  <a:schemeClr val="bg1"/>
                </a:solidFill>
                <a:latin typeface="Courier" charset="0"/>
                <a:ea typeface="Courier" charset="0"/>
                <a:cs typeface="Courier" charset="0"/>
              </a:rPr>
              <a:t>)</a:t>
            </a:r>
            <a:endParaRPr lang="en-US" sz="1800"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
        <p:nvSpPr>
          <p:cNvPr id="611" name="Shape 611"/>
          <p:cNvSpPr txBox="1"/>
          <p:nvPr/>
        </p:nvSpPr>
        <p:spPr>
          <a:xfrm>
            <a:off x="9609222" y="3378150"/>
            <a:ext cx="6515228"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Εισάγετε τοποθεσία:</a:t>
            </a:r>
            <a:r>
              <a:rPr lang="en-US" sz="2600" u="none" strike="noStrike" cap="none" dirty="0">
                <a:solidFill>
                  <a:srgbClr val="FF00FF"/>
                </a:solidFill>
                <a:latin typeface="Arial" charset="0"/>
                <a:ea typeface="Arial" charset="0"/>
                <a:cs typeface="Arial" charset="0"/>
                <a:sym typeface="Cabin"/>
              </a:rPr>
              <a:t> Ann Arbor, MI</a:t>
            </a: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Ανάκτηση</a:t>
            </a:r>
            <a:r>
              <a:rPr lang="en-US" sz="2600" u="none" strike="noStrike" cap="none" dirty="0">
                <a:solidFill>
                  <a:srgbClr val="FF00FF"/>
                </a:solidFill>
                <a:latin typeface="Arial" charset="0"/>
                <a:ea typeface="Arial" charset="0"/>
                <a:cs typeface="Arial" charset="0"/>
                <a:sym typeface="Cabin"/>
              </a:rPr>
              <a:t> http://maps.googleapis.com/...</a:t>
            </a: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Ανακτήθηκαν</a:t>
            </a:r>
            <a:r>
              <a:rPr lang="en-US" sz="2600" u="none" strike="noStrike" cap="none" dirty="0">
                <a:solidFill>
                  <a:srgbClr val="FF00FF"/>
                </a:solidFill>
                <a:latin typeface="Arial" charset="0"/>
                <a:ea typeface="Arial" charset="0"/>
                <a:cs typeface="Arial" charset="0"/>
                <a:sym typeface="Cabin"/>
              </a:rPr>
              <a:t> 1669 </a:t>
            </a:r>
            <a:r>
              <a:rPr lang="el-GR" sz="2600" u="none" strike="noStrike" cap="none" dirty="0">
                <a:solidFill>
                  <a:srgbClr val="FF00FF"/>
                </a:solidFill>
                <a:latin typeface="Arial" charset="0"/>
                <a:ea typeface="Arial" charset="0"/>
                <a:cs typeface="Arial" charset="0"/>
                <a:sym typeface="Cabin"/>
              </a:rPr>
              <a:t>χαρακτήρες</a:t>
            </a:r>
            <a:endParaRPr lang="en-US" sz="2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err="1">
                <a:solidFill>
                  <a:srgbClr val="FF00FF"/>
                </a:solidFill>
                <a:latin typeface="Arial" charset="0"/>
                <a:ea typeface="Arial" charset="0"/>
                <a:cs typeface="Arial" charset="0"/>
                <a:sym typeface="Cabin"/>
              </a:rPr>
              <a:t>Γ.πλάτος</a:t>
            </a:r>
            <a:r>
              <a:rPr lang="en-US" sz="2600" u="none" strike="noStrike" cap="none" dirty="0">
                <a:solidFill>
                  <a:srgbClr val="FF00FF"/>
                </a:solidFill>
                <a:latin typeface="Arial" charset="0"/>
                <a:ea typeface="Arial" charset="0"/>
                <a:cs typeface="Arial" charset="0"/>
                <a:sym typeface="Cabin"/>
              </a:rPr>
              <a:t> 42.2808256 </a:t>
            </a:r>
            <a:r>
              <a:rPr lang="el-GR" sz="2600" u="none" strike="noStrike" cap="none" dirty="0" err="1">
                <a:solidFill>
                  <a:srgbClr val="FF00FF"/>
                </a:solidFill>
                <a:latin typeface="Arial" charset="0"/>
                <a:ea typeface="Arial" charset="0"/>
                <a:cs typeface="Arial" charset="0"/>
                <a:sym typeface="Cabin"/>
              </a:rPr>
              <a:t>Γ.μήκος</a:t>
            </a:r>
            <a:r>
              <a:rPr lang="el-GR" sz="2600" u="none" strike="noStrike" cap="none" dirty="0">
                <a:solidFill>
                  <a:srgbClr val="FF00FF"/>
                </a:solidFill>
                <a:latin typeface="Arial" charset="0"/>
                <a:ea typeface="Arial" charset="0"/>
                <a:cs typeface="Arial" charset="0"/>
                <a:sym typeface="Cabin"/>
              </a:rPr>
              <a:t> </a:t>
            </a:r>
            <a:r>
              <a:rPr lang="en-US" sz="2600" u="none" strike="noStrike" cap="none" dirty="0">
                <a:solidFill>
                  <a:srgbClr val="FF00FF"/>
                </a:solidFill>
                <a:latin typeface="Arial" charset="0"/>
                <a:ea typeface="Arial" charset="0"/>
                <a:cs typeface="Arial" charset="0"/>
                <a:sym typeface="Cabin"/>
              </a:rPr>
              <a:t>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l-GR" sz="2600" u="none" strike="noStrike" cap="none" dirty="0">
                <a:solidFill>
                  <a:srgbClr val="FF00FF"/>
                </a:solidFill>
                <a:latin typeface="Arial" charset="0"/>
                <a:ea typeface="Arial" charset="0"/>
                <a:cs typeface="Arial" charset="0"/>
                <a:sym typeface="Cabin"/>
              </a:rPr>
              <a:t>Εισάγετε τοποθεσία </a:t>
            </a:r>
            <a:r>
              <a:rPr lang="en-US" sz="26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Ασφάλεια API και περιορισμός </a:t>
            </a:r>
            <a:r>
              <a:rPr lang="el-GR" sz="7600" dirty="0">
                <a:solidFill>
                  <a:srgbClr val="FFD966"/>
                </a:solidFill>
                <a:latin typeface="Arial" charset="0"/>
                <a:ea typeface="Arial" charset="0"/>
                <a:cs typeface="Arial" charset="0"/>
                <a:sym typeface="Cabin"/>
              </a:rPr>
              <a:t>πρόσβασης</a:t>
            </a:r>
            <a:endParaRPr lang="en-US" sz="7600" u="none" strike="noStrike" cap="none" dirty="0">
              <a:solidFill>
                <a:srgbClr val="FFD966"/>
              </a:solidFill>
              <a:latin typeface="Arial" charset="0"/>
              <a:ea typeface="Arial" charset="0"/>
              <a:cs typeface="Arial" charset="0"/>
              <a:sym typeface="Cabin"/>
            </a:endParaRPr>
          </a:p>
        </p:txBody>
      </p:sp>
      <p:sp>
        <p:nvSpPr>
          <p:cNvPr id="617" name="Shape 617"/>
          <p:cNvSpPr txBox="1">
            <a:spLocks noGrp="1"/>
          </p:cNvSpPr>
          <p:nvPr>
            <p:ph type="body" idx="1"/>
          </p:nvPr>
        </p:nvSpPr>
        <p:spPr>
          <a:xfrm>
            <a:off x="491958" y="2603500"/>
            <a:ext cx="15272084"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υπολογιστικοί πόροι για την εκτέλεση αυτών των API δεν είναι «</a:t>
            </a:r>
            <a:r>
              <a:rPr lang="el-GR" sz="3600" dirty="0">
                <a:solidFill>
                  <a:schemeClr val="lt1"/>
                </a:solidFill>
                <a:latin typeface="Arial" charset="0"/>
                <a:ea typeface="Arial" charset="0"/>
                <a:cs typeface="Arial" charset="0"/>
                <a:sym typeface="Cabin"/>
              </a:rPr>
              <a:t>ανέξοδοι»</a:t>
            </a:r>
            <a:endParaRPr lang="en-US" sz="3600"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Τα δεδομένα που παρέχονται από αυτά τα API είναι συνήθως πολύτιμα</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a:t>
            </a:r>
            <a:r>
              <a:rPr lang="el-GR" sz="3600" u="none" strike="noStrike" cap="none" dirty="0" err="1">
                <a:solidFill>
                  <a:schemeClr val="lt1"/>
                </a:solidFill>
                <a:latin typeface="Arial" charset="0"/>
                <a:ea typeface="Arial" charset="0"/>
                <a:cs typeface="Arial" charset="0"/>
                <a:sym typeface="Cabin"/>
              </a:rPr>
              <a:t>πάροχοι</a:t>
            </a:r>
            <a:r>
              <a:rPr lang="el-GR" sz="3600" u="none" strike="noStrike" cap="none" dirty="0">
                <a:solidFill>
                  <a:schemeClr val="lt1"/>
                </a:solidFill>
                <a:latin typeface="Arial" charset="0"/>
                <a:ea typeface="Arial" charset="0"/>
                <a:cs typeface="Arial" charset="0"/>
                <a:sym typeface="Cabin"/>
              </a:rPr>
              <a:t> δεδομένων ενδέχεται να περιορίσουν τον αριθμό αιτημάτων ανά ημέρα, να απαιτούν ένα «κλειδί» API ή ακόμη και να χρεώνουν τη χρήση</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Μπορεί να αλλάξουν τους κανόνες καθώς τα πράγματα εξελίσσονται</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69366"/>
            <a:ext cx="10716823" cy="8446535"/>
          </a:xfrm>
          <a:prstGeom prst="rect">
            <a:avLst/>
          </a:prstGeom>
          <a:noFill/>
          <a:ln>
            <a:noFill/>
          </a:ln>
        </p:spPr>
        <p:txBody>
          <a:bodyPr lIns="0" tIns="0" rIns="0" bIns="0" anchor="ctr" anchorCtr="0">
            <a:noAutofit/>
          </a:bodyPr>
          <a:lstStyle/>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urllib.request</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urllib.parse</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urllib.error</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twurl</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json</a:t>
            </a:r>
            <a:endParaRPr lang="en-US" sz="2200" dirty="0">
              <a:solidFill>
                <a:schemeClr val="bg1"/>
              </a:solidFill>
              <a:latin typeface="Courier" charset="0"/>
              <a:ea typeface="Courier" charset="0"/>
              <a:cs typeface="Courier" charset="0"/>
            </a:endParaRP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TWITTER_URL = 'https://</a:t>
            </a:r>
            <a:r>
              <a:rPr lang="en-US" sz="2200" dirty="0" err="1">
                <a:solidFill>
                  <a:schemeClr val="bg1"/>
                </a:solidFill>
                <a:latin typeface="Courier" charset="0"/>
                <a:ea typeface="Courier" charset="0"/>
                <a:cs typeface="Courier" charset="0"/>
              </a:rPr>
              <a:t>api.twitter.com</a:t>
            </a:r>
            <a:r>
              <a:rPr lang="en-US" sz="2200" dirty="0">
                <a:solidFill>
                  <a:schemeClr val="bg1"/>
                </a:solidFill>
                <a:latin typeface="Courier" charset="0"/>
                <a:ea typeface="Courier" charset="0"/>
                <a:cs typeface="Courier" charset="0"/>
              </a:rPr>
              <a:t>/1.1/friends/</a:t>
            </a:r>
            <a:r>
              <a:rPr lang="en-US" sz="2200" dirty="0" err="1">
                <a:solidFill>
                  <a:schemeClr val="bg1"/>
                </a:solidFill>
                <a:latin typeface="Courier" charset="0"/>
                <a:ea typeface="Courier" charset="0"/>
                <a:cs typeface="Courier" charset="0"/>
              </a:rPr>
              <a:t>list.json</a:t>
            </a:r>
            <a:r>
              <a:rPr lang="en-US" sz="2200" dirty="0">
                <a:solidFill>
                  <a:schemeClr val="bg1"/>
                </a:solidFill>
                <a:latin typeface="Courier" charset="0"/>
                <a:ea typeface="Courier" charset="0"/>
                <a:cs typeface="Courier" charset="0"/>
              </a:rPr>
              <a:t>'</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while True:</a:t>
            </a:r>
          </a:p>
          <a:p>
            <a:r>
              <a:rPr lang="ro-RO" sz="2200" dirty="0">
                <a:solidFill>
                  <a:schemeClr val="bg1"/>
                </a:solidFill>
                <a:latin typeface="Courier" charset="0"/>
                <a:ea typeface="Courier" charset="0"/>
                <a:cs typeface="Courier" charset="0"/>
              </a:rPr>
              <a:t>    print('')</a:t>
            </a:r>
          </a:p>
          <a:p>
            <a:r>
              <a:rPr lang="ro-RO" sz="2200" dirty="0">
                <a:solidFill>
                  <a:schemeClr val="bg1"/>
                </a:solidFill>
                <a:latin typeface="Courier" charset="0"/>
                <a:ea typeface="Courier" charset="0"/>
                <a:cs typeface="Courier" charset="0"/>
              </a:rPr>
              <a:t>    acct = input('</a:t>
            </a:r>
            <a:r>
              <a:rPr lang="el-GR" sz="2200" dirty="0">
                <a:solidFill>
                  <a:schemeClr val="bg1"/>
                </a:solidFill>
                <a:latin typeface="Courier" charset="0"/>
                <a:ea typeface="Courier" charset="0"/>
                <a:cs typeface="Courier" charset="0"/>
              </a:rPr>
              <a:t>Εισάγετε τον λογαριασμό </a:t>
            </a:r>
            <a:r>
              <a:rPr lang="ro-RO" sz="2200" dirty="0">
                <a:solidFill>
                  <a:schemeClr val="bg1"/>
                </a:solidFill>
                <a:latin typeface="Courier" charset="0"/>
                <a:ea typeface="Courier" charset="0"/>
                <a:cs typeface="Courier" charset="0"/>
              </a:rPr>
              <a:t>Twitter:')</a:t>
            </a:r>
          </a:p>
          <a:p>
            <a:r>
              <a:rPr lang="en-US" sz="2200" dirty="0">
                <a:solidFill>
                  <a:schemeClr val="bg1"/>
                </a:solidFill>
                <a:latin typeface="Courier" charset="0"/>
                <a:ea typeface="Courier" charset="0"/>
                <a:cs typeface="Courier" charset="0"/>
              </a:rPr>
              <a:t>    if (</a:t>
            </a:r>
            <a:r>
              <a:rPr lang="en-US" sz="2200" dirty="0" err="1">
                <a:solidFill>
                  <a:schemeClr val="bg1"/>
                </a:solidFill>
                <a:latin typeface="Courier" charset="0"/>
                <a:ea typeface="Courier" charset="0"/>
                <a:cs typeface="Courier" charset="0"/>
              </a:rPr>
              <a:t>len</a:t>
            </a:r>
            <a:r>
              <a:rPr lang="en-US" sz="2200" dirty="0">
                <a:solidFill>
                  <a:schemeClr val="bg1"/>
                </a:solidFill>
                <a:latin typeface="Courier" charset="0"/>
                <a:ea typeface="Courier" charset="0"/>
                <a:cs typeface="Courier" charset="0"/>
              </a:rPr>
              <a:t>(acct) &lt; 1): break</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url</a:t>
            </a:r>
            <a:r>
              <a:rPr lang="en-US" sz="2200" dirty="0">
                <a:solidFill>
                  <a:srgbClr val="00FA00"/>
                </a:solidFill>
                <a:latin typeface="Courier" charset="0"/>
                <a:ea typeface="Courier" charset="0"/>
                <a:cs typeface="Courier" charset="0"/>
              </a:rPr>
              <a:t> = </a:t>
            </a:r>
            <a:r>
              <a:rPr lang="en-US" sz="2200" dirty="0" err="1">
                <a:solidFill>
                  <a:srgbClr val="00FA00"/>
                </a:solidFill>
                <a:latin typeface="Courier" charset="0"/>
                <a:ea typeface="Courier" charset="0"/>
                <a:cs typeface="Courier" charset="0"/>
              </a:rPr>
              <a:t>twurl.augment</a:t>
            </a:r>
            <a:r>
              <a:rPr lang="en-US" sz="2200" dirty="0">
                <a:solidFill>
                  <a:srgbClr val="00FA00"/>
                </a:solidFill>
                <a:latin typeface="Courier" charset="0"/>
                <a:ea typeface="Courier" charset="0"/>
                <a:cs typeface="Courier" charset="0"/>
              </a:rPr>
              <a:t>(TWITTER_URL,</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screen_name</a:t>
            </a:r>
            <a:r>
              <a:rPr lang="en-US" sz="2200" dirty="0">
                <a:solidFill>
                  <a:srgbClr val="00FA00"/>
                </a:solidFill>
                <a:latin typeface="Courier" charset="0"/>
                <a:ea typeface="Courier" charset="0"/>
                <a:cs typeface="Courier" charset="0"/>
              </a:rPr>
              <a:t>': acct, 'count': '5'})</a:t>
            </a:r>
          </a:p>
          <a:p>
            <a:r>
              <a:rPr lang="en-US" sz="2200" dirty="0">
                <a:solidFill>
                  <a:schemeClr val="bg1"/>
                </a:solidFill>
                <a:latin typeface="Courier" charset="0"/>
                <a:ea typeface="Courier" charset="0"/>
                <a:cs typeface="Courier" charset="0"/>
              </a:rPr>
              <a:t>    print(</a:t>
            </a:r>
            <a:r>
              <a:rPr lang="ro-RO" sz="2200" dirty="0">
                <a:solidFill>
                  <a:schemeClr val="bg1"/>
                </a:solidFill>
                <a:latin typeface="Courier" charset="0"/>
                <a:ea typeface="Courier" charset="0"/>
                <a:cs typeface="Courier" charset="0"/>
              </a:rPr>
              <a:t>'</a:t>
            </a:r>
            <a:r>
              <a:rPr lang="el-GR" sz="2200" dirty="0">
                <a:solidFill>
                  <a:schemeClr val="bg1"/>
                </a:solidFill>
                <a:latin typeface="Courier" charset="0"/>
                <a:ea typeface="Courier" charset="0"/>
                <a:cs typeface="Courier" charset="0"/>
              </a:rPr>
              <a:t>Ανάκτηση</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connection = </a:t>
            </a:r>
            <a:r>
              <a:rPr lang="en-US" sz="2200" dirty="0" err="1">
                <a:solidFill>
                  <a:schemeClr val="bg1"/>
                </a:solidFill>
                <a:latin typeface="Courier" charset="0"/>
                <a:ea typeface="Courier" charset="0"/>
                <a:cs typeface="Courier" charset="0"/>
              </a:rPr>
              <a:t>urllib.request.urlopen</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data = </a:t>
            </a:r>
            <a:r>
              <a:rPr lang="en-US" sz="2200" dirty="0" err="1">
                <a:solidFill>
                  <a:schemeClr val="bg1"/>
                </a:solidFill>
                <a:latin typeface="Courier" charset="0"/>
                <a:ea typeface="Courier" charset="0"/>
                <a:cs typeface="Courier" charset="0"/>
              </a:rPr>
              <a:t>connection.read</a:t>
            </a:r>
            <a:r>
              <a:rPr lang="en-US" sz="2200" dirty="0">
                <a:solidFill>
                  <a:schemeClr val="bg1"/>
                </a:solidFill>
                <a:latin typeface="Courier" charset="0"/>
                <a:ea typeface="Courier" charset="0"/>
                <a:cs typeface="Courier" charset="0"/>
              </a:rPr>
              <a:t>().decode()</a:t>
            </a:r>
          </a:p>
          <a:p>
            <a:r>
              <a:rPr lang="en-US" sz="2200" dirty="0">
                <a:solidFill>
                  <a:schemeClr val="bg1"/>
                </a:solidFill>
                <a:latin typeface="Courier" charset="0"/>
                <a:ea typeface="Courier" charset="0"/>
                <a:cs typeface="Courier" charset="0"/>
              </a:rPr>
              <a:t>    headers = </a:t>
            </a:r>
            <a:r>
              <a:rPr lang="en-US" sz="2200" dirty="0" err="1">
                <a:solidFill>
                  <a:schemeClr val="bg1"/>
                </a:solidFill>
                <a:latin typeface="Courier" charset="0"/>
                <a:ea typeface="Courier" charset="0"/>
                <a:cs typeface="Courier" charset="0"/>
              </a:rPr>
              <a:t>dict</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connection.getheaders</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print(</a:t>
            </a:r>
            <a:r>
              <a:rPr lang="ro-RO" sz="2200" dirty="0">
                <a:solidFill>
                  <a:schemeClr val="bg1"/>
                </a:solidFill>
                <a:latin typeface="Courier" charset="0"/>
                <a:ea typeface="Courier" charset="0"/>
                <a:cs typeface="Courier" charset="0"/>
              </a:rPr>
              <a:t>'</a:t>
            </a:r>
            <a:r>
              <a:rPr lang="el-GR" sz="2200" dirty="0">
                <a:solidFill>
                  <a:schemeClr val="bg1"/>
                </a:solidFill>
                <a:latin typeface="Courier" charset="0"/>
                <a:ea typeface="Courier" charset="0"/>
                <a:cs typeface="Courier" charset="0"/>
              </a:rPr>
              <a:t>Απομένουν</a:t>
            </a:r>
            <a:r>
              <a:rPr lang="en-US" sz="2200" dirty="0">
                <a:solidFill>
                  <a:schemeClr val="bg1"/>
                </a:solidFill>
                <a:latin typeface="Courier" charset="0"/>
                <a:ea typeface="Courier" charset="0"/>
                <a:cs typeface="Courier" charset="0"/>
              </a:rPr>
              <a:t>', headers['x-rate-limit-remaining'])</a:t>
            </a:r>
          </a:p>
          <a:p>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 </a:t>
            </a:r>
            <a:r>
              <a:rPr lang="en-US" sz="2200" dirty="0" err="1">
                <a:solidFill>
                  <a:schemeClr val="bg1"/>
                </a:solidFill>
                <a:latin typeface="Courier" charset="0"/>
                <a:ea typeface="Courier" charset="0"/>
                <a:cs typeface="Courier" charset="0"/>
              </a:rPr>
              <a:t>json.loads</a:t>
            </a:r>
            <a:r>
              <a:rPr lang="en-US" sz="2200" dirty="0">
                <a:solidFill>
                  <a:schemeClr val="bg1"/>
                </a:solidFill>
                <a:latin typeface="Courier" charset="0"/>
                <a:ea typeface="Courier" charset="0"/>
                <a:cs typeface="Courier" charset="0"/>
              </a:rPr>
              <a:t>(data)</a:t>
            </a:r>
          </a:p>
          <a:p>
            <a:r>
              <a:rPr lang="en-US" sz="2200" dirty="0">
                <a:solidFill>
                  <a:schemeClr val="bg1"/>
                </a:solidFill>
                <a:latin typeface="Courier" charset="0"/>
                <a:ea typeface="Courier" charset="0"/>
                <a:cs typeface="Courier" charset="0"/>
              </a:rPr>
              <a:t>    print(</a:t>
            </a:r>
            <a:r>
              <a:rPr lang="en-US" sz="2200" dirty="0" err="1">
                <a:solidFill>
                  <a:schemeClr val="bg1"/>
                </a:solidFill>
                <a:latin typeface="Courier" charset="0"/>
                <a:ea typeface="Courier" charset="0"/>
                <a:cs typeface="Courier" charset="0"/>
              </a:rPr>
              <a:t>json.dumps</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indent=4))</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    for u in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['users']:</a:t>
            </a:r>
          </a:p>
          <a:p>
            <a:r>
              <a:rPr lang="en-US" sz="2200" dirty="0">
                <a:solidFill>
                  <a:schemeClr val="bg1"/>
                </a:solidFill>
                <a:latin typeface="Courier" charset="0"/>
                <a:ea typeface="Courier" charset="0"/>
                <a:cs typeface="Courier" charset="0"/>
              </a:rPr>
              <a:t>        print(u['</a:t>
            </a:r>
            <a:r>
              <a:rPr lang="en-US" sz="2200" dirty="0" err="1">
                <a:solidFill>
                  <a:schemeClr val="bg1"/>
                </a:solidFill>
                <a:latin typeface="Courier" charset="0"/>
                <a:ea typeface="Courier" charset="0"/>
                <a:cs typeface="Courier" charset="0"/>
              </a:rPr>
              <a:t>screen_name</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s = u['status']['text']</a:t>
            </a:r>
          </a:p>
          <a:p>
            <a:r>
              <a:rPr lang="ro-RO" sz="2200" dirty="0">
                <a:solidFill>
                  <a:schemeClr val="bg1"/>
                </a:solidFill>
                <a:latin typeface="Courier" charset="0"/>
                <a:ea typeface="Courier" charset="0"/>
                <a:cs typeface="Courier" charset="0"/>
              </a:rPr>
              <a:t>        print('  ', s[:50])</a:t>
            </a:r>
            <a:endParaRPr lang="en-US" sz="2200"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04049"/>
            <a:ext cx="11044627" cy="84121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l-GR" sz="1600" b="1" i="0" u="none" strike="noStrike" cap="none" dirty="0">
                <a:solidFill>
                  <a:schemeClr val="lt1"/>
                </a:solidFill>
                <a:latin typeface="Courier New"/>
                <a:ea typeface="Courier New"/>
                <a:cs typeface="Courier New"/>
                <a:sym typeface="Courier New"/>
              </a:rPr>
              <a:t>Εισάγετε τον λογαριασμό </a:t>
            </a:r>
            <a:r>
              <a:rPr lang="en-US" sz="1600" b="1" i="0" u="none" strike="noStrike" cap="none" dirty="0" err="1">
                <a:solidFill>
                  <a:schemeClr val="lt1"/>
                </a:solidFill>
                <a:latin typeface="Courier New"/>
                <a:ea typeface="Courier New"/>
                <a:cs typeface="Courier New"/>
                <a:sym typeface="Courier New"/>
              </a:rPr>
              <a:t>Twitter:drchuck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1600" dirty="0">
                <a:solidFill>
                  <a:schemeClr val="bg1"/>
                </a:solidFill>
                <a:latin typeface="Courier" charset="0"/>
                <a:ea typeface="Courier" charset="0"/>
                <a:cs typeface="Courier" charset="0"/>
              </a:rPr>
              <a:t>Ανάκτηση</a:t>
            </a:r>
            <a:r>
              <a:rPr lang="en-US" sz="1600" b="1" i="0" u="none" strike="noStrike" cap="none" dirty="0">
                <a:solidFill>
                  <a:schemeClr val="lt1"/>
                </a:solidFill>
                <a:latin typeface="Courier New"/>
                <a:ea typeface="Courier New"/>
                <a:cs typeface="Courier New"/>
                <a:sym typeface="Courier New"/>
              </a:rPr>
              <a:t> https://api.twitter.com/1.1/friends ...</a:t>
            </a:r>
          </a:p>
          <a:p>
            <a:pPr marL="0" marR="0" lvl="0" indent="0" algn="l" rtl="0">
              <a:lnSpc>
                <a:spcPct val="100000"/>
              </a:lnSpc>
              <a:spcBef>
                <a:spcPts val="0"/>
              </a:spcBef>
              <a:spcAft>
                <a:spcPts val="0"/>
              </a:spcAft>
              <a:buClr>
                <a:schemeClr val="lt1"/>
              </a:buClr>
              <a:buSzPct val="25000"/>
              <a:buFont typeface="Courier New"/>
              <a:buNone/>
            </a:pPr>
            <a:r>
              <a:rPr lang="el-GR" sz="1600" dirty="0">
                <a:solidFill>
                  <a:schemeClr val="bg1"/>
                </a:solidFill>
                <a:latin typeface="Courier" charset="0"/>
                <a:ea typeface="Courier" charset="0"/>
                <a:cs typeface="Courier" charset="0"/>
              </a:rPr>
              <a:t>Απομένουν</a:t>
            </a:r>
            <a:r>
              <a:rPr lang="en-US" sz="1600" b="1" i="0" u="none" strike="noStrike" cap="none" dirty="0">
                <a:solidFill>
                  <a:schemeClr val="lt1"/>
                </a:solidFill>
                <a:latin typeface="Courier New"/>
                <a:ea typeface="Courier New"/>
                <a:cs typeface="Courier New"/>
                <a:sym typeface="Courier New"/>
              </a:rPr>
              <a:t>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4"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i="0" dirty="0">
                <a:solidFill>
                  <a:srgbClr val="FFD966"/>
                </a:solidFill>
                <a:latin typeface="Arial" charset="0"/>
                <a:cs typeface="Arial" charset="0"/>
                <a:sym typeface="Cabin"/>
              </a:rPr>
              <a:t>Συμ</a:t>
            </a:r>
            <a:r>
              <a:rPr lang="el-GR" sz="7600" dirty="0">
                <a:solidFill>
                  <a:srgbClr val="FFD966"/>
                </a:solidFill>
                <a:latin typeface="Arial" charset="0"/>
                <a:cs typeface="Arial" charset="0"/>
                <a:sym typeface="Cabin"/>
              </a:rPr>
              <a:t>φωνία για το </a:t>
            </a:r>
            <a:r>
              <a:rPr lang="en-US" sz="7600" b="1"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Wire Format</a:t>
            </a:r>
            <a:r>
              <a:rPr lang="en-US" sz="7600" b="1" i="0" u="none" strike="noStrike" cap="none" dirty="0">
                <a:solidFill>
                  <a:srgbClr val="FFD966"/>
                </a:solidFill>
                <a:latin typeface="Arial"/>
                <a:ea typeface="Arial"/>
                <a:cs typeface="Arial"/>
                <a:sym typeface="Arial"/>
              </a:rPr>
              <a:t>”</a:t>
            </a:r>
            <a:r>
              <a:rPr lang="el-GR" sz="7600" b="1" i="0" u="none" strike="noStrike" cap="none" dirty="0">
                <a:solidFill>
                  <a:srgbClr val="FFD966"/>
                </a:solidFill>
                <a:latin typeface="Arial"/>
                <a:ea typeface="Arial"/>
                <a:cs typeface="Arial"/>
                <a:sym typeface="Arial"/>
              </a:rPr>
              <a:t> </a:t>
            </a:r>
            <a:r>
              <a:rPr lang="el-GR" sz="7600" i="0" u="none" strike="noStrike" cap="none" dirty="0">
                <a:solidFill>
                  <a:srgbClr val="FFD966"/>
                </a:solidFill>
                <a:latin typeface="Arial"/>
                <a:ea typeface="Arial"/>
                <a:cs typeface="Arial"/>
                <a:sym typeface="Arial"/>
              </a:rPr>
              <a:t>(Διαμόρφωση Καλωδίου)</a:t>
            </a:r>
            <a:endParaRPr lang="en-US" sz="7600" b="1" i="0" u="none" strike="noStrike" cap="none" dirty="0">
              <a:solidFill>
                <a:srgbClr val="FFD966"/>
              </a:solidFill>
              <a:latin typeface="Arial"/>
              <a:ea typeface="Arial"/>
              <a:cs typeface="Arial"/>
              <a:sym typeface="Arial"/>
            </a:endParaRP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700" u="none" strike="noStrike" cap="none" dirty="0">
                <a:solidFill>
                  <a:schemeClr val="lt1"/>
                </a:solidFill>
                <a:latin typeface="Arial" charset="0"/>
                <a:ea typeface="Arial" charset="0"/>
                <a:cs typeface="Arial" charset="0"/>
                <a:sym typeface="Cabin"/>
              </a:rPr>
              <a:t>Λεξικό </a:t>
            </a:r>
            <a:r>
              <a:rPr lang="en-US" sz="4700" u="none" strike="noStrike" cap="none" dirty="0">
                <a:solidFill>
                  <a:schemeClr val="lt1"/>
                </a:solidFill>
                <a:latin typeface="Arial" charset="0"/>
                <a:ea typeface="Arial" charset="0"/>
                <a:cs typeface="Arial" charset="0"/>
                <a:sym typeface="Cabin"/>
              </a:rPr>
              <a:t>Python</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261051" y="3600450"/>
            <a:ext cx="4318100"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a:t>
            </a:r>
            <a:r>
              <a:rPr lang="el-GR" sz="2800" u="none" strike="noStrike" cap="none" dirty="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a:t>
            </a:r>
            <a:r>
              <a:rPr lang="el-GR" sz="2800" u="none" strike="noStrike" cap="none" dirty="0">
                <a:solidFill>
                  <a:srgbClr val="00FF00"/>
                </a:solidFill>
                <a:latin typeface="Arial" charset="0"/>
                <a:ea typeface="Arial" charset="0"/>
                <a:cs typeface="Arial" charset="0"/>
                <a:sym typeface="Cabin"/>
              </a:rPr>
              <a:t>όνομα</a:t>
            </a:r>
            <a:r>
              <a:rPr lang="en-US" sz="2800" u="none" strike="noStrike" cap="none" dirty="0">
                <a:solidFill>
                  <a:srgbClr val="00FF00"/>
                </a:solidFill>
                <a:latin typeface="Arial" charset="0"/>
                <a:ea typeface="Arial" charset="0"/>
                <a:cs typeface="Arial" charset="0"/>
                <a:sym typeface="Cabin"/>
              </a:rPr>
              <a:t>" :  "Chuck",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a:t>
            </a:r>
            <a:r>
              <a:rPr lang="el-GR" sz="2800" u="none" strike="noStrike" cap="none" dirty="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a:t>
            </a:r>
            <a:r>
              <a:rPr lang="el-GR" sz="2800" u="none" strike="noStrike" cap="none" dirty="0">
                <a:solidFill>
                  <a:srgbClr val="00FF00"/>
                </a:solidFill>
                <a:latin typeface="Arial" charset="0"/>
                <a:ea typeface="Arial" charset="0"/>
                <a:cs typeface="Arial" charset="0"/>
                <a:sym typeface="Cabin"/>
              </a:rPr>
              <a:t>τηλέφωνο</a:t>
            </a:r>
            <a:r>
              <a:rPr lang="en-US" sz="2800" u="none" strike="noStrike" cap="none" dirty="0">
                <a:solidFill>
                  <a:srgbClr val="00FF00"/>
                </a:solidFill>
                <a:latin typeface="Arial" charset="0"/>
                <a:ea typeface="Arial" charset="0"/>
                <a:cs typeface="Arial" charset="0"/>
                <a:sym typeface="Cabin"/>
              </a:rPr>
              <a:t>" :  "303-4456"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146275" y="6340000"/>
            <a:ext cx="284808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Σειριοποίηση</a:t>
            </a:r>
            <a:endParaRPr lang="en-US" sz="3600" u="none" strike="noStrike" cap="none" dirty="0">
              <a:solidFill>
                <a:schemeClr val="lt1"/>
              </a:solidFill>
              <a:latin typeface="Arial" charset="0"/>
              <a:ea typeface="Arial" charset="0"/>
              <a:cs typeface="Arial" charset="0"/>
              <a:sym typeface="Cabin"/>
            </a:endParaRPr>
          </a:p>
        </p:txBody>
      </p:sp>
      <p:sp>
        <p:nvSpPr>
          <p:cNvPr id="12" name="Shape 235"/>
          <p:cNvSpPr txBox="1"/>
          <p:nvPr/>
        </p:nvSpPr>
        <p:spPr>
          <a:xfrm>
            <a:off x="9256296" y="4168150"/>
            <a:ext cx="282802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Απο-σειριοποίηση</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urllib</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oauth</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hidden</a:t>
            </a:r>
          </a:p>
          <a:p>
            <a:pPr marL="0" marR="0" lvl="0" indent="0" algn="ctr" rtl="0">
              <a:lnSpc>
                <a:spcPct val="100000"/>
              </a:lnSpc>
              <a:spcBef>
                <a:spcPts val="0"/>
              </a:spcBef>
              <a:spcAft>
                <a:spcPts val="0"/>
              </a:spcAft>
              <a:buNone/>
            </a:pPr>
            <a:endParaRPr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err="1">
                <a:solidFill>
                  <a:schemeClr val="lt1"/>
                </a:solidFill>
                <a:latin typeface="Courier"/>
                <a:ea typeface="Courier New"/>
                <a:cs typeface="Courier"/>
                <a:sym typeface="Courier New"/>
              </a:rPr>
              <a:t>def</a:t>
            </a:r>
            <a:r>
              <a:rPr lang="en-US" sz="2200" i="0" u="none" strike="noStrike" cap="none" dirty="0">
                <a:solidFill>
                  <a:schemeClr val="lt1"/>
                </a:solidFill>
                <a:latin typeface="Courier"/>
                <a:ea typeface="Courier New"/>
                <a:cs typeface="Courier"/>
                <a:sym typeface="Courier New"/>
              </a:rPr>
              <a:t> augment(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secrets = </a:t>
            </a:r>
            <a:r>
              <a:rPr lang="en-US" sz="2200" i="0" u="none" strike="noStrike" cap="none" dirty="0" err="1">
                <a:solidFill>
                  <a:schemeClr val="lt1"/>
                </a:solidFill>
                <a:latin typeface="Courier"/>
                <a:ea typeface="Courier New"/>
                <a:cs typeface="Courier"/>
                <a:sym typeface="Courier New"/>
              </a:rPr>
              <a:t>hidden.oauth</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consumer = </a:t>
            </a:r>
            <a:r>
              <a:rPr lang="en-US" sz="2200" i="0" u="none" strike="noStrike" cap="none" dirty="0" err="1">
                <a:solidFill>
                  <a:schemeClr val="lt1"/>
                </a:solidFill>
                <a:latin typeface="Courier"/>
                <a:ea typeface="Courier New"/>
                <a:cs typeface="Courier"/>
                <a:sym typeface="Courier New"/>
              </a:rPr>
              <a:t>oauth.OAuthConsumer</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consumer_key</a:t>
            </a:r>
            <a:r>
              <a:rPr lang="en-US" sz="2200" i="0" u="none" strike="noStrike" cap="none" dirty="0">
                <a:solidFill>
                  <a:schemeClr val="lt1"/>
                </a:solidFill>
                <a:latin typeface="Courier"/>
                <a:ea typeface="Courier New"/>
                <a:cs typeface="Courier"/>
                <a:sym typeface="Courier New"/>
              </a:rPr>
              <a:t>'], secrets['</a:t>
            </a:r>
            <a:r>
              <a:rPr lang="en-US" sz="2200" i="0" u="none" strike="noStrike" cap="none" dirty="0" err="1">
                <a:solidFill>
                  <a:schemeClr val="lt1"/>
                </a:solidFill>
                <a:latin typeface="Courier"/>
                <a:ea typeface="Courier New"/>
                <a:cs typeface="Courier"/>
                <a:sym typeface="Courier New"/>
              </a:rPr>
              <a:t>consumer_secret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 = </a:t>
            </a:r>
            <a:r>
              <a:rPr lang="en-US" sz="2200" i="0" u="none" strike="noStrike" cap="none" dirty="0" err="1">
                <a:solidFill>
                  <a:schemeClr val="lt1"/>
                </a:solidFill>
                <a:latin typeface="Courier"/>
                <a:ea typeface="Courier New"/>
                <a:cs typeface="Courier"/>
                <a:sym typeface="Courier New"/>
              </a:rPr>
              <a:t>oauth.OAuthToken</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token_key</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a:t>
            </a:r>
            <a:r>
              <a:rPr lang="en-US" sz="2200" i="0" u="none" strike="noStrike" cap="none" dirty="0">
                <a:solidFill>
                  <a:schemeClr val="lt1"/>
                </a:solidFill>
                <a:latin typeface="Courier"/>
                <a:ea typeface="Courier New"/>
                <a:cs typeface="Courier"/>
                <a:sym typeface="Courier New"/>
              </a:rPr>
              <a:t> = </a:t>
            </a:r>
            <a:r>
              <a:rPr lang="en-US" sz="2200" i="0" u="none" strike="noStrike" cap="none" dirty="0" err="1">
                <a:solidFill>
                  <a:schemeClr val="lt1"/>
                </a:solidFill>
                <a:latin typeface="Courier"/>
                <a:ea typeface="Courier New"/>
                <a:cs typeface="Courier"/>
                <a:sym typeface="Courier New"/>
              </a:rPr>
              <a:t>oauth.OAuthRequest.from_consumer_and_token</a:t>
            </a:r>
            <a:r>
              <a:rPr lang="en-US" sz="2200" i="0" u="none" strike="noStrike" cap="none" dirty="0">
                <a:solidFill>
                  <a:schemeClr val="lt1"/>
                </a:solidFill>
                <a:latin typeface="Courier"/>
                <a:ea typeface="Courier New"/>
                <a:cs typeface="Courier"/>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token=token, </a:t>
            </a:r>
            <a:r>
              <a:rPr lang="en-US" sz="2200" i="0" u="none" strike="noStrike" cap="none" dirty="0" err="1">
                <a:solidFill>
                  <a:schemeClr val="lt1"/>
                </a:solidFill>
                <a:latin typeface="Courier"/>
                <a:ea typeface="Courier New"/>
                <a:cs typeface="Courier"/>
                <a:sym typeface="Courier New"/>
              </a:rPr>
              <a:t>http_method</a:t>
            </a:r>
            <a:r>
              <a:rPr lang="en-US" sz="2200" i="0" u="none" strike="noStrike" cap="none" dirty="0">
                <a:solidFill>
                  <a:schemeClr val="lt1"/>
                </a:solidFill>
                <a:latin typeface="Courier"/>
                <a:ea typeface="Courier New"/>
                <a:cs typeface="Courier"/>
                <a:sym typeface="Courier New"/>
              </a:rPr>
              <a:t>='GET', </a:t>
            </a:r>
            <a:r>
              <a:rPr lang="en-US" sz="2200" i="0" u="none" strike="noStrike" cap="none" dirty="0" err="1">
                <a:solidFill>
                  <a:schemeClr val="lt1"/>
                </a:solidFill>
                <a:latin typeface="Courier"/>
                <a:ea typeface="Courier New"/>
                <a:cs typeface="Courier"/>
                <a:sym typeface="Courier New"/>
              </a:rPr>
              <a:t>http_url</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oauth_request.sign_request</a:t>
            </a:r>
            <a:r>
              <a:rPr lang="en-US" sz="2200" i="0" u="none" strike="noStrike" cap="none" dirty="0">
                <a:solidFill>
                  <a:schemeClr val="lt1"/>
                </a:solidFill>
                <a:latin typeface="Courier"/>
                <a:ea typeface="Courier New"/>
                <a:cs typeface="Courier"/>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return </a:t>
            </a:r>
            <a:r>
              <a:rPr lang="en-US" sz="2200" i="0" u="none" strike="noStrike" cap="none" dirty="0" err="1">
                <a:solidFill>
                  <a:schemeClr val="lt1"/>
                </a:solidFill>
                <a:latin typeface="Courier"/>
                <a:ea typeface="Courier New"/>
                <a:cs typeface="Courier"/>
                <a:sym typeface="Courier New"/>
              </a:rPr>
              <a:t>oauth_request.to_url</a:t>
            </a:r>
            <a:r>
              <a:rPr lang="en-US" sz="2200" i="0" u="none" strike="noStrike" cap="none" dirty="0">
                <a:solidFill>
                  <a:schemeClr val="lt1"/>
                </a:solidFill>
                <a:latin typeface="Courier"/>
                <a:ea typeface="Courier New"/>
                <a:cs typeface="Courier"/>
                <a:sym typeface="Courier New"/>
              </a:rPr>
              <a:t>()</a:t>
            </a:r>
          </a:p>
        </p:txBody>
      </p:sp>
      <p:sp>
        <p:nvSpPr>
          <p:cNvPr id="672" name="Shape 672"/>
          <p:cNvSpPr txBox="1"/>
          <p:nvPr/>
        </p:nvSpPr>
        <p:spPr>
          <a:xfrm>
            <a:off x="13008649" y="936044"/>
            <a:ext cx="2536151"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a:ea typeface="Courier New"/>
                <a:cs typeface="Courier"/>
                <a:sym typeface="Courier New"/>
              </a:rPr>
              <a:t>twurl.py</a:t>
            </a:r>
            <a:endParaRPr lang="en-US" sz="3000" b="0" i="0" u="none" strike="noStrike" cap="none" dirty="0">
              <a:solidFill>
                <a:srgbClr val="FFFF00"/>
              </a:solidFill>
              <a:latin typeface="Courier"/>
              <a:ea typeface="Courier New"/>
              <a:cs typeface="Courier"/>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i="0" u="none" strike="noStrike" cap="none" dirty="0">
                <a:solidFill>
                  <a:srgbClr val="FF00FF"/>
                </a:solidFill>
                <a:latin typeface="Courier"/>
                <a:ea typeface="Courier New"/>
                <a:cs typeface="Courier"/>
                <a:sym typeface="Courier New"/>
              </a:rPr>
              <a:t>https://</a:t>
            </a:r>
            <a:r>
              <a:rPr lang="en-US" sz="3000" i="0" u="none" strike="noStrike" cap="none" dirty="0" err="1">
                <a:solidFill>
                  <a:srgbClr val="FF00FF"/>
                </a:solidFill>
                <a:latin typeface="Courier"/>
                <a:ea typeface="Courier New"/>
                <a:cs typeface="Courier"/>
                <a:sym typeface="Courier New"/>
              </a:rPr>
              <a:t>api.twitter.com</a:t>
            </a:r>
            <a:r>
              <a:rPr lang="en-US" sz="3000" i="0" u="none" strike="noStrike" cap="none" dirty="0">
                <a:solidFill>
                  <a:srgbClr val="FF00FF"/>
                </a:solidFill>
                <a:latin typeface="Courier"/>
                <a:ea typeface="Courier New"/>
                <a:cs typeface="Courier"/>
                <a:sym typeface="Courier New"/>
              </a:rPr>
              <a:t>/1.1/statuses/</a:t>
            </a:r>
            <a:r>
              <a:rPr lang="en-US" sz="3000" i="0" u="none" strike="noStrike" cap="none" dirty="0" err="1">
                <a:solidFill>
                  <a:srgbClr val="FF00FF"/>
                </a:solidFill>
                <a:latin typeface="Courier"/>
                <a:ea typeface="Courier New"/>
                <a:cs typeface="Courier"/>
                <a:sym typeface="Courier New"/>
              </a:rPr>
              <a:t>user_timeline.json?count</a:t>
            </a:r>
            <a:r>
              <a:rPr lang="en-US" sz="3000" i="0" u="none" strike="noStrike" cap="none" dirty="0">
                <a:solidFill>
                  <a:srgbClr val="FF00FF"/>
                </a:solidFill>
                <a:latin typeface="Courier"/>
                <a:ea typeface="Courier New"/>
                <a:cs typeface="Courier"/>
                <a:sym typeface="Courier New"/>
              </a:rPr>
              <a:t>=2</a:t>
            </a:r>
            <a:r>
              <a:rPr lang="en-US" sz="3000" i="0" u="none" strike="noStrike" cap="none" dirty="0">
                <a:solidFill>
                  <a:srgbClr val="00FF00"/>
                </a:solidFill>
                <a:latin typeface="Courier"/>
                <a:ea typeface="Courier New"/>
                <a:cs typeface="Courier"/>
                <a:sym typeface="Courier New"/>
              </a:rPr>
              <a:t>&amp;oauth_version=1.0&amp;oauth_token=101...</a:t>
            </a:r>
            <a:r>
              <a:rPr lang="en-US" sz="3000" i="0" u="none" strike="noStrike" cap="none" dirty="0" err="1">
                <a:solidFill>
                  <a:srgbClr val="00FF00"/>
                </a:solidFill>
                <a:latin typeface="Courier"/>
                <a:ea typeface="Courier New"/>
                <a:cs typeface="Courier"/>
                <a:sym typeface="Courier New"/>
              </a:rPr>
              <a:t>SGI</a:t>
            </a:r>
            <a:r>
              <a:rPr lang="en-US" sz="3000" i="0" u="none" strike="noStrike" cap="none" dirty="0" err="1">
                <a:solidFill>
                  <a:srgbClr val="FF00FF"/>
                </a:solidFill>
                <a:latin typeface="Courier"/>
                <a:ea typeface="Courier New"/>
                <a:cs typeface="Courier"/>
                <a:sym typeface="Courier New"/>
              </a:rPr>
              <a:t>&amp;screen_name</a:t>
            </a:r>
            <a:r>
              <a:rPr lang="en-US" sz="3000" i="0" u="none" strike="noStrike" cap="none" dirty="0">
                <a:solidFill>
                  <a:srgbClr val="FF00FF"/>
                </a:solidFill>
                <a:latin typeface="Courier"/>
                <a:ea typeface="Courier New"/>
                <a:cs typeface="Courier"/>
                <a:sym typeface="Courier New"/>
              </a:rPr>
              <a:t>=</a:t>
            </a:r>
            <a:r>
              <a:rPr lang="en-US" sz="3000" i="0" u="none" strike="noStrike" cap="none" dirty="0" err="1">
                <a:solidFill>
                  <a:srgbClr val="FF00FF"/>
                </a:solidFill>
                <a:latin typeface="Courier"/>
                <a:ea typeface="Courier New"/>
                <a:cs typeface="Courier"/>
                <a:sym typeface="Courier New"/>
              </a:rPr>
              <a:t>drchuck</a:t>
            </a:r>
            <a:r>
              <a:rPr lang="en-US" sz="3000" i="0" u="none" strike="noStrike" cap="none" dirty="0" err="1">
                <a:solidFill>
                  <a:srgbClr val="00FF00"/>
                </a:solidFill>
                <a:latin typeface="Courier"/>
                <a:ea typeface="Courier New"/>
                <a:cs typeface="Courier"/>
                <a:sym typeface="Courier New"/>
              </a:rPr>
              <a:t>&amp;oauth_nonce</a:t>
            </a:r>
            <a:r>
              <a:rPr lang="en-US" sz="3000" i="0" u="none" strike="noStrike" cap="none" dirty="0">
                <a:solidFill>
                  <a:srgbClr val="00FF00"/>
                </a:solidFill>
                <a:latin typeface="Courier"/>
                <a:ea typeface="Courier New"/>
                <a:cs typeface="Courier"/>
                <a:sym typeface="Courier New"/>
              </a:rPr>
              <a:t>=09239679&amp;oauth_timestamp=1380395644&amp;oauth_signature=</a:t>
            </a:r>
            <a:r>
              <a:rPr lang="en-US" sz="3000" i="0" u="none" strike="noStrike" cap="none" dirty="0" err="1">
                <a:solidFill>
                  <a:srgbClr val="00FF00"/>
                </a:solidFill>
                <a:latin typeface="Courier"/>
                <a:ea typeface="Courier New"/>
                <a:cs typeface="Courier"/>
                <a:sym typeface="Courier New"/>
              </a:rPr>
              <a:t>rLK</a:t>
            </a:r>
            <a:r>
              <a:rPr lang="en-US" sz="3000" i="0" u="none" strike="noStrike" cap="none" dirty="0">
                <a:solidFill>
                  <a:srgbClr val="00FF00"/>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BoD&amp;oauth_consumer_key</a:t>
            </a:r>
            <a:r>
              <a:rPr lang="en-US" sz="3000" i="0" u="none" strike="noStrike" cap="none" dirty="0">
                <a:solidFill>
                  <a:srgbClr val="00FF00"/>
                </a:solidFill>
                <a:latin typeface="Courier"/>
                <a:ea typeface="Courier New"/>
                <a:cs typeface="Courier"/>
                <a:sym typeface="Courier New"/>
              </a:rPr>
              <a:t>=h7Lu...</a:t>
            </a:r>
            <a:r>
              <a:rPr lang="en-US" sz="3000" i="0" u="none" strike="noStrike" cap="none" dirty="0" err="1">
                <a:solidFill>
                  <a:srgbClr val="00FF00"/>
                </a:solidFill>
                <a:latin typeface="Courier"/>
                <a:ea typeface="Courier New"/>
                <a:cs typeface="Courier"/>
                <a:sym typeface="Courier New"/>
              </a:rPr>
              <a:t>GNg&amp;oauth_signature_method</a:t>
            </a:r>
            <a:r>
              <a:rPr lang="en-US" sz="3000" i="0" u="none" strike="noStrike" cap="none" dirty="0">
                <a:solidFill>
                  <a:srgbClr val="00FF00"/>
                </a:solidFill>
                <a:latin typeface="Courier"/>
                <a:ea typeface="Courier New"/>
                <a:cs typeface="Courier"/>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1155700" y="409074"/>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79" name="Shape 679"/>
          <p:cNvSpPr txBox="1">
            <a:spLocks noGrp="1"/>
          </p:cNvSpPr>
          <p:nvPr>
            <p:ph type="body" idx="1"/>
          </p:nvPr>
        </p:nvSpPr>
        <p:spPr>
          <a:xfrm>
            <a:off x="1155700" y="2523290"/>
            <a:ext cx="139320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Αρχιτεκτονική Προσανατολισμένη στην Υπηρεσία - επιτρέπει σε μια εφαρμογή να χωριστεί σε μέρη και να διανεμηθεί σε ένα δίκτυο</a:t>
            </a:r>
            <a:r>
              <a:rPr lang="en-US" sz="3600" u="none" strike="noStrike" cap="none" dirty="0">
                <a:solidFill>
                  <a:schemeClr val="lt1"/>
                </a:solidFill>
                <a:latin typeface="Arial" charset="0"/>
                <a:ea typeface="Arial" charset="0"/>
                <a:cs typeface="Arial" charset="0"/>
                <a:sym typeface="Cabin"/>
              </a:rPr>
              <a:t> </a:t>
            </a: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Η </a:t>
            </a:r>
            <a:r>
              <a:rPr lang="el-GR" sz="3600" dirty="0" err="1">
                <a:solidFill>
                  <a:schemeClr val="lt1"/>
                </a:solidFill>
                <a:latin typeface="Arial" charset="0"/>
                <a:ea typeface="Arial" charset="0"/>
                <a:cs typeface="Arial" charset="0"/>
                <a:sym typeface="Cabin"/>
              </a:rPr>
              <a:t>Δ</a:t>
            </a:r>
            <a:r>
              <a:rPr lang="el-GR" sz="3600" u="none" strike="noStrike" cap="none" dirty="0" err="1">
                <a:solidFill>
                  <a:schemeClr val="lt1"/>
                </a:solidFill>
                <a:latin typeface="Arial" charset="0"/>
                <a:ea typeface="Arial" charset="0"/>
                <a:cs typeface="Arial" charset="0"/>
                <a:sym typeface="Cabin"/>
              </a:rPr>
              <a:t>ιεπαφή</a:t>
            </a:r>
            <a:r>
              <a:rPr lang="el-GR" sz="3600" u="none" strike="noStrike" cap="none" dirty="0">
                <a:solidFill>
                  <a:schemeClr val="lt1"/>
                </a:solidFill>
                <a:latin typeface="Arial" charset="0"/>
                <a:ea typeface="Arial" charset="0"/>
                <a:cs typeface="Arial" charset="0"/>
                <a:sym typeface="Cabin"/>
              </a:rPr>
              <a:t> Προγράμματος Εφαρμογών (</a:t>
            </a:r>
            <a:r>
              <a:rPr lang="en-US" sz="3600" u="none" strike="noStrike" cap="none" dirty="0">
                <a:solidFill>
                  <a:schemeClr val="lt1"/>
                </a:solidFill>
                <a:latin typeface="Arial" charset="0"/>
                <a:ea typeface="Arial" charset="0"/>
                <a:cs typeface="Arial" charset="0"/>
                <a:sym typeface="Cabin"/>
              </a:rPr>
              <a:t>Application Program Interface </a:t>
            </a:r>
            <a:r>
              <a:rPr lang="el-GR" sz="3600" u="none" strike="noStrike" cap="none" dirty="0">
                <a:solidFill>
                  <a:schemeClr val="lt1"/>
                </a:solidFill>
                <a:latin typeface="Arial" charset="0"/>
                <a:ea typeface="Arial" charset="0"/>
                <a:cs typeface="Arial" charset="0"/>
                <a:sym typeface="Cabin"/>
              </a:rPr>
              <a:t>API) είναι μια σύμβαση αλληλεπίδρασης</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Υπηρεσίες Ιστού παρέχουν υποδομή για εφαρμογές που συνεργάζονται (με API) μέσω δικτύου - το SOAP και το REST είναι δύο στυλ υπηρεσιών Ιστού</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Οι XML και JSON είναι μορφές </a:t>
            </a:r>
            <a:r>
              <a:rPr lang="el-GR" sz="3600" u="none" strike="noStrike" cap="none" dirty="0" err="1">
                <a:solidFill>
                  <a:schemeClr val="lt1"/>
                </a:solidFill>
                <a:latin typeface="Arial" charset="0"/>
                <a:ea typeface="Arial" charset="0"/>
                <a:cs typeface="Arial" charset="0"/>
                <a:sym typeface="Cabin"/>
              </a:rPr>
              <a:t>σειριοποίησης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Επισήμανση δεδομένων προς αποστολή σε όλο το δίκτυο</a:t>
            </a:r>
            <a:r>
              <a:rPr lang="en-US" sz="3200" u="none" strike="noStrike" cap="none" dirty="0">
                <a:solidFill>
                  <a:schemeClr val="lt1"/>
                </a:solidFill>
                <a:latin typeface="Arial" charset="0"/>
                <a:ea typeface="Arial" charset="0"/>
                <a:cs typeface="Arial" charset="0"/>
                <a:sym typeface="Cabin"/>
              </a:rPr>
              <a:t>...</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dirty="0">
                <a:solidFill>
                  <a:srgbClr val="FFD966"/>
                </a:solidFill>
                <a:latin typeface="Arial" charset="0"/>
                <a:ea typeface="Arial" charset="0"/>
                <a:cs typeface="Arial" charset="0"/>
                <a:sym typeface="Cabin"/>
              </a:rPr>
              <a:t>XML </a:t>
            </a:r>
            <a:r>
              <a:rPr lang="el-GR" sz="6600" b="1" i="0" u="none" strike="noStrike" cap="none" dirty="0">
                <a:solidFill>
                  <a:srgbClr val="FFD966"/>
                </a:solidFill>
                <a:sym typeface="Arial"/>
              </a:rPr>
              <a:t>«</a:t>
            </a:r>
            <a:r>
              <a:rPr lang="el-GR" sz="6600" u="none" strike="noStrike" cap="none" dirty="0">
                <a:solidFill>
                  <a:srgbClr val="FFD966"/>
                </a:solidFill>
                <a:latin typeface="Arial" charset="0"/>
                <a:ea typeface="Arial" charset="0"/>
                <a:cs typeface="Arial" charset="0"/>
                <a:sym typeface="Cabin"/>
              </a:rPr>
              <a:t>Στοιχεία</a:t>
            </a:r>
            <a:r>
              <a:rPr lang="el-GR" sz="6600" b="1" i="0" u="none" strike="noStrike" cap="none" dirty="0">
                <a:solidFill>
                  <a:srgbClr val="FFD966"/>
                </a:solidFill>
                <a:sym typeface="Arial"/>
              </a:rPr>
              <a:t>»</a:t>
            </a:r>
            <a:r>
              <a:rPr lang="en-US" sz="6600" u="none" strike="noStrike" cap="none"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ή</a:t>
            </a:r>
            <a:r>
              <a:rPr lang="en-US" sz="6600" u="none" strike="noStrike" cap="none" dirty="0">
                <a:solidFill>
                  <a:srgbClr val="FFD966"/>
                </a:solidFill>
                <a:latin typeface="Arial" charset="0"/>
                <a:ea typeface="Arial" charset="0"/>
                <a:cs typeface="Arial" charset="0"/>
                <a:sym typeface="Cabin"/>
              </a:rPr>
              <a:t> </a:t>
            </a:r>
            <a:r>
              <a:rPr lang="el-GR" sz="6600" u="none" strike="noStrike" cap="none" dirty="0">
                <a:solidFill>
                  <a:srgbClr val="FFD966"/>
                </a:solidFill>
                <a:latin typeface="Arial" charset="0"/>
                <a:ea typeface="Arial" charset="0"/>
                <a:cs typeface="Arial" charset="0"/>
                <a:sym typeface="Cabin"/>
              </a:rPr>
              <a:t>Κόμβοι</a:t>
            </a:r>
            <a:r>
              <a:rPr lang="en-US" sz="6600" u="none" strike="noStrike" cap="none" dirty="0">
                <a:solidFill>
                  <a:srgbClr val="FFD966"/>
                </a:solidFill>
                <a:latin typeface="Arial" charset="0"/>
                <a:ea typeface="Arial" charset="0"/>
                <a:cs typeface="Arial" charset="0"/>
                <a:sym typeface="Cabin"/>
              </a:rPr>
              <a:t>)</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l-GR" sz="3600" u="none" strike="noStrike" cap="none" dirty="0">
                <a:solidFill>
                  <a:srgbClr val="FFFF00"/>
                </a:solidFill>
                <a:latin typeface="Arial" charset="0"/>
                <a:ea typeface="Arial" charset="0"/>
                <a:cs typeface="Arial" charset="0"/>
                <a:sym typeface="Cabin"/>
              </a:rPr>
              <a:t>Απλό Στοιχείο</a:t>
            </a:r>
            <a:endParaRPr lang="en-US" sz="3600" u="none" strike="noStrike" cap="none" dirty="0">
              <a:solidFill>
                <a:srgbClr val="FFF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l-GR" sz="3600" u="none" strike="noStrike" cap="none" dirty="0">
                <a:solidFill>
                  <a:srgbClr val="FF00FF"/>
                </a:solidFill>
                <a:latin typeface="Arial" charset="0"/>
                <a:ea typeface="Arial" charset="0"/>
                <a:cs typeface="Arial" charset="0"/>
                <a:sym typeface="Cabin"/>
              </a:rPr>
              <a:t>Σύνθετο</a:t>
            </a:r>
            <a:r>
              <a:rPr lang="en-US" sz="3600" u="none" strike="noStrike" cap="none" dirty="0">
                <a:solidFill>
                  <a:srgbClr val="FF00FF"/>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Στοιχείο</a:t>
            </a:r>
            <a:endParaRPr lang="en-US" sz="3600" u="none" strike="noStrike" cap="none" dirty="0">
              <a:solidFill>
                <a:srgbClr val="FF00FF"/>
              </a:solidFill>
              <a:latin typeface="Arial" charset="0"/>
              <a:ea typeface="Arial" charset="0"/>
              <a:cs typeface="Arial" charset="0"/>
              <a:sym typeface="Cabin"/>
            </a:endParaRPr>
          </a:p>
        </p:txBody>
      </p:sp>
      <p:sp>
        <p:nvSpPr>
          <p:cNvPr id="258" name="Shape 258"/>
          <p:cNvSpPr txBox="1"/>
          <p:nvPr/>
        </p:nvSpPr>
        <p:spPr>
          <a:xfrm>
            <a:off x="6577264" y="2539899"/>
            <a:ext cx="8035522" cy="566319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dirty="0">
                <a:solidFill>
                  <a:srgbClr val="00FF00"/>
                </a:solidFill>
                <a:latin typeface="Arial" charset="0"/>
                <a:ea typeface="Arial" charset="0"/>
                <a:cs typeface="Arial" charset="0"/>
                <a:sym typeface="Cabin"/>
              </a:rPr>
              <a:t>ά</a:t>
            </a:r>
            <a:r>
              <a:rPr lang="el-GR" sz="3600" u="none" strike="noStrike" cap="none" dirty="0">
                <a:solidFill>
                  <a:srgbClr val="00FF00"/>
                </a:solidFill>
                <a:latin typeface="Arial" charset="0"/>
                <a:ea typeface="Arial" charset="0"/>
                <a:cs typeface="Arial" charset="0"/>
                <a:sym typeface="Cabin"/>
              </a:rPr>
              <a:t>νθρωποι</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a:t>
            </a:r>
            <a:r>
              <a:rPr lang="el-GR" sz="3600" u="none" strike="noStrike" cap="none" dirty="0">
                <a:solidFill>
                  <a:srgbClr val="FFFF00"/>
                </a:solidFill>
                <a:latin typeface="Arial" charset="0"/>
                <a:ea typeface="Arial" charset="0"/>
                <a:cs typeface="Arial" charset="0"/>
                <a:sym typeface="Cabin"/>
              </a:rPr>
              <a:t>όνομα</a:t>
            </a:r>
            <a:r>
              <a:rPr lang="en-US" sz="3600" u="none" strike="noStrike" cap="none" dirty="0">
                <a:solidFill>
                  <a:srgbClr val="FFFF00"/>
                </a:solidFill>
                <a:latin typeface="Arial" charset="0"/>
                <a:ea typeface="Arial" charset="0"/>
                <a:cs typeface="Arial" charset="0"/>
                <a:sym typeface="Cabin"/>
              </a:rPr>
              <a:t>&gt;Chuck&lt;/</a:t>
            </a:r>
            <a:r>
              <a:rPr lang="el-GR" sz="3600" u="none" strike="noStrike" cap="none" dirty="0">
                <a:solidFill>
                  <a:srgbClr val="FFFF00"/>
                </a:solidFill>
                <a:latin typeface="Arial" charset="0"/>
                <a:ea typeface="Arial" charset="0"/>
                <a:cs typeface="Arial" charset="0"/>
                <a:sym typeface="Cabin"/>
              </a:rPr>
              <a:t>όνομα</a:t>
            </a:r>
            <a:r>
              <a:rPr lang="en-US" sz="36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a:t>
            </a:r>
            <a:r>
              <a:rPr lang="el-GR" sz="3600" u="none" strike="noStrike" cap="none" dirty="0">
                <a:solidFill>
                  <a:srgbClr val="FFFF00"/>
                </a:solidFill>
                <a:latin typeface="Arial" charset="0"/>
                <a:ea typeface="Arial" charset="0"/>
                <a:cs typeface="Arial" charset="0"/>
                <a:sym typeface="Cabin"/>
              </a:rPr>
              <a:t>τηλέφωνο</a:t>
            </a:r>
            <a:r>
              <a:rPr lang="en-US" sz="3600" u="none" strike="noStrike" cap="none" dirty="0">
                <a:solidFill>
                  <a:srgbClr val="FFFF00"/>
                </a:solidFill>
                <a:latin typeface="Arial" charset="0"/>
                <a:ea typeface="Arial" charset="0"/>
                <a:cs typeface="Arial" charset="0"/>
                <a:sym typeface="Cabin"/>
              </a:rPr>
              <a:t>&gt;303 4456&lt;/</a:t>
            </a:r>
            <a:r>
              <a:rPr lang="el-GR" sz="3600" u="none" strike="noStrike" cap="none" dirty="0">
                <a:solidFill>
                  <a:srgbClr val="FFFF00"/>
                </a:solidFill>
                <a:latin typeface="Arial" charset="0"/>
                <a:ea typeface="Arial" charset="0"/>
                <a:cs typeface="Arial" charset="0"/>
                <a:sym typeface="Cabin"/>
              </a:rPr>
              <a:t>τηλέφωνο</a:t>
            </a:r>
            <a:r>
              <a:rPr lang="en-US" sz="36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a:t>
            </a:r>
            <a:r>
              <a:rPr lang="el-GR" sz="3600" u="none" strike="noStrike" cap="none" dirty="0">
                <a:solidFill>
                  <a:srgbClr val="00FF00"/>
                </a:solidFill>
                <a:latin typeface="Arial" charset="0"/>
                <a:ea typeface="Arial" charset="0"/>
                <a:cs typeface="Arial" charset="0"/>
                <a:sym typeface="Cabin"/>
              </a:rPr>
              <a:t>άτομο</a:t>
            </a:r>
            <a:r>
              <a:rPr lang="en-US" sz="36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άτομο</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όνομα</a:t>
            </a:r>
            <a:r>
              <a:rPr lang="en-US" sz="3600" u="none" strike="noStrike" cap="none" dirty="0">
                <a:solidFill>
                  <a:srgbClr val="FF00FF"/>
                </a:solidFill>
                <a:latin typeface="Arial" charset="0"/>
                <a:ea typeface="Arial" charset="0"/>
                <a:cs typeface="Arial" charset="0"/>
                <a:sym typeface="Cabin"/>
              </a:rPr>
              <a:t>&gt;Noah&lt;/</a:t>
            </a:r>
            <a:r>
              <a:rPr lang="el-GR" sz="3600" u="none" strike="noStrike" cap="none" dirty="0">
                <a:solidFill>
                  <a:srgbClr val="FF00FF"/>
                </a:solidFill>
                <a:latin typeface="Arial" charset="0"/>
                <a:ea typeface="Arial" charset="0"/>
                <a:cs typeface="Arial" charset="0"/>
                <a:sym typeface="Cabin"/>
              </a:rPr>
              <a:t>όνομα</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τηλέφωνο</a:t>
            </a:r>
            <a:r>
              <a:rPr lang="en-US" sz="3600" u="none" strike="noStrike" cap="none" dirty="0">
                <a:solidFill>
                  <a:srgbClr val="FF00FF"/>
                </a:solidFill>
                <a:latin typeface="Arial" charset="0"/>
                <a:ea typeface="Arial" charset="0"/>
                <a:cs typeface="Arial" charset="0"/>
                <a:sym typeface="Cabin"/>
              </a:rPr>
              <a:t>&gt;622 7421&lt;/</a:t>
            </a:r>
            <a:r>
              <a:rPr lang="el-GR" sz="3600" u="none" strike="noStrike" cap="none" dirty="0">
                <a:solidFill>
                  <a:srgbClr val="FF00FF"/>
                </a:solidFill>
                <a:latin typeface="Arial" charset="0"/>
                <a:ea typeface="Arial" charset="0"/>
                <a:cs typeface="Arial" charset="0"/>
                <a:sym typeface="Cabin"/>
              </a:rPr>
              <a:t>τηλέφωνο</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a:t>
            </a:r>
            <a:r>
              <a:rPr lang="el-GR" sz="3600" u="none" strike="noStrike" cap="none" dirty="0">
                <a:solidFill>
                  <a:srgbClr val="FF00FF"/>
                </a:solidFill>
                <a:latin typeface="Arial" charset="0"/>
                <a:ea typeface="Arial" charset="0"/>
                <a:cs typeface="Arial" charset="0"/>
                <a:sym typeface="Cabin"/>
              </a:rPr>
              <a:t>άτομο</a:t>
            </a:r>
            <a:r>
              <a:rPr lang="en-US" sz="36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a:t>
            </a:r>
            <a:r>
              <a:rPr lang="el-GR" sz="3600" dirty="0">
                <a:solidFill>
                  <a:srgbClr val="00FF00"/>
                </a:solidFill>
                <a:latin typeface="Arial" charset="0"/>
                <a:ea typeface="Arial" charset="0"/>
                <a:cs typeface="Arial" charset="0"/>
                <a:sym typeface="Cabin"/>
              </a:rPr>
              <a:t>ά</a:t>
            </a:r>
            <a:r>
              <a:rPr lang="el-GR" sz="3600" u="none" strike="noStrike" cap="none" dirty="0">
                <a:solidFill>
                  <a:srgbClr val="00FF00"/>
                </a:solidFill>
                <a:latin typeface="Arial" charset="0"/>
                <a:ea typeface="Arial" charset="0"/>
                <a:cs typeface="Arial" charset="0"/>
                <a:sym typeface="Cabin"/>
              </a:rPr>
              <a:t>νθρωποι</a:t>
            </a:r>
            <a:r>
              <a:rPr lang="en-US" sz="3600" u="none" strike="noStrike" cap="none" dirty="0">
                <a:solidFill>
                  <a:srgbClr val="00FF00"/>
                </a:solidFill>
                <a:latin typeface="Arial" charset="0"/>
                <a:ea typeface="Arial" charset="0"/>
                <a:cs typeface="Arial" charset="0"/>
                <a:sym typeface="Cabin"/>
              </a:rPr>
              <a: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e</a:t>
            </a:r>
            <a:r>
              <a:rPr lang="en-US" sz="7600" u="sng" strike="noStrike" cap="none" dirty="0" err="1">
                <a:solidFill>
                  <a:srgbClr val="FFD966"/>
                </a:solidFill>
                <a:latin typeface="Arial" charset="0"/>
                <a:ea typeface="Arial" charset="0"/>
                <a:cs typeface="Arial" charset="0"/>
                <a:sym typeface="Cabin"/>
              </a:rPr>
              <a:t>X</a:t>
            </a:r>
            <a:r>
              <a:rPr lang="en-US" sz="7600" u="none" strike="noStrike" cap="none" dirty="0" err="1">
                <a:solidFill>
                  <a:srgbClr val="FFD966"/>
                </a:solidFill>
                <a:latin typeface="Arial" charset="0"/>
                <a:ea typeface="Arial" charset="0"/>
                <a:cs typeface="Arial" charset="0"/>
                <a:sym typeface="Cabin"/>
              </a:rPr>
              <a:t>tensible</a:t>
            </a:r>
            <a:r>
              <a:rPr lang="en-US" sz="7600" u="none" strike="noStrike" cap="none" dirty="0">
                <a:solidFill>
                  <a:srgbClr val="FFD966"/>
                </a:solidFill>
                <a:latin typeface="Arial" charset="0"/>
                <a:ea typeface="Arial" charset="0"/>
                <a:cs typeface="Arial" charset="0"/>
                <a:sym typeface="Cabin"/>
              </a:rPr>
              <a:t> </a:t>
            </a:r>
            <a:r>
              <a:rPr lang="en-US" sz="7600" u="sng" strike="noStrike" cap="none" dirty="0">
                <a:solidFill>
                  <a:srgbClr val="FFD966"/>
                </a:solidFill>
                <a:latin typeface="Arial" charset="0"/>
                <a:ea typeface="Arial" charset="0"/>
                <a:cs typeface="Arial" charset="0"/>
                <a:sym typeface="Cabin"/>
              </a:rPr>
              <a:t>M</a:t>
            </a:r>
            <a:r>
              <a:rPr lang="en-US" sz="7600" u="none" strike="noStrike" cap="none" dirty="0">
                <a:solidFill>
                  <a:srgbClr val="FFD966"/>
                </a:solidFill>
                <a:latin typeface="Arial" charset="0"/>
                <a:ea typeface="Arial" charset="0"/>
                <a:cs typeface="Arial" charset="0"/>
                <a:sym typeface="Cabin"/>
              </a:rPr>
              <a:t>arkup </a:t>
            </a:r>
            <a:r>
              <a:rPr lang="en-US" sz="7600" u="sng" strike="noStrike" cap="none" dirty="0">
                <a:solidFill>
                  <a:srgbClr val="FFD966"/>
                </a:solidFill>
                <a:latin typeface="Arial" charset="0"/>
                <a:ea typeface="Arial" charset="0"/>
                <a:cs typeface="Arial" charset="0"/>
                <a:sym typeface="Cabin"/>
              </a:rPr>
              <a:t>L</a:t>
            </a:r>
            <a:r>
              <a:rPr lang="en-US" sz="7600" u="none" strike="noStrike" cap="none" dirty="0">
                <a:solidFill>
                  <a:srgbClr val="FFD966"/>
                </a:solidFill>
                <a:latin typeface="Arial" charset="0"/>
                <a:ea typeface="Arial" charset="0"/>
                <a:cs typeface="Arial" charset="0"/>
                <a:sym typeface="Cabin"/>
              </a:rPr>
              <a:t>anguage</a:t>
            </a:r>
            <a:r>
              <a:rPr lang="el-GR" sz="7600" u="none" strike="noStrike" cap="none" dirty="0">
                <a:solidFill>
                  <a:srgbClr val="FFD966"/>
                </a:solidFill>
                <a:latin typeface="Arial" charset="0"/>
                <a:ea typeface="Arial" charset="0"/>
                <a:cs typeface="Arial" charset="0"/>
                <a:sym typeface="Cabin"/>
              </a:rPr>
              <a:t> (επεκτάσιμη γλώσσα σήμανσης)</a:t>
            </a:r>
            <a:endParaRPr lang="en-US" sz="7600" u="none" strike="noStrike" cap="none" dirty="0">
              <a:solidFill>
                <a:srgbClr val="FFD966"/>
              </a:solidFill>
              <a:latin typeface="Arial" charset="0"/>
              <a:ea typeface="Arial" charset="0"/>
              <a:cs typeface="Arial" charset="0"/>
              <a:sym typeface="Cabin"/>
            </a:endParaRPr>
          </a:p>
        </p:txBody>
      </p:sp>
      <p:sp>
        <p:nvSpPr>
          <p:cNvPr id="271" name="Shape 271"/>
          <p:cNvSpPr txBox="1">
            <a:spLocks noGrp="1"/>
          </p:cNvSpPr>
          <p:nvPr>
            <p:ph type="body" idx="1"/>
          </p:nvPr>
        </p:nvSpPr>
        <p:spPr>
          <a:xfrm>
            <a:off x="1155700" y="2963022"/>
            <a:ext cx="13932000" cy="4694657"/>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Πρωταρχικός σκοπός είναι να βοηθήσει τα συστήματα πληροφοριών να </a:t>
            </a:r>
            <a:r>
              <a:rPr lang="el-GR" sz="3600" dirty="0">
                <a:solidFill>
                  <a:srgbClr val="00FF00"/>
                </a:solidFill>
                <a:latin typeface="Arial" charset="0"/>
                <a:cs typeface="Arial" charset="0"/>
                <a:sym typeface="Cabin"/>
              </a:rPr>
              <a:t>μοιράζονται</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δομημένα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δεδομένα</a:t>
            </a:r>
            <a:endParaRPr lang="en-US" sz="3600" u="none" strike="noStrike" cap="none" dirty="0">
              <a:solidFill>
                <a:srgbClr val="00FF00"/>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l-GR" sz="3600" u="none" strike="noStrike" cap="none" dirty="0">
                <a:solidFill>
                  <a:schemeClr val="lt1"/>
                </a:solidFill>
                <a:latin typeface="Arial" charset="0"/>
                <a:ea typeface="Arial" charset="0"/>
                <a:cs typeface="Arial" charset="0"/>
                <a:sym typeface="Cabin"/>
              </a:rPr>
              <a:t>Ξεκίνησε ως απλοποιημένο υποσύνολο της Γενικευμένο Πρότυπο Γλώσσας Σήμανσης  (</a:t>
            </a:r>
            <a:r>
              <a:rPr lang="en-US" sz="3600" u="none" strike="noStrike" cap="none" dirty="0">
                <a:solidFill>
                  <a:schemeClr val="lt1"/>
                </a:solidFill>
                <a:latin typeface="Arial" charset="0"/>
                <a:ea typeface="Arial" charset="0"/>
                <a:cs typeface="Arial" charset="0"/>
                <a:sym typeface="Cabin"/>
              </a:rPr>
              <a:t>Standard Generalized Markup Language </a:t>
            </a:r>
            <a:r>
              <a:rPr lang="el-GR" sz="3600" u="none" strike="noStrike" cap="none" dirty="0">
                <a:solidFill>
                  <a:schemeClr val="lt1"/>
                </a:solidFill>
                <a:latin typeface="Arial" charset="0"/>
                <a:ea typeface="Arial" charset="0"/>
                <a:cs typeface="Arial" charset="0"/>
                <a:sym typeface="Cabin"/>
              </a:rPr>
              <a:t>- SGML) και έχει σχεδιαστεί για να είναι ευανάγνωστο από τον άνθρωπο</a:t>
            </a:r>
            <a:endParaRPr lang="en-US" sz="3600" u="none" strike="noStrike" cap="none" dirty="0">
              <a:solidFill>
                <a:schemeClr val="lt1"/>
              </a:solidFill>
              <a:latin typeface="Arial" charset="0"/>
              <a:ea typeface="Arial" charset="0"/>
              <a:cs typeface="Arial" charset="0"/>
              <a:sym typeface="Cabin"/>
            </a:endParaRPr>
          </a:p>
        </p:txBody>
      </p:sp>
      <p:sp>
        <p:nvSpPr>
          <p:cNvPr id="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762000"/>
            <a:ext cx="1357187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Βασικά της </a:t>
            </a:r>
            <a:r>
              <a:rPr lang="en-US" sz="7600" u="none" strike="noStrike" cap="none" dirty="0">
                <a:solidFill>
                  <a:srgbClr val="FFD966"/>
                </a:solidFill>
                <a:latin typeface="Arial" charset="0"/>
                <a:ea typeface="Arial" charset="0"/>
                <a:cs typeface="Arial" charset="0"/>
                <a:sym typeface="Cabin"/>
              </a:rPr>
              <a:t>XML</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l-GR" sz="3600" u="none" strike="noStrike" cap="none" dirty="0">
                <a:solidFill>
                  <a:srgbClr val="00FF00"/>
                </a:solidFill>
                <a:latin typeface="Arial" charset="0"/>
                <a:ea typeface="Arial" charset="0"/>
                <a:cs typeface="Arial" charset="0"/>
                <a:sym typeface="Cabin"/>
              </a:rPr>
              <a:t>Ετικέτα Έναρξης</a:t>
            </a:r>
            <a:endParaRPr lang="en-US" sz="3600" u="none" strike="noStrike" cap="none" dirty="0">
              <a:solidFill>
                <a:srgbClr val="00F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l-GR" sz="3600" u="none" strike="noStrike" cap="none" dirty="0">
                <a:solidFill>
                  <a:srgbClr val="FFFF00"/>
                </a:solidFill>
                <a:latin typeface="Arial" charset="0"/>
                <a:ea typeface="Arial" charset="0"/>
                <a:cs typeface="Arial" charset="0"/>
                <a:sym typeface="Cabin"/>
              </a:rPr>
              <a:t>Ετικέτα Τέλους</a:t>
            </a:r>
            <a:endParaRPr lang="en-US" sz="3600" u="none" strike="noStrike" cap="none" dirty="0">
              <a:solidFill>
                <a:srgbClr val="FFF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Περιεχόμενο κειμένου</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7F00"/>
              </a:buClr>
              <a:buSzPct val="171000"/>
              <a:buFont typeface="Cabin"/>
              <a:buChar char="•"/>
            </a:pPr>
            <a:r>
              <a:rPr lang="el-GR" sz="3600" u="none" strike="noStrike" cap="none" dirty="0">
                <a:solidFill>
                  <a:srgbClr val="FF7F00"/>
                </a:solidFill>
                <a:latin typeface="Arial" charset="0"/>
                <a:ea typeface="Arial" charset="0"/>
                <a:cs typeface="Arial" charset="0"/>
                <a:sym typeface="Cabin"/>
              </a:rPr>
              <a:t>Ιδιότητα</a:t>
            </a:r>
            <a:endParaRPr lang="en-US" sz="3600" u="none" strike="noStrike" cap="none" dirty="0">
              <a:solidFill>
                <a:srgbClr val="FF7F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l-GR" sz="3600" u="none" strike="noStrike" cap="none" dirty="0">
                <a:solidFill>
                  <a:srgbClr val="FF00FF"/>
                </a:solidFill>
                <a:latin typeface="Arial" charset="0"/>
                <a:ea typeface="Arial" charset="0"/>
                <a:cs typeface="Arial" charset="0"/>
                <a:sym typeface="Cabin"/>
              </a:rPr>
              <a:t>«</a:t>
            </a:r>
            <a:r>
              <a:rPr lang="el-GR" sz="3600" u="none" strike="noStrike" cap="none" dirty="0" err="1">
                <a:solidFill>
                  <a:srgbClr val="FF00FF"/>
                </a:solidFill>
                <a:latin typeface="Arial" charset="0"/>
                <a:ea typeface="Arial" charset="0"/>
                <a:cs typeface="Arial" charset="0"/>
                <a:sym typeface="Cabin"/>
              </a:rPr>
              <a:t>Αυτοκλεινόμενη</a:t>
            </a:r>
            <a:r>
              <a:rPr lang="el-GR" sz="3600" u="none" strike="noStrike" cap="none" dirty="0">
                <a:solidFill>
                  <a:srgbClr val="FF00FF"/>
                </a:solidFill>
                <a:latin typeface="Arial" charset="0"/>
                <a:ea typeface="Arial" charset="0"/>
                <a:cs typeface="Arial" charset="0"/>
                <a:sym typeface="Cabin"/>
              </a:rPr>
              <a:t>» Ετικέτα</a:t>
            </a:r>
            <a:endParaRPr lang="en-US" sz="3600" u="none" strike="noStrike" cap="none" dirty="0">
              <a:solidFill>
                <a:srgbClr val="FF00FF"/>
              </a:solidFill>
              <a:latin typeface="Arial" charset="0"/>
              <a:ea typeface="Arial" charset="0"/>
              <a:cs typeface="Arial" charset="0"/>
              <a:sym typeface="Cabin"/>
            </a:endParaRPr>
          </a:p>
        </p:txBody>
      </p:sp>
      <p:sp>
        <p:nvSpPr>
          <p:cNvPr id="279" name="Shape 279"/>
          <p:cNvSpPr txBox="1"/>
          <p:nvPr/>
        </p:nvSpPr>
        <p:spPr>
          <a:xfrm>
            <a:off x="8128000" y="3136900"/>
            <a:ext cx="6599573"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Arial" charset="0"/>
                <a:ea typeface="Arial" charset="0"/>
                <a:cs typeface="Arial" charset="0"/>
                <a:sym typeface="Cabin"/>
              </a:rPr>
              <a:t>&lt;</a:t>
            </a:r>
            <a:r>
              <a:rPr lang="el-GR" sz="4400" u="none" strike="noStrike" cap="none" dirty="0">
                <a:solidFill>
                  <a:srgbClr val="00FF00"/>
                </a:solidFill>
                <a:latin typeface="Arial" charset="0"/>
                <a:ea typeface="Arial" charset="0"/>
                <a:cs typeface="Arial" charset="0"/>
                <a:sym typeface="Cabin"/>
              </a:rPr>
              <a:t>άτομο</a:t>
            </a:r>
            <a:r>
              <a:rPr lang="en-US" sz="44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00FF00"/>
                </a:solidFill>
                <a:latin typeface="Arial" charset="0"/>
                <a:ea typeface="Arial" charset="0"/>
                <a:cs typeface="Arial" charset="0"/>
                <a:sym typeface="Cabin"/>
              </a:rPr>
              <a:t>&lt;</a:t>
            </a:r>
            <a:r>
              <a:rPr lang="el-GR" sz="4400" u="none" strike="noStrike" cap="none" dirty="0">
                <a:solidFill>
                  <a:srgbClr val="00FF00"/>
                </a:solidFill>
                <a:latin typeface="Arial" charset="0"/>
                <a:ea typeface="Arial" charset="0"/>
                <a:cs typeface="Arial" charset="0"/>
                <a:sym typeface="Cabin"/>
              </a:rPr>
              <a:t>όνομα</a:t>
            </a:r>
            <a:r>
              <a:rPr lang="en-US" sz="4400" u="none" strike="noStrike" cap="none" dirty="0">
                <a:solidFill>
                  <a:srgbClr val="00FF00"/>
                </a:solidFill>
                <a:latin typeface="Arial" charset="0"/>
                <a:ea typeface="Arial" charset="0"/>
                <a:cs typeface="Arial" charset="0"/>
                <a:sym typeface="Cabin"/>
              </a:rPr>
              <a:t>&gt;</a:t>
            </a:r>
            <a:r>
              <a:rPr lang="en-US" sz="4400" u="none" strike="noStrike" cap="none" dirty="0">
                <a:solidFill>
                  <a:schemeClr val="lt1"/>
                </a:solidFill>
                <a:latin typeface="Arial" charset="0"/>
                <a:ea typeface="Arial" charset="0"/>
                <a:cs typeface="Arial" charset="0"/>
                <a:sym typeface="Cabin"/>
              </a:rPr>
              <a:t>Chuck</a:t>
            </a:r>
            <a:r>
              <a:rPr lang="en-US" sz="4400" u="none" strike="noStrike" cap="none" dirty="0">
                <a:solidFill>
                  <a:srgbClr val="FFFF00"/>
                </a:solidFill>
                <a:latin typeface="Arial" charset="0"/>
                <a:ea typeface="Arial" charset="0"/>
                <a:cs typeface="Arial" charset="0"/>
                <a:sym typeface="Cabin"/>
              </a:rPr>
              <a:t>&lt;/</a:t>
            </a:r>
            <a:r>
              <a:rPr lang="el-GR" sz="4400" u="none" strike="noStrike" cap="none" dirty="0">
                <a:solidFill>
                  <a:srgbClr val="FFFF00"/>
                </a:solidFill>
                <a:latin typeface="Arial" charset="0"/>
                <a:ea typeface="Arial" charset="0"/>
                <a:cs typeface="Arial" charset="0"/>
                <a:sym typeface="Cabin"/>
              </a:rPr>
              <a:t>όνομα</a:t>
            </a:r>
            <a:r>
              <a:rPr lang="en-US" sz="44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00FF00"/>
                </a:solidFill>
                <a:latin typeface="Arial" charset="0"/>
                <a:ea typeface="Arial" charset="0"/>
                <a:cs typeface="Arial" charset="0"/>
                <a:sym typeface="Cabin"/>
              </a:rPr>
              <a:t>&lt;</a:t>
            </a:r>
            <a:r>
              <a:rPr lang="el-GR" sz="4400" u="none" strike="noStrike" cap="none" dirty="0">
                <a:solidFill>
                  <a:srgbClr val="00FF00"/>
                </a:solidFill>
                <a:latin typeface="Arial" charset="0"/>
                <a:ea typeface="Arial" charset="0"/>
                <a:cs typeface="Arial" charset="0"/>
                <a:sym typeface="Cabin"/>
              </a:rPr>
              <a:t>τηλέφωνο</a:t>
            </a:r>
            <a:r>
              <a:rPr lang="en-US" sz="4400" u="none" strike="noStrike" cap="none" dirty="0">
                <a:solidFill>
                  <a:srgbClr val="00FF00"/>
                </a:solidFill>
                <a:latin typeface="Arial" charset="0"/>
                <a:ea typeface="Arial" charset="0"/>
                <a:cs typeface="Arial" charset="0"/>
                <a:sym typeface="Cabin"/>
              </a:rPr>
              <a:t> </a:t>
            </a:r>
            <a:r>
              <a:rPr lang="en-US" sz="4400" u="none" strike="noStrike" cap="none" dirty="0">
                <a:solidFill>
                  <a:srgbClr val="FF7F00"/>
                </a:solidFill>
                <a:latin typeface="Arial" charset="0"/>
                <a:ea typeface="Arial" charset="0"/>
                <a:cs typeface="Arial" charset="0"/>
                <a:sym typeface="Cabin"/>
              </a:rPr>
              <a:t>type=</a:t>
            </a:r>
            <a:r>
              <a:rPr lang="en-US" sz="4400" dirty="0">
                <a:solidFill>
                  <a:srgbClr val="FF7F00"/>
                </a:solidFill>
              </a:rPr>
              <a:t>"</a:t>
            </a:r>
            <a:r>
              <a:rPr lang="en-US" sz="4400" u="none" strike="noStrike" cap="none" dirty="0" err="1">
                <a:solidFill>
                  <a:srgbClr val="FF7F00"/>
                </a:solidFill>
                <a:latin typeface="Arial" charset="0"/>
                <a:ea typeface="Arial" charset="0"/>
                <a:cs typeface="Arial" charset="0"/>
                <a:sym typeface="Cabin"/>
              </a:rPr>
              <a:t>intl</a:t>
            </a:r>
            <a:r>
              <a:rPr lang="en-US" sz="4400" dirty="0">
                <a:solidFill>
                  <a:srgbClr val="FF7F00"/>
                </a:solidFill>
              </a:rPr>
              <a:t>"</a:t>
            </a:r>
            <a:r>
              <a:rPr lang="en-US" sz="44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FF00"/>
                </a:solidFill>
                <a:latin typeface="Arial" charset="0"/>
                <a:ea typeface="Arial" charset="0"/>
                <a:cs typeface="Arial" charset="0"/>
                <a:sym typeface="Cabin"/>
              </a:rPr>
              <a:t>&lt;/</a:t>
            </a:r>
            <a:r>
              <a:rPr lang="el-GR" sz="4400" u="none" strike="noStrike" cap="none" dirty="0">
                <a:solidFill>
                  <a:srgbClr val="FFFF00"/>
                </a:solidFill>
                <a:latin typeface="Arial" charset="0"/>
                <a:ea typeface="Arial" charset="0"/>
                <a:cs typeface="Arial" charset="0"/>
                <a:sym typeface="Cabin"/>
              </a:rPr>
              <a:t>τηλέφωνο</a:t>
            </a:r>
            <a:r>
              <a:rPr lang="en-US" sz="4400" u="none" strike="noStrike" cap="none" dirty="0">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00FF"/>
                </a:solidFill>
                <a:latin typeface="Arial" charset="0"/>
                <a:ea typeface="Arial" charset="0"/>
                <a:cs typeface="Arial" charset="0"/>
                <a:sym typeface="Cabin"/>
              </a:rPr>
              <a:t>&lt;email</a:t>
            </a: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7F00"/>
                </a:solidFill>
                <a:latin typeface="Arial" charset="0"/>
                <a:ea typeface="Arial" charset="0"/>
                <a:cs typeface="Arial" charset="0"/>
                <a:sym typeface="Cabin"/>
              </a:rPr>
              <a:t>hide=</a:t>
            </a:r>
            <a:r>
              <a:rPr lang="en-US" sz="4400" dirty="0">
                <a:solidFill>
                  <a:srgbClr val="FF7F00"/>
                </a:solidFill>
              </a:rPr>
              <a:t>"</a:t>
            </a:r>
            <a:r>
              <a:rPr lang="en-US" sz="4400" u="none" strike="noStrike" cap="none" dirty="0">
                <a:solidFill>
                  <a:srgbClr val="FF7F00"/>
                </a:solidFill>
                <a:latin typeface="Arial" charset="0"/>
                <a:ea typeface="Arial" charset="0"/>
                <a:cs typeface="Arial" charset="0"/>
                <a:sym typeface="Cabin"/>
              </a:rPr>
              <a:t>yes</a:t>
            </a:r>
            <a:r>
              <a:rPr lang="en-US" sz="4400" dirty="0">
                <a:solidFill>
                  <a:srgbClr val="FF7F00"/>
                </a:solidFill>
              </a:rPr>
              <a:t>"</a:t>
            </a:r>
            <a:r>
              <a:rPr lang="en-US" sz="4400" u="none" strike="noStrike" cap="none" dirty="0">
                <a:solidFill>
                  <a:schemeClr val="lt1"/>
                </a:solidFill>
                <a:latin typeface="Arial" charset="0"/>
                <a:ea typeface="Arial" charset="0"/>
                <a:cs typeface="Arial" charset="0"/>
                <a:sym typeface="Cabin"/>
              </a:rPr>
              <a:t> </a:t>
            </a:r>
            <a:r>
              <a:rPr lang="en-US" sz="4400" u="none" strike="noStrike" cap="none" dirty="0">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dirty="0">
                <a:solidFill>
                  <a:srgbClr val="FFFF00"/>
                </a:solidFill>
                <a:latin typeface="Arial" charset="0"/>
                <a:ea typeface="Arial" charset="0"/>
                <a:cs typeface="Arial" charset="0"/>
                <a:sym typeface="Cabin"/>
              </a:rPr>
              <a:t>&lt;/</a:t>
            </a:r>
            <a:r>
              <a:rPr lang="el-GR" sz="4400" u="none" strike="noStrike" cap="none" dirty="0">
                <a:solidFill>
                  <a:srgbClr val="FFFF00"/>
                </a:solidFill>
                <a:latin typeface="Arial" charset="0"/>
                <a:ea typeface="Arial" charset="0"/>
                <a:cs typeface="Arial" charset="0"/>
                <a:sym typeface="Cabin"/>
              </a:rPr>
              <a:t>άτομο</a:t>
            </a:r>
            <a:r>
              <a:rPr lang="en-US" sz="4400" u="none" strike="noStrike" cap="none" dirty="0">
                <a:solidFill>
                  <a:srgbClr val="FFFF00"/>
                </a:solidFill>
                <a:latin typeface="Arial" charset="0"/>
                <a:ea typeface="Arial" charset="0"/>
                <a:cs typeface="Arial" charset="0"/>
                <a:sym typeface="Cabin"/>
              </a:rPr>
              <a:t>&gt;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1604</TotalTime>
  <Words>3821</Words>
  <Application>Microsoft Office PowerPoint</Application>
  <PresentationFormat>Προσαρμογή</PresentationFormat>
  <Paragraphs>528</Paragraphs>
  <Slides>55</Slides>
  <Notes>55</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55</vt:i4>
      </vt:variant>
    </vt:vector>
  </HeadingPairs>
  <TitlesOfParts>
    <vt:vector size="63" baseType="lpstr">
      <vt:lpstr>Arial</vt:lpstr>
      <vt:lpstr>Arial Regular</vt:lpstr>
      <vt:lpstr>Cabin</vt:lpstr>
      <vt:lpstr>Courier</vt:lpstr>
      <vt:lpstr>Courier New</vt:lpstr>
      <vt:lpstr>Gill Sans</vt:lpstr>
      <vt:lpstr>Helvetica</vt:lpstr>
      <vt:lpstr>Title &amp; Subtitle</vt:lpstr>
      <vt:lpstr>Χρήση Υπηρεσιών Ιστού</vt:lpstr>
      <vt:lpstr>Δεδομένα στον Ιστό</vt:lpstr>
      <vt:lpstr>Αποστολή Δεδομένων Μέσω του «Ιστού"</vt:lpstr>
      <vt:lpstr>Συμφωνία για το “Wire Format” (Διαμόρφωση Καλωδίου)</vt:lpstr>
      <vt:lpstr>Συμφωνία για το “Wire Format” (Διαμόρφωση Καλωδίου)</vt:lpstr>
      <vt:lpstr>XML</vt:lpstr>
      <vt:lpstr>XML «Στοιχεία» (ή Κόμβοι)</vt:lpstr>
      <vt:lpstr>eXtensible Markup Language (επεκτάσιμη γλώσσα σήμανσης)</vt:lpstr>
      <vt:lpstr>Βασικά της XML</vt:lpstr>
      <vt:lpstr>Λευκός Χώρος  (Μη ορατοί χαρακτήρες)</vt:lpstr>
      <vt:lpstr>Ορολογία XML</vt:lpstr>
      <vt:lpstr>XML ως Δέντρο</vt:lpstr>
      <vt:lpstr>XML Κείμενο και Ιδιότητες</vt:lpstr>
      <vt:lpstr>XML ως Μονοπάτια/Paths</vt:lpstr>
      <vt:lpstr>Σχήμα XML</vt:lpstr>
      <vt:lpstr>Σχήμα XML</vt:lpstr>
      <vt:lpstr>Παρουσίαση του PowerPoint</vt:lpstr>
      <vt:lpstr>Παρουσίαση του PowerPoint</vt:lpstr>
      <vt:lpstr>Πολλές Γλώσσες Σχήματος XML</vt:lpstr>
      <vt:lpstr>XSD Σχήμα XML (προδιαγραφές W3C)</vt:lpstr>
      <vt:lpstr>Δομή XSD</vt:lpstr>
      <vt:lpstr>Περιορισμοί XSD</vt:lpstr>
      <vt:lpstr>Τύποι ΔεδομένωνXSD</vt:lpstr>
      <vt:lpstr>ISO 8601 Μορφή Ημερομηνίας/Ώρας</vt:lpstr>
      <vt:lpstr>Παρουσίαση του PowerPoint</vt:lpstr>
      <vt:lpstr>Παρουσίαση του PowerPoint</vt:lpstr>
      <vt:lpstr>Παρουσίαση του PowerPoint</vt:lpstr>
      <vt:lpstr>Παρουσίαση του PowerPoint</vt:lpstr>
      <vt:lpstr>Σημειογραφία Αντικειμένου JavaScript -  JavaScript Object Notation</vt:lpstr>
      <vt:lpstr>JavaScript Object Notation</vt:lpstr>
      <vt:lpstr>Παρουσίαση του PowerPoint</vt:lpstr>
      <vt:lpstr>Παρουσίαση του PowerPoint</vt:lpstr>
      <vt:lpstr>Παρουσίαση του PowerPoint</vt:lpstr>
      <vt:lpstr>Παρουσίαση του PowerPoint</vt:lpstr>
      <vt:lpstr> Προσέγγιση Προσανατολισμένη στην Εξυπηρέτηση</vt:lpstr>
      <vt:lpstr>Προσέγγιση Προσανατολισμένη στην Εξυπηρέτηση</vt:lpstr>
      <vt:lpstr>Πολλαπλά Συστήματα</vt:lpstr>
      <vt:lpstr> Υπηρεσίες Ιστού</vt:lpstr>
      <vt:lpstr>Διεπαφή Προγράμματος Εφαρμογής (API)</vt:lpstr>
      <vt:lpstr>Παρουσίαση του PowerPoint</vt:lpstr>
      <vt:lpstr>Παρουσίαση του PowerPoint</vt:lpstr>
      <vt:lpstr>Παρουσίαση του PowerPoint</vt:lpstr>
      <vt:lpstr>Ασφάλεια API και περιορισμός πρόσβασης</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Konstantia Kiourtidou</cp:lastModifiedBy>
  <cp:revision>49</cp:revision>
  <dcterms:modified xsi:type="dcterms:W3CDTF">2021-08-30T18:51:49Z</dcterms:modified>
</cp:coreProperties>
</file>