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8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79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2"/>
    <p:restoredTop sz="94708"/>
  </p:normalViewPr>
  <p:slideViewPr>
    <p:cSldViewPr snapToGrid="0" snapToObjects="1">
      <p:cViewPr varScale="1">
        <p:scale>
          <a:sx n="89" d="100"/>
          <a:sy n="8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E606A-731B-5546-B12B-4BD4F4E4286F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E2698-98F6-D74A-A40D-6517C561B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712F-A94F-A344-A487-51BE1915DAE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A69-E47F-5243-9708-DA19AC2F2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5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712F-A94F-A344-A487-51BE1915DAE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A69-E47F-5243-9708-DA19AC2F2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712F-A94F-A344-A487-51BE1915DAE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A69-E47F-5243-9708-DA19AC2F2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9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712F-A94F-A344-A487-51BE1915DAE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A69-E47F-5243-9708-DA19AC2F2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5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712F-A94F-A344-A487-51BE1915DAE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A69-E47F-5243-9708-DA19AC2F2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6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712F-A94F-A344-A487-51BE1915DAE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A69-E47F-5243-9708-DA19AC2F2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712F-A94F-A344-A487-51BE1915DAE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A69-E47F-5243-9708-DA19AC2F2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712F-A94F-A344-A487-51BE1915DAE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A69-E47F-5243-9708-DA19AC2F2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3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712F-A94F-A344-A487-51BE1915DAE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A69-E47F-5243-9708-DA19AC2F2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4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712F-A94F-A344-A487-51BE1915DAE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A69-E47F-5243-9708-DA19AC2F2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8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712F-A94F-A344-A487-51BE1915DAE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3CA69-E47F-5243-9708-DA19AC2F2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1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8712F-A94F-A344-A487-51BE1915DAEC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CA69-E47F-5243-9708-DA19AC2F2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3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6" b="57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xmlns="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3100">
                <a:latin typeface="HelveticaNeue" charset="0"/>
              </a:rPr>
              <a:t>LTI Advantage: The Next Big Thing in LMS Integration</a:t>
            </a:r>
            <a:endParaRPr lang="en-US" sz="3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US" sz="1600"/>
              <a:t>Charles R. Severance</a:t>
            </a:r>
          </a:p>
          <a:p>
            <a:r>
              <a:rPr lang="en-US" sz="1600"/>
              <a:t>University of Michigan School of 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92" y="5983282"/>
            <a:ext cx="2578873" cy="5157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649" y="5997399"/>
            <a:ext cx="2164326" cy="5122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609" y="6008024"/>
            <a:ext cx="1853295" cy="4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1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technical talk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4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LTI </a:t>
            </a:r>
            <a:r>
              <a:rPr lang="en-US" dirty="0" smtClean="0"/>
              <a:t>Advantage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Java Web Token / </a:t>
            </a:r>
            <a:r>
              <a:rPr lang="en-US" dirty="0" smtClean="0"/>
              <a:t>OpenID Connect / PKI </a:t>
            </a:r>
            <a:r>
              <a:rPr lang="en-US" dirty="0" smtClean="0"/>
              <a:t>launch </a:t>
            </a:r>
            <a:r>
              <a:rPr lang="mr-IN" dirty="0" smtClean="0"/>
              <a:t>–</a:t>
            </a:r>
            <a:r>
              <a:rPr lang="en-US" dirty="0" smtClean="0"/>
              <a:t> LTI 1.3</a:t>
            </a:r>
          </a:p>
          <a:p>
            <a:pPr lvl="1"/>
            <a:r>
              <a:rPr lang="en-US" dirty="0" smtClean="0"/>
              <a:t>LTI 1.3 Launch</a:t>
            </a:r>
          </a:p>
          <a:p>
            <a:pPr lvl="1"/>
            <a:r>
              <a:rPr lang="en-US" dirty="0" smtClean="0"/>
              <a:t>Deep Linking Launch (Formerly Content Item)</a:t>
            </a:r>
            <a:endParaRPr lang="en-US" dirty="0" smtClean="0"/>
          </a:p>
          <a:p>
            <a:r>
              <a:rPr lang="en-US" dirty="0" smtClean="0"/>
              <a:t>OAuth 2.0 Services</a:t>
            </a:r>
          </a:p>
          <a:p>
            <a:pPr lvl="1"/>
            <a:r>
              <a:rPr lang="en-US" dirty="0" smtClean="0"/>
              <a:t>Auto-created grade column (like LTI 1.1)</a:t>
            </a:r>
          </a:p>
          <a:p>
            <a:pPr lvl="1"/>
            <a:r>
              <a:rPr lang="en-US" dirty="0" smtClean="0"/>
              <a:t>Members and roles (roster service)</a:t>
            </a:r>
          </a:p>
          <a:p>
            <a:pPr lvl="1"/>
            <a:r>
              <a:rPr lang="en-US" dirty="0" smtClean="0"/>
              <a:t>Outcomes Service (tools can make new columns in the gradebook)</a:t>
            </a:r>
          </a:p>
          <a:p>
            <a:pPr lvl="1"/>
            <a:endParaRPr lang="en-US" dirty="0"/>
          </a:p>
          <a:p>
            <a:r>
              <a:rPr lang="en-US" dirty="0" smtClean="0"/>
              <a:t>Unprecedented effort to simultaneously release by the "big five" LMS vendors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0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852990" y="4933417"/>
            <a:ext cx="1609725" cy="1324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smtClean="0"/>
              <a:t>Browser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409352" y="1690687"/>
            <a:ext cx="3214688" cy="4567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/>
              <a:t>Platform</a:t>
            </a:r>
            <a:endParaRPr lang="en-US" sz="4000" dirty="0"/>
          </a:p>
        </p:txBody>
      </p:sp>
      <p:sp>
        <p:nvSpPr>
          <p:cNvPr id="5" name="Rounded Rectangle 4"/>
          <p:cNvSpPr/>
          <p:nvPr/>
        </p:nvSpPr>
        <p:spPr>
          <a:xfrm>
            <a:off x="8324850" y="1690687"/>
            <a:ext cx="3214688" cy="4567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/>
              <a:t>Tool</a:t>
            </a:r>
            <a:endParaRPr lang="en-US" sz="4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LTI 1.3 / Deep Linking Launch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2957513" y="2786063"/>
            <a:ext cx="6189254" cy="2986087"/>
          </a:xfrm>
          <a:custGeom>
            <a:avLst/>
            <a:gdLst>
              <a:gd name="connsiteX0" fmla="*/ 0 w 6189254"/>
              <a:gd name="connsiteY0" fmla="*/ 0 h 1530511"/>
              <a:gd name="connsiteX1" fmla="*/ 6186487 w 6189254"/>
              <a:gd name="connsiteY1" fmla="*/ 257175 h 1530511"/>
              <a:gd name="connsiteX2" fmla="*/ 857250 w 6189254"/>
              <a:gd name="connsiteY2" fmla="*/ 600075 h 1530511"/>
              <a:gd name="connsiteX3" fmla="*/ 5972175 w 6189254"/>
              <a:gd name="connsiteY3" fmla="*/ 885825 h 1530511"/>
              <a:gd name="connsiteX4" fmla="*/ 4057650 w 6189254"/>
              <a:gd name="connsiteY4" fmla="*/ 1443037 h 1530511"/>
              <a:gd name="connsiteX5" fmla="*/ 6043612 w 6189254"/>
              <a:gd name="connsiteY5" fmla="*/ 1528762 h 15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89254" h="1530511">
                <a:moveTo>
                  <a:pt x="0" y="0"/>
                </a:moveTo>
                <a:cubicBezTo>
                  <a:pt x="3021806" y="78581"/>
                  <a:pt x="6043612" y="157162"/>
                  <a:pt x="6186487" y="257175"/>
                </a:cubicBezTo>
                <a:cubicBezTo>
                  <a:pt x="6329362" y="357188"/>
                  <a:pt x="892969" y="495300"/>
                  <a:pt x="857250" y="600075"/>
                </a:cubicBezTo>
                <a:cubicBezTo>
                  <a:pt x="821531" y="704850"/>
                  <a:pt x="5438775" y="745331"/>
                  <a:pt x="5972175" y="885825"/>
                </a:cubicBezTo>
                <a:cubicBezTo>
                  <a:pt x="6505575" y="1026319"/>
                  <a:pt x="4045744" y="1335881"/>
                  <a:pt x="4057650" y="1443037"/>
                </a:cubicBezTo>
                <a:cubicBezTo>
                  <a:pt x="4069556" y="1550193"/>
                  <a:pt x="6043612" y="1528762"/>
                  <a:pt x="6043612" y="1528762"/>
                </a:cubicBezTo>
              </a:path>
            </a:pathLst>
          </a:custGeom>
          <a:noFill/>
          <a:ln w="571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38675" y="2764134"/>
            <a:ext cx="26784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Open ID Connect Initiation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12354" y="3425314"/>
            <a:ext cx="27311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Open ID Connect Response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4014" y="4016398"/>
            <a:ext cx="24408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LTI </a:t>
            </a:r>
            <a:r>
              <a:rPr lang="en-US" smtClean="0"/>
              <a:t>1.3 Launch JWT / PKI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5312" y="5547836"/>
            <a:ext cx="1582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Target_link_uri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971566" y="2562999"/>
            <a:ext cx="1343025" cy="47148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LMS Test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7" idx="3"/>
          </p:cNvCxnSpPr>
          <p:nvPr/>
        </p:nvCxnSpPr>
        <p:spPr>
          <a:xfrm>
            <a:off x="3627216" y="4586288"/>
            <a:ext cx="4697634" cy="100012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06176" y="4401622"/>
            <a:ext cx="1221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Keyset URL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45312" y="4401622"/>
            <a:ext cx="23065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Tool Redirect Endpoint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45312" y="3055982"/>
            <a:ext cx="19149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OIDC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50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PKI </a:t>
            </a:r>
            <a:r>
              <a:rPr lang="mr-IN" dirty="0" smtClean="0"/>
              <a:t>–</a:t>
            </a:r>
            <a:r>
              <a:rPr lang="en-US" dirty="0" smtClean="0"/>
              <a:t> Public Private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LTI 1.1 Used a shared secret for launches and services</a:t>
            </a:r>
          </a:p>
          <a:p>
            <a:r>
              <a:rPr lang="en-US" dirty="0" smtClean="0"/>
              <a:t>LTI Advantages uses a pair of Public/Private keys for each message flow</a:t>
            </a:r>
          </a:p>
          <a:p>
            <a:pPr lvl="1"/>
            <a:r>
              <a:rPr lang="en-US" dirty="0" smtClean="0"/>
              <a:t>Setup is more complex</a:t>
            </a:r>
          </a:p>
          <a:p>
            <a:pPr lvl="1"/>
            <a:endParaRPr lang="en-US" dirty="0"/>
          </a:p>
          <a:p>
            <a:r>
              <a:rPr lang="en-US" dirty="0" smtClean="0"/>
              <a:t>Excellent libraries in Java</a:t>
            </a:r>
          </a:p>
          <a:p>
            <a:r>
              <a:rPr lang="en-US" dirty="0" smtClean="0"/>
              <a:t>Sample code:</a:t>
            </a:r>
            <a:br>
              <a:rPr lang="en-US" dirty="0" smtClean="0"/>
            </a:br>
            <a:r>
              <a:rPr lang="en-US" dirty="0" err="1" smtClean="0"/>
              <a:t>basiclti</a:t>
            </a:r>
            <a:r>
              <a:rPr lang="en-US" dirty="0" smtClean="0"/>
              <a:t>/</a:t>
            </a:r>
            <a:r>
              <a:rPr lang="en-US" dirty="0" err="1" smtClean="0"/>
              <a:t>tsugi-util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/test/org/</a:t>
            </a:r>
            <a:r>
              <a:rPr lang="en-US" dirty="0" err="1" smtClean="0"/>
              <a:t>tsugi</a:t>
            </a:r>
            <a:r>
              <a:rPr lang="en-US" dirty="0" smtClean="0"/>
              <a:t>/lti13/LTI13PKITest.java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6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0"/>
            <a:ext cx="10466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0"/>
            <a:ext cx="8787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6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Web Tokens - JWTs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95281"/>
          </a:xfrm>
        </p:spPr>
        <p:txBody>
          <a:bodyPr/>
          <a:lstStyle/>
          <a:p>
            <a:r>
              <a:rPr lang="en-US" dirty="0" smtClean="0"/>
              <a:t>A serialization and signing pattern for exchanging structured JSON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jwt.io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Excellent libraries in Java</a:t>
            </a:r>
          </a:p>
          <a:p>
            <a:r>
              <a:rPr lang="en-US" dirty="0" smtClean="0"/>
              <a:t>Sample code:</a:t>
            </a:r>
            <a:br>
              <a:rPr lang="en-US" dirty="0" smtClean="0"/>
            </a:br>
            <a:r>
              <a:rPr lang="en-US" dirty="0" err="1" smtClean="0"/>
              <a:t>basiclti</a:t>
            </a:r>
            <a:r>
              <a:rPr lang="en-US" dirty="0" smtClean="0"/>
              <a:t>/</a:t>
            </a:r>
            <a:r>
              <a:rPr lang="en-US" dirty="0" err="1" smtClean="0"/>
              <a:t>tsugi-util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/test/org/</a:t>
            </a:r>
            <a:r>
              <a:rPr lang="en-US" dirty="0" err="1" smtClean="0"/>
              <a:t>tsugi</a:t>
            </a:r>
            <a:r>
              <a:rPr lang="en-US" dirty="0" smtClean="0"/>
              <a:t>/lti13/LLTI13JJWTTest.java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2723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66" y="207161"/>
            <a:ext cx="9627185" cy="625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9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PKI Key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84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the JWT is signed with a "kid", the public key to verify the message is looked up using a keyset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Clever tools cache the kid / public key until the kid changes on a message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1241" y="4029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3" y="3912200"/>
            <a:ext cx="10587487" cy="29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29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LTI 1.3 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"claims" in a Java Web Token signed with a public key</a:t>
            </a:r>
          </a:p>
          <a:p>
            <a:pPr lvl="1"/>
            <a:r>
              <a:rPr lang="en-US" dirty="0" smtClean="0"/>
              <a:t>LMS (Platform) has a private key and shares the public key widely</a:t>
            </a:r>
          </a:p>
          <a:p>
            <a:pPr lvl="1"/>
            <a:r>
              <a:rPr lang="en-US" dirty="0" smtClean="0"/>
              <a:t>Key rotation is possible using kid</a:t>
            </a:r>
          </a:p>
          <a:p>
            <a:r>
              <a:rPr lang="en-US" dirty="0" smtClean="0"/>
              <a:t>Java Web Tokens</a:t>
            </a:r>
          </a:p>
          <a:p>
            <a:pPr lvl="1"/>
            <a:r>
              <a:rPr lang="en-US" dirty="0" smtClean="0"/>
              <a:t>Like the LTI 1.x "base string"</a:t>
            </a:r>
          </a:p>
          <a:p>
            <a:pPr lvl="1"/>
            <a:r>
              <a:rPr lang="en-US" dirty="0" smtClean="0"/>
              <a:t>Serialization and signatures</a:t>
            </a:r>
          </a:p>
          <a:p>
            <a:r>
              <a:rPr lang="en-US" dirty="0" smtClean="0"/>
              <a:t>Sample code:</a:t>
            </a:r>
            <a:br>
              <a:rPr lang="en-US" dirty="0" smtClean="0"/>
            </a:br>
            <a:r>
              <a:rPr lang="en-US" sz="2400" dirty="0" err="1" smtClean="0"/>
              <a:t>basiclti</a:t>
            </a:r>
            <a:r>
              <a:rPr lang="en-US" sz="2400" dirty="0" smtClean="0"/>
              <a:t>-common/</a:t>
            </a:r>
            <a:r>
              <a:rPr lang="en-US" sz="2400" dirty="0" err="1" smtClean="0"/>
              <a:t>src</a:t>
            </a:r>
            <a:r>
              <a:rPr lang="en-US" sz="2400" dirty="0" smtClean="0"/>
              <a:t>/java/org/</a:t>
            </a:r>
            <a:r>
              <a:rPr lang="en-US" sz="2400" dirty="0" err="1" smtClean="0"/>
              <a:t>sakaiproject</a:t>
            </a:r>
            <a:r>
              <a:rPr lang="en-US" sz="2400" dirty="0" smtClean="0"/>
              <a:t>/</a:t>
            </a:r>
            <a:r>
              <a:rPr lang="en-US" sz="2400" dirty="0" err="1" smtClean="0"/>
              <a:t>basiclti</a:t>
            </a:r>
            <a:r>
              <a:rPr lang="en-US" sz="2400" dirty="0" smtClean="0"/>
              <a:t>/</a:t>
            </a:r>
            <a:r>
              <a:rPr lang="en-US" sz="2400" dirty="0" err="1" smtClean="0"/>
              <a:t>util</a:t>
            </a:r>
            <a:r>
              <a:rPr lang="en-US" sz="2400" dirty="0" smtClean="0"/>
              <a:t>/</a:t>
            </a:r>
            <a:r>
              <a:rPr lang="en-US" sz="2400" dirty="0" err="1" smtClean="0"/>
              <a:t>SakaiBLTIUtil.java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2938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0"/>
            <a:ext cx="10155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77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0"/>
            <a:ext cx="11068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47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11039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2.0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to server variant of three legged SSO</a:t>
            </a:r>
          </a:p>
          <a:p>
            <a:r>
              <a:rPr lang="en-US" dirty="0" smtClean="0"/>
              <a:t>Tool has a private key and shares its public key with the LMS</a:t>
            </a:r>
          </a:p>
          <a:p>
            <a:r>
              <a:rPr lang="en-US" dirty="0" smtClean="0"/>
              <a:t>Tool uses message signed with public key to request a "short-lived" token </a:t>
            </a:r>
            <a:r>
              <a:rPr lang="mr-IN" dirty="0" smtClean="0"/>
              <a:t>–</a:t>
            </a:r>
            <a:r>
              <a:rPr lang="en-US" dirty="0" smtClean="0"/>
              <a:t> API token is with API calls to services</a:t>
            </a:r>
          </a:p>
          <a:p>
            <a:r>
              <a:rPr lang="en-US" dirty="0" smtClean="0"/>
              <a:t>When the token expires (an hour usually) the tool must re-request</a:t>
            </a:r>
          </a:p>
          <a:p>
            <a:r>
              <a:rPr lang="en-US" dirty="0" smtClean="0"/>
              <a:t>Tokens have "scopes" </a:t>
            </a:r>
            <a:r>
              <a:rPr lang="mr-IN" dirty="0" smtClean="0"/>
              <a:t>–</a:t>
            </a:r>
            <a:r>
              <a:rPr lang="en-US" dirty="0" smtClean="0"/>
              <a:t> like an AUTHZ grant</a:t>
            </a:r>
          </a:p>
          <a:p>
            <a:r>
              <a:rPr lang="en-US" dirty="0" smtClean="0"/>
              <a:t>Excellent library support in Java for OAuth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09352" y="1690687"/>
            <a:ext cx="3214688" cy="4567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/>
              <a:t>Platform</a:t>
            </a:r>
            <a:endParaRPr lang="en-US" sz="4000" dirty="0"/>
          </a:p>
        </p:txBody>
      </p:sp>
      <p:sp>
        <p:nvSpPr>
          <p:cNvPr id="5" name="Rounded Rectangle 4"/>
          <p:cNvSpPr/>
          <p:nvPr/>
        </p:nvSpPr>
        <p:spPr>
          <a:xfrm>
            <a:off x="8324850" y="1690687"/>
            <a:ext cx="3214688" cy="4567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/>
              <a:t>Tool</a:t>
            </a:r>
            <a:endParaRPr lang="en-US" sz="4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and Roles / Outcomes Services</a:t>
            </a:r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3729038" y="2686050"/>
            <a:ext cx="5557837" cy="2986088"/>
          </a:xfrm>
          <a:custGeom>
            <a:avLst/>
            <a:gdLst>
              <a:gd name="connsiteX0" fmla="*/ 5486400 w 5557837"/>
              <a:gd name="connsiteY0" fmla="*/ 0 h 2986088"/>
              <a:gd name="connsiteX1" fmla="*/ 14287 w 5557837"/>
              <a:gd name="connsiteY1" fmla="*/ 371475 h 2986088"/>
              <a:gd name="connsiteX2" fmla="*/ 5500687 w 5557837"/>
              <a:gd name="connsiteY2" fmla="*/ 714375 h 2986088"/>
              <a:gd name="connsiteX3" fmla="*/ 0 w 5557837"/>
              <a:gd name="connsiteY3" fmla="*/ 1114425 h 2986088"/>
              <a:gd name="connsiteX4" fmla="*/ 5500687 w 5557837"/>
              <a:gd name="connsiteY4" fmla="*/ 1500188 h 2986088"/>
              <a:gd name="connsiteX5" fmla="*/ 57150 w 5557837"/>
              <a:gd name="connsiteY5" fmla="*/ 1843088 h 2986088"/>
              <a:gd name="connsiteX6" fmla="*/ 5557837 w 5557837"/>
              <a:gd name="connsiteY6" fmla="*/ 2214563 h 2986088"/>
              <a:gd name="connsiteX7" fmla="*/ 42862 w 5557837"/>
              <a:gd name="connsiteY7" fmla="*/ 2600325 h 2986088"/>
              <a:gd name="connsiteX8" fmla="*/ 5529262 w 5557837"/>
              <a:gd name="connsiteY8" fmla="*/ 2986088 h 298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57837" h="2986088">
                <a:moveTo>
                  <a:pt x="5486400" y="0"/>
                </a:moveTo>
                <a:cubicBezTo>
                  <a:pt x="2749153" y="126206"/>
                  <a:pt x="11906" y="252413"/>
                  <a:pt x="14287" y="371475"/>
                </a:cubicBezTo>
                <a:cubicBezTo>
                  <a:pt x="16668" y="490538"/>
                  <a:pt x="5503068" y="590550"/>
                  <a:pt x="5500687" y="714375"/>
                </a:cubicBezTo>
                <a:cubicBezTo>
                  <a:pt x="5498306" y="838200"/>
                  <a:pt x="0" y="983456"/>
                  <a:pt x="0" y="1114425"/>
                </a:cubicBezTo>
                <a:cubicBezTo>
                  <a:pt x="0" y="1245394"/>
                  <a:pt x="5491162" y="1378744"/>
                  <a:pt x="5500687" y="1500188"/>
                </a:cubicBezTo>
                <a:cubicBezTo>
                  <a:pt x="5510212" y="1621632"/>
                  <a:pt x="47625" y="1724026"/>
                  <a:pt x="57150" y="1843088"/>
                </a:cubicBezTo>
                <a:cubicBezTo>
                  <a:pt x="66675" y="1962150"/>
                  <a:pt x="5560218" y="2088357"/>
                  <a:pt x="5557837" y="2214563"/>
                </a:cubicBezTo>
                <a:cubicBezTo>
                  <a:pt x="5555456" y="2340769"/>
                  <a:pt x="47624" y="2471738"/>
                  <a:pt x="42862" y="2600325"/>
                </a:cubicBezTo>
                <a:cubicBezTo>
                  <a:pt x="38100" y="2728912"/>
                  <a:pt x="5529262" y="2986088"/>
                  <a:pt x="5529262" y="2986088"/>
                </a:cubicBezTo>
              </a:path>
            </a:pathLst>
          </a:custGeom>
          <a:noFill/>
          <a:ln w="57150">
            <a:solidFill>
              <a:schemeClr val="accent6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287525" y="2544248"/>
            <a:ext cx="24812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Token Request JWT </a:t>
            </a:r>
            <a:r>
              <a:rPr lang="en-US" dirty="0" smtClean="0"/>
              <a:t>/ PKI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891783" y="2870716"/>
            <a:ext cx="16905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Token end point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723997" y="3581218"/>
            <a:ext cx="8583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Service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723997" y="4339824"/>
            <a:ext cx="8583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Service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723997" y="5109142"/>
            <a:ext cx="8583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mtClean="0"/>
              <a:t>Service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61931" y="2986981"/>
            <a:ext cx="7324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61931" y="3416912"/>
            <a:ext cx="7324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/>
              <a:t>Token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61931" y="4155158"/>
            <a:ext cx="7324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61931" y="4924359"/>
            <a:ext cx="7324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39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5" y="341491"/>
            <a:ext cx="11162581" cy="61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82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Tsugi</a:t>
            </a:r>
            <a:r>
              <a:rPr lang="en-US" dirty="0" smtClean="0"/>
              <a:t>: Getting an access token</a:t>
            </a:r>
          </a:p>
          <a:p>
            <a:pPr lvl="1"/>
            <a:r>
              <a:rPr lang="en-US" dirty="0" err="1" smtClean="0"/>
              <a:t>tsugi</a:t>
            </a:r>
            <a:r>
              <a:rPr lang="en-US" dirty="0" smtClean="0"/>
              <a:t>/lib/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Util</a:t>
            </a:r>
            <a:r>
              <a:rPr lang="en-US" dirty="0" smtClean="0"/>
              <a:t>/LTI13.php (418)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Sakai: Producing an Access Token</a:t>
            </a:r>
          </a:p>
          <a:p>
            <a:pPr lvl="1"/>
            <a:r>
              <a:rPr lang="en-US" dirty="0" err="1" smtClean="0"/>
              <a:t>basiclti-blis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/java/org/</a:t>
            </a:r>
            <a:r>
              <a:rPr lang="en-US" dirty="0" err="1" smtClean="0"/>
              <a:t>sakaiproject</a:t>
            </a:r>
            <a:r>
              <a:rPr lang="en-US" dirty="0" smtClean="0"/>
              <a:t>/lti13/LTI13Servlet.java (1533)</a:t>
            </a:r>
          </a:p>
          <a:p>
            <a:endParaRPr lang="en-US" dirty="0" smtClean="0"/>
          </a:p>
          <a:p>
            <a:r>
              <a:rPr lang="en-US" dirty="0" err="1" smtClean="0"/>
              <a:t>Tsugi</a:t>
            </a:r>
            <a:r>
              <a:rPr lang="en-US" dirty="0" smtClean="0"/>
              <a:t>: Using an access token</a:t>
            </a:r>
          </a:p>
          <a:p>
            <a:pPr lvl="1"/>
            <a:r>
              <a:rPr lang="en-US" dirty="0" err="1" smtClean="0"/>
              <a:t>tsugi</a:t>
            </a:r>
            <a:r>
              <a:rPr lang="en-US" dirty="0" smtClean="0"/>
              <a:t>/lib/</a:t>
            </a:r>
            <a:r>
              <a:rPr lang="en-US" dirty="0" err="1" smtClean="0"/>
              <a:t>src</a:t>
            </a:r>
            <a:r>
              <a:rPr lang="en-US" dirty="0" smtClean="0"/>
              <a:t>/Core/</a:t>
            </a:r>
            <a:r>
              <a:rPr lang="en-US" dirty="0" err="1" smtClean="0"/>
              <a:t>Result.php</a:t>
            </a:r>
            <a:r>
              <a:rPr lang="en-US" dirty="0" smtClean="0"/>
              <a:t> (231)</a:t>
            </a:r>
          </a:p>
          <a:p>
            <a:pPr lvl="1"/>
            <a:r>
              <a:rPr lang="en-US" dirty="0" err="1" smtClean="0"/>
              <a:t>tsugi</a:t>
            </a:r>
            <a:r>
              <a:rPr lang="en-US" dirty="0" smtClean="0"/>
              <a:t>/lib/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Util</a:t>
            </a:r>
            <a:r>
              <a:rPr lang="en-US" dirty="0" smtClean="0"/>
              <a:t>/LTI13.php (122)</a:t>
            </a:r>
          </a:p>
        </p:txBody>
      </p:sp>
    </p:spTree>
    <p:extLst>
      <p:ext uri="{BB962C8B-B14F-4D97-AF65-F5344CB8AC3E}">
        <p14:creationId xmlns:p14="http://schemas.microsoft.com/office/powerpoint/2010/main" val="1933939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cooperation between and amongst LMS vendors and Tool Vendors </a:t>
            </a:r>
            <a:r>
              <a:rPr lang="mr-IN" dirty="0" smtClean="0"/>
              <a:t>–</a:t>
            </a:r>
            <a:r>
              <a:rPr lang="en-US" dirty="0" smtClean="0"/>
              <a:t> this was </a:t>
            </a:r>
            <a:r>
              <a:rPr lang="en-US" i="1" dirty="0" smtClean="0"/>
              <a:t>essential</a:t>
            </a:r>
            <a:r>
              <a:rPr lang="en-US" dirty="0" smtClean="0"/>
              <a:t> to the success of LTI Advantage</a:t>
            </a:r>
          </a:p>
          <a:p>
            <a:r>
              <a:rPr lang="en-US" dirty="0" smtClean="0"/>
              <a:t>There will be a lot of pressure from LMS Vendors</a:t>
            </a:r>
          </a:p>
          <a:p>
            <a:pPr lvl="1"/>
            <a:r>
              <a:rPr lang="en-US" dirty="0" smtClean="0"/>
              <a:t>Away from proprietary LMS APIs where LTI Advantage is sufficient</a:t>
            </a:r>
          </a:p>
          <a:p>
            <a:pPr lvl="1"/>
            <a:r>
              <a:rPr lang="en-US" dirty="0" smtClean="0"/>
              <a:t>Away from LTI 1.1</a:t>
            </a:r>
          </a:p>
          <a:p>
            <a:r>
              <a:rPr lang="en-US" dirty="0" smtClean="0"/>
              <a:t>Good news and bad news</a:t>
            </a:r>
          </a:p>
          <a:p>
            <a:pPr lvl="1"/>
            <a:r>
              <a:rPr lang="en-US" dirty="0" smtClean="0"/>
              <a:t>The basics of LTI Advantage is surprisingly easy when you have sample code</a:t>
            </a:r>
          </a:p>
          <a:p>
            <a:pPr lvl="1"/>
            <a:r>
              <a:rPr lang="en-US" dirty="0" smtClean="0"/>
              <a:t>There will be a lot of lousy LTI Advantage Tool implementations (ad for </a:t>
            </a:r>
            <a:r>
              <a:rPr lang="en-US" dirty="0" err="1" smtClean="0"/>
              <a:t>Tsugi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SASSifying</a:t>
            </a:r>
            <a:r>
              <a:rPr lang="en-US" dirty="0" smtClean="0"/>
              <a:t> of the commercial LMS vendors is a complicating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84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news and bad news</a:t>
            </a:r>
          </a:p>
          <a:p>
            <a:pPr lvl="1"/>
            <a:r>
              <a:rPr lang="en-US" dirty="0" smtClean="0"/>
              <a:t>The basics of LTI Advantage is surprisingly easy when you have sample code</a:t>
            </a:r>
          </a:p>
          <a:p>
            <a:pPr lvl="1"/>
            <a:r>
              <a:rPr lang="en-US" dirty="0" smtClean="0"/>
              <a:t>There will be a lot of lousy LTI Advantage Tool implementations (ad for </a:t>
            </a:r>
            <a:r>
              <a:rPr lang="en-US" dirty="0" err="1" smtClean="0"/>
              <a:t>Tsugi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Commercial LMS vendors are getting </a:t>
            </a:r>
            <a:r>
              <a:rPr lang="en-US" dirty="0" err="1" smtClean="0"/>
              <a:t>SASSier</a:t>
            </a:r>
            <a:endParaRPr lang="en-US" dirty="0" smtClean="0"/>
          </a:p>
          <a:p>
            <a:pPr lvl="1"/>
            <a:r>
              <a:rPr lang="en-US" dirty="0" smtClean="0"/>
              <a:t>This will make it harder on tools</a:t>
            </a:r>
          </a:p>
          <a:p>
            <a:pPr lvl="1"/>
            <a:r>
              <a:rPr lang="en-US" dirty="0" smtClean="0"/>
              <a:t>Integrations will happen "above" institutions and be selected by institutions</a:t>
            </a:r>
          </a:p>
          <a:p>
            <a:r>
              <a:rPr lang="en-US" dirty="0" smtClean="0"/>
              <a:t>Sakai (and I think Moodle) have a very smooth LTI 1.1 -&gt; LTI 1.3 transition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4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DD3F227-0B82-4DA2-96AB-406CC7D1F3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1">
              <a:lumMod val="65000"/>
              <a:lumOff val="3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80A7608-824D-4328-8DB4-885C429AF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6" b="57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38928" y="988741"/>
            <a:ext cx="6248416" cy="4880518"/>
          </a:xfrm>
          <a:noFill/>
          <a:ln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4800" dirty="0" smtClean="0"/>
              <a:t>We are about two years away from the dawn of the real NGDLE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69" y="5759542"/>
            <a:ext cx="2725615" cy="54512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1085" y="5776476"/>
            <a:ext cx="2695063" cy="6379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827" y="5731224"/>
            <a:ext cx="2164326" cy="5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00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531" y="126587"/>
            <a:ext cx="8900746" cy="641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4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9100"/>
            <a:ext cx="111125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Your Own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- https://dev1.sakaicloud.com/</a:t>
            </a:r>
          </a:p>
          <a:p>
            <a:pPr lvl="1"/>
            <a:r>
              <a:rPr lang="en-US" dirty="0" smtClean="0"/>
              <a:t>Make an account</a:t>
            </a:r>
          </a:p>
          <a:p>
            <a:pPr lvl="1"/>
            <a:r>
              <a:rPr lang="en-US" dirty="0" smtClean="0"/>
              <a:t>Home-&gt; Membership - join the site "</a:t>
            </a:r>
            <a:r>
              <a:rPr lang="en-US" dirty="0" err="1" smtClean="0"/>
              <a:t>Apereo</a:t>
            </a:r>
            <a:r>
              <a:rPr lang="en-US" dirty="0" smtClean="0"/>
              <a:t> Webinar"</a:t>
            </a:r>
          </a:p>
          <a:p>
            <a:pPr lvl="1"/>
            <a:r>
              <a:rPr lang="en-US" dirty="0" smtClean="0"/>
              <a:t>Lessons -&gt; LMS Test  (</a:t>
            </a:r>
            <a:r>
              <a:rPr lang="en-US" dirty="0" err="1" smtClean="0"/>
              <a:t>test.tsugicloud.org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Make a site Home -&gt; Worksite Setup</a:t>
            </a:r>
            <a:r>
              <a:rPr lang="en-US" dirty="0"/>
              <a:t>  </a:t>
            </a:r>
            <a:r>
              <a:rPr lang="en-US" dirty="0" smtClean="0"/>
              <a:t>- Add Lessons and Gradebook</a:t>
            </a:r>
          </a:p>
          <a:p>
            <a:pPr lvl="1"/>
            <a:r>
              <a:rPr lang="en-US" dirty="0" smtClean="0"/>
              <a:t>Lessons -&gt; App Learning App -&gt; </a:t>
            </a:r>
            <a:r>
              <a:rPr lang="en-US" dirty="0" err="1" smtClean="0"/>
              <a:t>Tsugi</a:t>
            </a:r>
            <a:r>
              <a:rPr lang="en-US" dirty="0" smtClean="0"/>
              <a:t> Store</a:t>
            </a:r>
          </a:p>
        </p:txBody>
      </p:sp>
    </p:spTree>
    <p:extLst>
      <p:ext uri="{BB962C8B-B14F-4D97-AF65-F5344CB8AC3E}">
        <p14:creationId xmlns:p14="http://schemas.microsoft.com/office/powerpoint/2010/main" val="201585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0"/>
            <a:ext cx="9510963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62885" y="6488668"/>
            <a:ext cx="295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https://dev1.sakaicloud.com/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024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0"/>
            <a:ext cx="9510963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62885" y="6488668"/>
            <a:ext cx="295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https://dev1.sakaicloud.com/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3711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0"/>
            <a:ext cx="9510963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62885" y="6488668"/>
            <a:ext cx="295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https://dev1.sakaicloud.com/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055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0"/>
            <a:ext cx="9510963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62885" y="6488668"/>
            <a:ext cx="295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https://dev1.sakaicloud.com/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597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674</Words>
  <Application>Microsoft Macintosh PowerPoint</Application>
  <PresentationFormat>Widescreen</PresentationFormat>
  <Paragraphs>109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Calibri Light</vt:lpstr>
      <vt:lpstr>HelveticaNeue</vt:lpstr>
      <vt:lpstr>Mangal</vt:lpstr>
      <vt:lpstr>Arial</vt:lpstr>
      <vt:lpstr>Office Theme</vt:lpstr>
      <vt:lpstr>LTI Advantage: The Next Big Thing in LMS Integration</vt:lpstr>
      <vt:lpstr>PowerPoint Presentation</vt:lpstr>
      <vt:lpstr>PowerPoint Presentation</vt:lpstr>
      <vt:lpstr>PowerPoint Presentation</vt:lpstr>
      <vt:lpstr>Do Your Own Demo</vt:lpstr>
      <vt:lpstr>PowerPoint Presentation</vt:lpstr>
      <vt:lpstr>PowerPoint Presentation</vt:lpstr>
      <vt:lpstr>PowerPoint Presentation</vt:lpstr>
      <vt:lpstr>PowerPoint Presentation</vt:lpstr>
      <vt:lpstr>This is the technical talk</vt:lpstr>
      <vt:lpstr>LTI Advantage Technology</vt:lpstr>
      <vt:lpstr>LTI 1.3 / Deep Linking Launch</vt:lpstr>
      <vt:lpstr>PKI – Public Private Keys</vt:lpstr>
      <vt:lpstr>PowerPoint Presentation</vt:lpstr>
      <vt:lpstr>PowerPoint Presentation</vt:lpstr>
      <vt:lpstr>JSON Web Tokens - JWTs</vt:lpstr>
      <vt:lpstr>PowerPoint Presentation</vt:lpstr>
      <vt:lpstr>PKI Key Rotation</vt:lpstr>
      <vt:lpstr>LTI 1.3 Launch</vt:lpstr>
      <vt:lpstr>PowerPoint Presentation</vt:lpstr>
      <vt:lpstr>PowerPoint Presentation</vt:lpstr>
      <vt:lpstr>OAuth 2.0 Services</vt:lpstr>
      <vt:lpstr>Names and Roles / Outcomes Services</vt:lpstr>
      <vt:lpstr>PowerPoint Presentation</vt:lpstr>
      <vt:lpstr>Code for Tokens</vt:lpstr>
      <vt:lpstr>Observations</vt:lpstr>
      <vt:lpstr>Transition Issues</vt:lpstr>
      <vt:lpstr>We are about two years away from the dawn of the real NGDLE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12</cp:revision>
  <dcterms:created xsi:type="dcterms:W3CDTF">2019-02-27T13:35:25Z</dcterms:created>
  <dcterms:modified xsi:type="dcterms:W3CDTF">2019-02-27T14:44:59Z</dcterms:modified>
</cp:coreProperties>
</file>