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306" r:id="rId3"/>
    <p:sldId id="307" r:id="rId4"/>
    <p:sldId id="308" r:id="rId5"/>
    <p:sldId id="309" r:id="rId6"/>
    <p:sldId id="291" r:id="rId7"/>
    <p:sldId id="310" r:id="rId8"/>
    <p:sldId id="304" r:id="rId9"/>
    <p:sldId id="311" r:id="rId10"/>
    <p:sldId id="296" r:id="rId11"/>
    <p:sldId id="312" r:id="rId12"/>
    <p:sldId id="314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54"/>
    <p:restoredTop sz="96327"/>
  </p:normalViewPr>
  <p:slideViewPr>
    <p:cSldViewPr snapToGrid="0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C76F2-41C2-1241-8A6C-A1FD70860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 eaLnBrk="1"/>
            <a:r>
              <a:rPr lang="en-US" altLang="en-US" sz="5400"/>
              <a:t>Introducing SakaiPlus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marL="0" indent="0" algn="l"/>
            <a:r>
              <a:rPr lang="en-US" altLang="en-US" sz="2000"/>
              <a:t>Dr. Charles Severance</a:t>
            </a:r>
          </a:p>
          <a:p>
            <a:pPr marL="0" indent="0" algn="l"/>
            <a:r>
              <a:rPr lang="en-US" altLang="en-US" sz="2000"/>
              <a:t>Sakai PMC Chair</a:t>
            </a:r>
          </a:p>
          <a:p>
            <a:pPr marL="0" indent="0" algn="l"/>
            <a:r>
              <a:rPr lang="en-US" altLang="en-US" sz="2000"/>
              <a:t>www.sakailms.org/plus</a:t>
            </a:r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820CB823-44D9-0751-0283-5DAEDD98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SakaiPlus</a:t>
            </a:r>
            <a:r>
              <a:rPr lang="en-US" dirty="0"/>
              <a:t> – LMS Multiverse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/>
          <a:lstStyle/>
          <a:p>
            <a:r>
              <a:rPr lang="en-US" dirty="0"/>
              <a:t>Part of Sakai 23</a:t>
            </a:r>
          </a:p>
          <a:p>
            <a:r>
              <a:rPr lang="en-US" dirty="0"/>
              <a:t>Sakai can plug into any LMS using LTI Advantage (1.3)</a:t>
            </a:r>
          </a:p>
          <a:p>
            <a:r>
              <a:rPr lang="en-US" dirty="0"/>
              <a:t>Retrieves and synchronizes roster data</a:t>
            </a:r>
          </a:p>
          <a:p>
            <a:r>
              <a:rPr lang="en-US" dirty="0"/>
              <a:t>Synchronizes all grade book activity</a:t>
            </a:r>
          </a:p>
          <a:p>
            <a:endParaRPr lang="en-US" dirty="0"/>
          </a:p>
          <a:p>
            <a:r>
              <a:rPr lang="en-US" dirty="0"/>
              <a:t>Launch / grades / notifications from campus LMS</a:t>
            </a:r>
          </a:p>
          <a:p>
            <a:r>
              <a:rPr lang="en-US" dirty="0"/>
              <a:t>Author and teach course in Sakai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are simpler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Sakai only serves a small fraction of the campus population</a:t>
            </a:r>
          </a:p>
          <a:p>
            <a:endParaRPr lang="en-US" dirty="0"/>
          </a:p>
          <a:p>
            <a:r>
              <a:rPr lang="en-US" dirty="0"/>
              <a:t>Performance tuning is simpler</a:t>
            </a:r>
          </a:p>
          <a:p>
            <a:r>
              <a:rPr lang="en-US" dirty="0"/>
              <a:t>Upgrades are simpler</a:t>
            </a:r>
          </a:p>
          <a:p>
            <a:r>
              <a:rPr lang="en-US" dirty="0"/>
              <a:t>Hosting is simpler</a:t>
            </a:r>
          </a:p>
          <a:p>
            <a:r>
              <a:rPr lang="en-US" dirty="0"/>
              <a:t>Costs are lower</a:t>
            </a:r>
          </a:p>
          <a:p>
            <a:endParaRPr lang="en-US" dirty="0"/>
          </a:p>
          <a:p>
            <a:r>
              <a:rPr lang="en-US" dirty="0"/>
              <a:t>The heavy lifting is done by the Campus LMS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Your faculty or instructional designers have an option if they don't love the campus LMS</a:t>
            </a:r>
          </a:p>
          <a:p>
            <a:r>
              <a:rPr lang="en-US" dirty="0"/>
              <a:t>They have an active and engaged community 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Innovation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3B088-DDB8-4842-24A1-C48A6834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3AF2-6FB2-CD20-6F90-5874311B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FDB6615F-2897-BDD0-321F-30AB3E9B1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742-DEB9-128B-139F-C902FA2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LMS's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A8B2-75C6-08D4-EBC2-1C016654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beginning (1997-2010)</a:t>
            </a:r>
          </a:p>
          <a:p>
            <a:pPr lvl="1"/>
            <a:r>
              <a:rPr lang="en-US" dirty="0"/>
              <a:t>Lots of startups / innovation / competition</a:t>
            </a:r>
          </a:p>
          <a:p>
            <a:pPr lvl="1"/>
            <a:r>
              <a:rPr lang="en-US" dirty="0"/>
              <a:t>Self Hosted</a:t>
            </a:r>
          </a:p>
          <a:p>
            <a:pPr lvl="1"/>
            <a:r>
              <a:rPr lang="en-US" dirty="0"/>
              <a:t>Purchase / Consolidation</a:t>
            </a:r>
          </a:p>
          <a:p>
            <a:pPr lvl="1"/>
            <a:r>
              <a:rPr lang="en-US" dirty="0"/>
              <a:t>Faculty / Instructional design are the primary audience</a:t>
            </a:r>
          </a:p>
          <a:p>
            <a:r>
              <a:rPr lang="en-US" dirty="0"/>
              <a:t>The Post-LTI generation (2010 – present)</a:t>
            </a:r>
          </a:p>
          <a:p>
            <a:pPr lvl="1"/>
            <a:r>
              <a:rPr lang="en-US" dirty="0"/>
              <a:t>One of the most visible core campus services</a:t>
            </a:r>
          </a:p>
          <a:p>
            <a:pPr lvl="1"/>
            <a:r>
              <a:rPr lang="en-US" dirty="0"/>
              <a:t>LMS Innovation slows – stability is the new focus</a:t>
            </a:r>
          </a:p>
          <a:p>
            <a:pPr lvl="1"/>
            <a:r>
              <a:rPr lang="en-US" dirty="0"/>
              <a:t>LTI Tools – lots of startups / innovation / competition</a:t>
            </a:r>
          </a:p>
          <a:p>
            <a:pPr lvl="1"/>
            <a:r>
              <a:rPr lang="en-US" dirty="0"/>
              <a:t>IT Leadership are the primary audience</a:t>
            </a:r>
          </a:p>
        </p:txBody>
      </p:sp>
    </p:spTree>
    <p:extLst>
      <p:ext uri="{BB962C8B-B14F-4D97-AF65-F5344CB8AC3E}">
        <p14:creationId xmlns:p14="http://schemas.microsoft.com/office/powerpoint/2010/main" val="401994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04D8-8B3C-F93F-B65D-0FCD23D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F91-B754-92C9-4DDF-8A7E19E2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LTI 1.1 – 2011</a:t>
            </a:r>
          </a:p>
          <a:p>
            <a:pPr lvl="1"/>
            <a:r>
              <a:rPr lang="en-US" dirty="0"/>
              <a:t>Model – LTI tool is a single learning activity with zero or one grades</a:t>
            </a:r>
          </a:p>
          <a:p>
            <a:pPr lvl="1"/>
            <a:r>
              <a:rPr lang="en-US" dirty="0"/>
              <a:t>May not even need the student's name or email</a:t>
            </a:r>
          </a:p>
          <a:p>
            <a:pPr lvl="1"/>
            <a:r>
              <a:rPr lang="en-US" dirty="0"/>
              <a:t>Just one of many items in course content</a:t>
            </a:r>
          </a:p>
          <a:p>
            <a:pPr lvl="1"/>
            <a:r>
              <a:rPr lang="en-US" dirty="0"/>
              <a:t>The LMS does all the sequencing</a:t>
            </a:r>
          </a:p>
          <a:p>
            <a:r>
              <a:rPr lang="en-US" dirty="0"/>
              <a:t>LTI 1.3 – 2019</a:t>
            </a:r>
          </a:p>
          <a:p>
            <a:pPr lvl="1"/>
            <a:r>
              <a:rPr lang="en-US" dirty="0"/>
              <a:t>LTI tool can have the entire roster and make as many grade book columns as it likes</a:t>
            </a:r>
          </a:p>
          <a:p>
            <a:pPr lvl="1"/>
            <a:r>
              <a:rPr lang="en-US" dirty="0"/>
              <a:t>Publisher content – One launch and the tool does content sequencing</a:t>
            </a:r>
          </a:p>
          <a:p>
            <a:pPr lvl="1"/>
            <a:r>
              <a:rPr lang="en-US" dirty="0"/>
              <a:t>Course content authored, sequences and experienced in the tool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0E7-3890-D9EF-7436-79242CB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 We See…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C9E-C2B9-0420-00DD-8047705A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Innovation is Slowing</a:t>
            </a:r>
          </a:p>
          <a:p>
            <a:r>
              <a:rPr lang="en-US" dirty="0"/>
              <a:t>LMS Satisfaction is "meh"</a:t>
            </a:r>
          </a:p>
          <a:p>
            <a:r>
              <a:rPr lang="en-US" dirty="0"/>
              <a:t>Switching to a new LMS is a lot of work and then … "meh"</a:t>
            </a:r>
          </a:p>
          <a:p>
            <a:r>
              <a:rPr lang="en-US" dirty="0"/>
              <a:t>Faculty and Instructional Designers are finding LTI tools that lets them create meaningful content and engage students</a:t>
            </a:r>
          </a:p>
          <a:p>
            <a:endParaRPr lang="en-US" dirty="0"/>
          </a:p>
          <a:p>
            <a:r>
              <a:rPr lang="en-US" dirty="0"/>
              <a:t>The LMS is becoming a learning portal with a basic, unexciting, content sequencing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FAC-6FFB-CDB1-00E6-6C47ED0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SakaiLMS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389B-C7CB-1B13-CF02-C0FF1488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Campus IT has been told Sakai as Campus-wide service is "more work than a commercial SASS offering"</a:t>
            </a:r>
          </a:p>
          <a:p>
            <a:endParaRPr lang="en-US" dirty="0"/>
          </a:p>
          <a:p>
            <a:r>
              <a:rPr lang="en-US" dirty="0"/>
              <a:t>Faculty and instructional designers love Sakai</a:t>
            </a:r>
          </a:p>
          <a:p>
            <a:r>
              <a:rPr lang="en-US" dirty="0"/>
              <a:t>Sakai continues to innovate</a:t>
            </a:r>
          </a:p>
          <a:p>
            <a:endParaRPr lang="en-US" dirty="0"/>
          </a:p>
          <a:p>
            <a:r>
              <a:rPr lang="en-US" dirty="0"/>
              <a:t>Sakai wants to build on our strengths and not try to get between the IT organization and its "SASS LMS / Learning Portal"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DC27073-591A-4AB5-BE37-783695FC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5" y="476917"/>
            <a:ext cx="11348269" cy="590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0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all of Sakai an LTI 1.3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42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4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442</Words>
  <Application>Microsoft Macintosh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Introducing SakaiPlus</vt:lpstr>
      <vt:lpstr>LMS's Over Time</vt:lpstr>
      <vt:lpstr>LTI Over Time</vt:lpstr>
      <vt:lpstr>The Trends We See…</vt:lpstr>
      <vt:lpstr>Looking at SakaiLMS..</vt:lpstr>
      <vt:lpstr>PowerPoint Presentation</vt:lpstr>
      <vt:lpstr>Innovative learning experiences are happening outside the LMS using LTI 1.3…      </vt:lpstr>
      <vt:lpstr>Innovative learning experiences are happening outside the LMS using LTI 1.3…  Make all of Sakai an LTI 1.3 tool </vt:lpstr>
      <vt:lpstr>PowerPoint Presentation</vt:lpstr>
      <vt:lpstr>SakaiPlus – LMS Multiverse</vt:lpstr>
      <vt:lpstr>Some things are simpler</vt:lpstr>
      <vt:lpstr>Benefits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65</cp:revision>
  <dcterms:created xsi:type="dcterms:W3CDTF">2023-07-04T15:19:46Z</dcterms:created>
  <dcterms:modified xsi:type="dcterms:W3CDTF">2023-09-27T18:50:50Z</dcterms:modified>
</cp:coreProperties>
</file>