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6"/>
    <p:restoredTop sz="94669"/>
  </p:normalViewPr>
  <p:slideViewPr>
    <p:cSldViewPr snapToGrid="0" snapToObjects="1">
      <p:cViewPr varScale="1">
        <p:scale>
          <a:sx n="81" d="100"/>
          <a:sy n="81" d="100"/>
        </p:scale>
        <p:origin x="2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Management Systems Implementations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 Severance</a:t>
            </a:r>
          </a:p>
          <a:p>
            <a:r>
              <a:rPr lang="en-US" dirty="0" smtClean="0"/>
              <a:t>Sakai PMC Chair</a:t>
            </a:r>
          </a:p>
          <a:p>
            <a:r>
              <a:rPr lang="en-US" dirty="0" smtClean="0"/>
              <a:t>University of Michigan School of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4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DECADE+ of 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503572" cy="3541714"/>
          </a:xfrm>
        </p:spPr>
        <p:txBody>
          <a:bodyPr/>
          <a:lstStyle/>
          <a:p>
            <a:r>
              <a:rPr lang="en-US" dirty="0" smtClean="0"/>
              <a:t>Early 2000 – Commercial systems </a:t>
            </a:r>
            <a:r>
              <a:rPr lang="en-US" dirty="0"/>
              <a:t>n</a:t>
            </a:r>
            <a:r>
              <a:rPr lang="en-US" dirty="0" smtClean="0"/>
              <a:t>eeded </a:t>
            </a:r>
            <a:r>
              <a:rPr lang="en-US" dirty="0"/>
              <a:t>d</a:t>
            </a:r>
            <a:r>
              <a:rPr lang="en-US" dirty="0" smtClean="0"/>
              <a:t>isrupting</a:t>
            </a:r>
          </a:p>
          <a:p>
            <a:r>
              <a:rPr lang="en-US" dirty="0" smtClean="0"/>
              <a:t>2004 Sakai and Moodle emerge to great fanfare</a:t>
            </a:r>
          </a:p>
          <a:p>
            <a:r>
              <a:rPr lang="en-US" dirty="0" smtClean="0"/>
              <a:t>2008-2011 Standards Emerge</a:t>
            </a:r>
          </a:p>
          <a:p>
            <a:pPr lvl="1"/>
            <a:r>
              <a:rPr lang="en-US" dirty="0" smtClean="0"/>
              <a:t>Learning Tools Interoperability</a:t>
            </a:r>
          </a:p>
          <a:p>
            <a:pPr lvl="1"/>
            <a:r>
              <a:rPr lang="en-US" dirty="0" smtClean="0"/>
              <a:t>Common Cartridge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68" y="1147407"/>
            <a:ext cx="4474752" cy="3342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03" y="5238856"/>
            <a:ext cx="16383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820" y="5295901"/>
            <a:ext cx="2489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779703" cy="3541714"/>
          </a:xfrm>
        </p:spPr>
        <p:txBody>
          <a:bodyPr/>
          <a:lstStyle/>
          <a:p>
            <a:r>
              <a:rPr lang="en-US" dirty="0" smtClean="0"/>
              <a:t>Open Source is most the best solution when the needs of teachers are truly considered</a:t>
            </a:r>
          </a:p>
          <a:p>
            <a:r>
              <a:rPr lang="en-US" dirty="0" smtClean="0"/>
              <a:t>Sakai and Canvas at the forefront of standards innovations</a:t>
            </a:r>
          </a:p>
          <a:p>
            <a:r>
              <a:rPr lang="en-US" dirty="0" smtClean="0"/>
              <a:t>Other LMS's focus on prompting aging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8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914614" cy="3541714"/>
          </a:xfrm>
        </p:spPr>
        <p:txBody>
          <a:bodyPr/>
          <a:lstStyle/>
          <a:p>
            <a:r>
              <a:rPr lang="en-US" dirty="0" smtClean="0"/>
              <a:t>Next Generation Digital Learning Environment (NGDLE)</a:t>
            </a:r>
          </a:p>
          <a:p>
            <a:r>
              <a:rPr lang="en-US" dirty="0" smtClean="0"/>
              <a:t>Old line LMS / Publishers say "We already are NGDLE"</a:t>
            </a:r>
          </a:p>
          <a:p>
            <a:r>
              <a:rPr lang="en-US" dirty="0" smtClean="0"/>
              <a:t>Open Source (</a:t>
            </a:r>
            <a:r>
              <a:rPr lang="en-US" dirty="0" err="1" smtClean="0"/>
              <a:t>Apereo</a:t>
            </a:r>
            <a:r>
              <a:rPr lang="en-US" dirty="0" smtClean="0"/>
              <a:t>) is letting lots of "new flowers" grow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231256"/>
            <a:ext cx="1772872" cy="1865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0" b="8509"/>
          <a:stretch/>
        </p:blipFill>
        <p:spPr>
          <a:xfrm>
            <a:off x="9859958" y="427130"/>
            <a:ext cx="1651385" cy="93067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Rectangle 5"/>
          <p:cNvSpPr/>
          <p:nvPr/>
        </p:nvSpPr>
        <p:spPr>
          <a:xfrm>
            <a:off x="1057164" y="6152812"/>
            <a:ext cx="6841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www.apereo.org</a:t>
            </a:r>
            <a:r>
              <a:rPr lang="en-US" sz="2400" dirty="0"/>
              <a:t>/content/projects-communities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86" b="15907"/>
          <a:stretch/>
        </p:blipFill>
        <p:spPr>
          <a:xfrm>
            <a:off x="9650600" y="1655303"/>
            <a:ext cx="2070100" cy="803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209" y="2458699"/>
            <a:ext cx="2070100" cy="4191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043" y="2729701"/>
            <a:ext cx="1638300" cy="990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62" y="5192708"/>
            <a:ext cx="2070100" cy="749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89165" y="4033015"/>
            <a:ext cx="39228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EdExchange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Image Quiz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Learning Analytics Processor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Open Dashboard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OpenLRS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04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To 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646754" cy="3541714"/>
          </a:xfrm>
        </p:spPr>
        <p:txBody>
          <a:bodyPr/>
          <a:lstStyle/>
          <a:p>
            <a:r>
              <a:rPr lang="en-US" dirty="0" smtClean="0"/>
              <a:t>Universities should join and support </a:t>
            </a:r>
            <a:r>
              <a:rPr lang="en-US" dirty="0" err="1" smtClean="0"/>
              <a:t>Apereo</a:t>
            </a:r>
            <a:endParaRPr lang="en-US" dirty="0" smtClean="0"/>
          </a:p>
          <a:p>
            <a:r>
              <a:rPr lang="en-US" dirty="0" smtClean="0"/>
              <a:t>Regardless of the LMS they run</a:t>
            </a:r>
          </a:p>
          <a:p>
            <a:r>
              <a:rPr lang="en-US" dirty="0" smtClean="0"/>
              <a:t>Academic Open Source is an important commons and source of innovation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891" y="1399602"/>
            <a:ext cx="1908941" cy="20090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27367" y="5329536"/>
            <a:ext cx="8089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www.apereo.org</a:t>
            </a:r>
            <a:r>
              <a:rPr lang="en-US" sz="2400" dirty="0"/>
              <a:t>/content/</a:t>
            </a:r>
            <a:r>
              <a:rPr lang="en-US" sz="2400" dirty="0" err="1"/>
              <a:t>apereo</a:t>
            </a:r>
            <a:r>
              <a:rPr lang="en-US" sz="2400" dirty="0"/>
              <a:t>-member-organizations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975" y="4029070"/>
            <a:ext cx="1638300" cy="9906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361" y="4189722"/>
            <a:ext cx="2070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52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23</TotalTime>
  <Words>153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Trebuchet MS</vt:lpstr>
      <vt:lpstr>Tw Cen MT</vt:lpstr>
      <vt:lpstr>Arial</vt:lpstr>
      <vt:lpstr>Circuit</vt:lpstr>
      <vt:lpstr>Learning Management Systems Implementations</vt:lpstr>
      <vt:lpstr>A DECADE+ of Leadership</vt:lpstr>
      <vt:lpstr>In 2016</vt:lpstr>
      <vt:lpstr>Beyond 2016</vt:lpstr>
      <vt:lpstr>Action To Take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2016-09-27T14:16:19Z</dcterms:created>
  <dcterms:modified xsi:type="dcterms:W3CDTF">2016-09-27T14:39:22Z</dcterms:modified>
</cp:coreProperties>
</file>