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408" r:id="rId2"/>
    <p:sldId id="409" r:id="rId3"/>
    <p:sldId id="410" r:id="rId4"/>
    <p:sldId id="411" r:id="rId5"/>
    <p:sldId id="412" r:id="rId6"/>
    <p:sldId id="381" r:id="rId7"/>
    <p:sldId id="383" r:id="rId8"/>
    <p:sldId id="405" r:id="rId9"/>
    <p:sldId id="356" r:id="rId10"/>
    <p:sldId id="374" r:id="rId11"/>
    <p:sldId id="384" r:id="rId12"/>
    <p:sldId id="385" r:id="rId13"/>
    <p:sldId id="387" r:id="rId14"/>
    <p:sldId id="388" r:id="rId15"/>
    <p:sldId id="389" r:id="rId16"/>
    <p:sldId id="390" r:id="rId17"/>
    <p:sldId id="391" r:id="rId18"/>
    <p:sldId id="394" r:id="rId19"/>
    <p:sldId id="406" r:id="rId20"/>
    <p:sldId id="407" r:id="rId21"/>
    <p:sldId id="395" r:id="rId22"/>
    <p:sldId id="396" r:id="rId23"/>
    <p:sldId id="397" r:id="rId24"/>
    <p:sldId id="398" r:id="rId25"/>
    <p:sldId id="399" r:id="rId26"/>
    <p:sldId id="400" r:id="rId27"/>
    <p:sldId id="402" r:id="rId28"/>
    <p:sldId id="403" r:id="rId29"/>
    <p:sldId id="401" r:id="rId30"/>
    <p:sldId id="3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02FF"/>
    <a:srgbClr val="00B9FA"/>
    <a:srgbClr val="2A4B7E"/>
    <a:srgbClr val="B2B2B2"/>
    <a:srgbClr val="FF6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185" autoAdjust="0"/>
    <p:restoredTop sz="94676" autoAdjust="0"/>
  </p:normalViewPr>
  <p:slideViewPr>
    <p:cSldViewPr>
      <p:cViewPr>
        <p:scale>
          <a:sx n="150" d="100"/>
          <a:sy n="150" d="100"/>
        </p:scale>
        <p:origin x="-1752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b:Documents:IMS:Finance:IMS%20trend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b:Documents:IMS:Finance:IMS%20tren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/>
              <a:t>IMS Global Learning Consortium Growth</a:t>
            </a:r>
          </a:p>
        </c:rich>
      </c:tx>
      <c:layout>
        <c:manualLayout>
          <c:xMode val="edge"/>
          <c:yMode val="edge"/>
          <c:x val="0.0928454475681515"/>
          <c:y val="0.0385991774140713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IMS Member Organizations End of Year</c:v>
          </c:tx>
          <c:invertIfNegative val="0"/>
          <c:cat>
            <c:numRef>
              <c:f>'[IMS trends.xlsx]units'!$B$5:$L$5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'[IMS trends.xlsx]units'!$B$10:$L$10</c:f>
              <c:numCache>
                <c:formatCode>General</c:formatCode>
                <c:ptCount val="11"/>
                <c:pt idx="0">
                  <c:v>50.0</c:v>
                </c:pt>
                <c:pt idx="1">
                  <c:v>76.0</c:v>
                </c:pt>
                <c:pt idx="2">
                  <c:v>99.0</c:v>
                </c:pt>
                <c:pt idx="3">
                  <c:v>136.0</c:v>
                </c:pt>
                <c:pt idx="4">
                  <c:v>138.0</c:v>
                </c:pt>
                <c:pt idx="5">
                  <c:v>155.0</c:v>
                </c:pt>
                <c:pt idx="6">
                  <c:v>168.0</c:v>
                </c:pt>
                <c:pt idx="7">
                  <c:v>197.0</c:v>
                </c:pt>
                <c:pt idx="8">
                  <c:v>218.0</c:v>
                </c:pt>
                <c:pt idx="9">
                  <c:v>274.0</c:v>
                </c:pt>
                <c:pt idx="10">
                  <c:v>330.0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4504872"/>
        <c:axId val="-2124516040"/>
      </c:barChart>
      <c:catAx>
        <c:axId val="-2124504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-2124516040"/>
        <c:crosses val="autoZero"/>
        <c:auto val="1"/>
        <c:lblAlgn val="ctr"/>
        <c:lblOffset val="100"/>
        <c:noMultiLvlLbl val="0"/>
      </c:catAx>
      <c:valAx>
        <c:axId val="-2124516040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-2124504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5717473492709"/>
          <c:y val="0.459646700556883"/>
          <c:w val="0.215834873077688"/>
          <c:h val="0.301970081166665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/>
              <a:t>IMS Global Conformance</a:t>
            </a:r>
          </a:p>
          <a:p>
            <a:pPr>
              <a:defRPr/>
            </a:pPr>
            <a:r>
              <a:rPr lang="en-US" sz="2400"/>
              <a:t>Certification Growth</a:t>
            </a:r>
          </a:p>
        </c:rich>
      </c:tx>
      <c:layout>
        <c:manualLayout>
          <c:xMode val="edge"/>
          <c:yMode val="edge"/>
          <c:x val="0.0928454475681515"/>
          <c:y val="0.0385991774140713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v>New Conformance Certifications Granted During Year</c:v>
          </c:tx>
          <c:invertIfNegative val="0"/>
          <c:cat>
            <c:numRef>
              <c:f>'[IMS trends.xlsx]units'!$B$5:$L$5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'[IMS trends.xlsx]units'!$B$16:$L$16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32.0</c:v>
                </c:pt>
                <c:pt idx="6">
                  <c:v>42.0</c:v>
                </c:pt>
                <c:pt idx="7">
                  <c:v>66.0</c:v>
                </c:pt>
                <c:pt idx="8">
                  <c:v>97.0</c:v>
                </c:pt>
                <c:pt idx="9">
                  <c:v>161.0</c:v>
                </c:pt>
                <c:pt idx="10">
                  <c:v>122.0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4804120"/>
        <c:axId val="-2124801080"/>
      </c:barChart>
      <c:catAx>
        <c:axId val="-2124804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-2124801080"/>
        <c:crosses val="autoZero"/>
        <c:auto val="1"/>
        <c:lblAlgn val="ctr"/>
        <c:lblOffset val="100"/>
        <c:noMultiLvlLbl val="0"/>
      </c:catAx>
      <c:valAx>
        <c:axId val="-2124801080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-2124804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1305324199096"/>
          <c:y val="0.474238744039892"/>
          <c:w val="0.255517780494045"/>
          <c:h val="0.358456256142096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A8D58-C988-4704-BEC4-72263EE65081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198D-8F54-474F-8270-A8E3D4D27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7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578B4-858A-4F79-BD82-6A259AA270E4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5EA4-F0B5-4906-B5CD-41BB22645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0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000"/>
              <a:t>Anatomy of an event.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2E276-7F1F-4045-A849-E3D05A517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8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000"/>
              <a:t>Why not xAPI/Tincan?: dominated by a single commercial entity, no structure, weak extension framework, plus the importance of stewardship of the spec should not be underestimated.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400"/>
              <a:t>Tricky issues not yet resolved: privacy, data ownership, data sharing, tracking (where is my stuff?) between systems, organizations and stakeholders.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400"/>
              <a:t>Caliper provides a specification for describing, collecting and transporting learner interactions; we do not specify an event store nor do we specify the types of tools and visualizations required to make sense of the data.   We provide the plumbing/common gauge rail that simplifies data collection, transmission and sharing/interoperability and enables a broad spectrum of “uses”.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000"/>
              <a:t>Started in 2014, iterative development, deliberate oscillations between doc and code writing designed to increase project velocity.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>
                <a:latin typeface="Gill Sans"/>
                <a:ea typeface="Gill Sans"/>
                <a:cs typeface="Gill Sans"/>
                <a:sym typeface="Gill Sans"/>
              </a:rPr>
              <a:t>Development repos currently private.  Release branches will be made public.  Contributions accepted only from IMS members.  Contributors must sign an Apache-style Individual Contributor Agreement (ICA).</a:t>
            </a:r>
          </a:p>
          <a:p>
            <a:pPr lvl="0">
              <a:defRPr sz="1800"/>
            </a:pP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2000">
                <a:latin typeface="Gill Sans"/>
                <a:ea typeface="Gill Sans"/>
                <a:cs typeface="Gill Sans"/>
                <a:sym typeface="Gill Sans"/>
              </a:rPr>
              <a:t>Octocat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9pPr>
          </a:lstStyle>
          <a:p>
            <a:fld id="{CE3FD523-AD05-324E-AE29-720B460EFBA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9pPr>
          </a:lstStyle>
          <a:p>
            <a:fld id="{483DE49C-2D73-DC4D-AAC1-18BF3303121C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F4AB8-18C2-494E-B6EB-7663B5FDA7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8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8D6D09-E4E0-F145-BDC6-384724D36B8E}" type="slidenum">
              <a:rPr lang="en-US" sz="1200">
                <a:solidFill>
                  <a:srgbClr val="00001E"/>
                </a:solidFill>
                <a:latin typeface="Times" charset="0"/>
              </a:rPr>
              <a:pPr eaLnBrk="1" hangingPunct="1"/>
              <a:t>7</a:t>
            </a:fld>
            <a:endParaRPr lang="en-US" sz="1200">
              <a:solidFill>
                <a:srgbClr val="00001E"/>
              </a:solidFill>
              <a:latin typeface="Time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8D6D09-E4E0-F145-BDC6-384724D36B8E}" type="slidenum">
              <a:rPr lang="en-US" sz="1200">
                <a:solidFill>
                  <a:srgbClr val="00001E"/>
                </a:solidFill>
                <a:latin typeface="Times" charset="0"/>
              </a:rPr>
              <a:pPr eaLnBrk="1" hangingPunct="1"/>
              <a:t>8</a:t>
            </a:fld>
            <a:endParaRPr lang="en-US" sz="1200">
              <a:solidFill>
                <a:srgbClr val="00001E"/>
              </a:solidFill>
              <a:latin typeface="Time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</a:t>
            </a:r>
          </a:p>
          <a:p>
            <a:r>
              <a:rPr lang="en-US" dirty="0" smtClean="0"/>
              <a:t>Does</a:t>
            </a:r>
            <a:r>
              <a:rPr lang="en-US" baseline="0" dirty="0" smtClean="0"/>
              <a:t> LTI provide real evidence that there can be a single approach for integrating with multiple software platforms? </a:t>
            </a:r>
          </a:p>
          <a:p>
            <a:r>
              <a:rPr lang="en-US" baseline="0" dirty="0" smtClean="0"/>
              <a:t>Yes, over 20 learning platforms accept LTI apps – and growing.</a:t>
            </a:r>
          </a:p>
          <a:p>
            <a:r>
              <a:rPr lang="en-US" baseline="0" dirty="0" smtClean="0"/>
              <a:t>In addition, there are now over 100 certified LTI applications !!!</a:t>
            </a:r>
          </a:p>
          <a:p>
            <a:r>
              <a:rPr lang="en-US" baseline="0" dirty="0" smtClean="0"/>
              <a:t>In fact there were close to 100 new certifications in 2013 alone.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A5EDE-1ED4-1947-9F19-2463F9B1A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IMS LTI - Extending Moodle for Teaching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Moodlemoot 2014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2D0AE-7E77-458E-9FB8-BCEF92BBB25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26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2000"/>
              <a:t>Why not xAPI/Tincan?: dominated by a single commercial entity, no structure, weak extension framework, plus the importance of stewardship of the spec should not be underestimated.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228600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A0831FCF-80A8-4E88-B35C-C66C4B9D4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228600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A0831FCF-80A8-4E88-B35C-C66C4B9D47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8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8750" y="6351588"/>
            <a:ext cx="458788" cy="4000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077CD-0AFF-433A-8B8C-B74041BB10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365C0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69328445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67891" y="107156"/>
            <a:ext cx="7804547" cy="59727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365C0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2788027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9050">
            <a:solidFill>
              <a:srgbClr val="FF6B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19050">
            <a:solidFill>
              <a:srgbClr val="2A4B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19050">
            <a:solidFill>
              <a:srgbClr val="B2B2B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62940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2A4B7E"/>
                </a:solidFill>
              </a:defRPr>
            </a:lvl1pPr>
          </a:lstStyle>
          <a:p>
            <a:fld id="{A0831FCF-80A8-4E88-B35C-C66C4B9D4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4770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2A4B7E"/>
                </a:solidFill>
              </a:rPr>
              <a:t>© 2015 IMS Global Learning Consortium, Inc.  All Rights Reserved</a:t>
            </a:r>
          </a:p>
          <a:p>
            <a:endParaRPr lang="en-US" dirty="0"/>
          </a:p>
        </p:txBody>
      </p:sp>
      <p:pic>
        <p:nvPicPr>
          <p:cNvPr id="4" name="Picture 3" descr="IMSglobalreg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3380204" cy="9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A4B7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bel@imsglobal.org" TargetMode="External"/><Relationship Id="rId4" Type="http://schemas.openxmlformats.org/officeDocument/2006/relationships/hyperlink" Target="http://www.imsglobal.org/" TargetMode="External"/><Relationship Id="rId5" Type="http://schemas.openxmlformats.org/officeDocument/2006/relationships/image" Target="../media/image2.tif"/><Relationship Id="rId6" Type="http://schemas.openxmlformats.org/officeDocument/2006/relationships/hyperlink" Target="http://www.imsglobal.org/imsglobal2014annualreport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wmf"/><Relationship Id="rId5" Type="http://schemas.openxmlformats.org/officeDocument/2006/relationships/image" Target="../media/image47.w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s.imsglobal.org/tutorials.html%23lti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5" Type="http://schemas.openxmlformats.org/officeDocument/2006/relationships/hyperlink" Target="http://www.imsglobal.org/lti/v2p0pd2/mediatype/application/vnd/ims/lti/v2/ToolConsumerProfile+json/" TargetMode="External"/><Relationship Id="rId6" Type="http://schemas.openxmlformats.org/officeDocument/2006/relationships/hyperlink" Target="http://www.imsglobal.org/lti/v2p0pd2/mediatype/application/vnd/ims/lti/v2/ToolProxy+json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sglobal.org/" TargetMode="External"/><Relationship Id="rId4" Type="http://schemas.openxmlformats.org/officeDocument/2006/relationships/hyperlink" Target="http://www.imsglobal.org/edupub/index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jp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mscatalog.or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9" Type="http://schemas.openxmlformats.org/officeDocument/2006/relationships/image" Target="../media/image16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3200400" cy="8382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3400" dirty="0" smtClean="0"/>
              <a:t>Rob Abel </a:t>
            </a:r>
          </a:p>
          <a:p>
            <a:pPr eaLnBrk="1" hangingPunct="1">
              <a:lnSpc>
                <a:spcPct val="85000"/>
              </a:lnSpc>
            </a:pPr>
            <a:r>
              <a:rPr lang="en-US" sz="3400" dirty="0" smtClean="0"/>
              <a:t>IMS Chief Executive Officer</a:t>
            </a:r>
          </a:p>
          <a:p>
            <a:pPr eaLnBrk="1" hangingPunct="1">
              <a:lnSpc>
                <a:spcPct val="85000"/>
              </a:lnSpc>
            </a:pPr>
            <a:r>
              <a:rPr lang="en-US" sz="3400" dirty="0" smtClean="0">
                <a:hlinkClick r:id="rId3"/>
              </a:rPr>
              <a:t>rabel@imsglobal.org</a:t>
            </a:r>
            <a:endParaRPr lang="en-US" sz="3400" dirty="0" smtClean="0"/>
          </a:p>
          <a:p>
            <a:pPr>
              <a:lnSpc>
                <a:spcPct val="85000"/>
              </a:lnSpc>
            </a:pPr>
            <a:endParaRPr lang="en-US" sz="2400" dirty="0"/>
          </a:p>
          <a:p>
            <a:pPr>
              <a:lnSpc>
                <a:spcPct val="85000"/>
              </a:lnSpc>
            </a:pPr>
            <a:endParaRPr lang="en-US" sz="2400" dirty="0" smtClean="0"/>
          </a:p>
          <a:p>
            <a:pPr eaLnBrk="1" hangingPunct="1">
              <a:lnSpc>
                <a:spcPct val="85000"/>
              </a:lnSpc>
            </a:pPr>
            <a:endParaRPr lang="en-US" sz="2400" dirty="0" smtClean="0"/>
          </a:p>
          <a:p>
            <a:pPr eaLnBrk="1" hangingPunct="1">
              <a:lnSpc>
                <a:spcPct val="85000"/>
              </a:lnSpc>
            </a:pPr>
            <a:endParaRPr lang="en-US" sz="2400" dirty="0" smtClean="0"/>
          </a:p>
        </p:txBody>
      </p:sp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4038600" cy="2362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dirty="0" smtClean="0"/>
              <a:t>Annual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5334000"/>
            <a:ext cx="35052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 dirty="0" smtClean="0"/>
              <a:t>Follow IMS Global: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LearningImpact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5000"/>
              </a:lnSpc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0480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hlinkClick r:id="rId4"/>
              </a:rPr>
              <a:t>http://www.imsglobal.org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pic>
        <p:nvPicPr>
          <p:cNvPr id="7" name="image15.tif" descr="Untitled.tif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3400" y="228600"/>
            <a:ext cx="4648200" cy="6000566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419600" y="5144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http://www.imsglobal.org/</a:t>
            </a:r>
            <a:r>
              <a:rPr lang="en-US" dirty="0" smtClean="0">
                <a:hlinkClick r:id="rId6"/>
              </a:rPr>
              <a:t>imsglobal2014annualreport.pdf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IMSconformancelogoR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930400" cy="2373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0" y="4876800"/>
            <a:ext cx="1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to date only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502356"/>
              </p:ext>
            </p:extLst>
          </p:nvPr>
        </p:nvGraphicFramePr>
        <p:xfrm>
          <a:off x="533400" y="762000"/>
          <a:ext cx="83185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560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r>
              <a:rPr lang="en-US" baseline="0" dirty="0" smtClean="0"/>
              <a:t> Tools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3733800"/>
          </a:xfrm>
        </p:spPr>
        <p:txBody>
          <a:bodyPr/>
          <a:lstStyle/>
          <a:p>
            <a:r>
              <a:rPr lang="en-US" dirty="0" smtClean="0"/>
              <a:t>To enable Remote Tools and Content to be easily integrated into, and accessed from, an LMS (</a:t>
            </a:r>
            <a:r>
              <a:rPr lang="en-US" dirty="0" smtClean="0">
                <a:solidFill>
                  <a:srgbClr val="FF0000"/>
                </a:solidFill>
              </a:rPr>
              <a:t>not limited to LMSs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Several versions now available to support evolving requirements</a:t>
            </a:r>
          </a:p>
          <a:p>
            <a:r>
              <a:rPr lang="en-US" dirty="0" smtClean="0"/>
              <a:t>Key concepts are the:</a:t>
            </a:r>
          </a:p>
          <a:p>
            <a:pPr lvl="1"/>
            <a:r>
              <a:rPr lang="en-US" dirty="0" smtClean="0"/>
              <a:t>Tool Provider (TP) and Tool Consumer (TC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7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886200" y="3733800"/>
            <a:ext cx="2133600" cy="762000"/>
          </a:xfrm>
          <a:prstGeom prst="rightArrow">
            <a:avLst>
              <a:gd name="adj1" fmla="val 38990"/>
              <a:gd name="adj2" fmla="val 2833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latin typeface="Trebuchet MS" charset="0"/>
              </a:rPr>
              <a:t>Launch++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914400"/>
            <a:ext cx="2667000" cy="4191000"/>
          </a:xfrm>
          <a:prstGeom prst="roundRect">
            <a:avLst/>
          </a:prstGeom>
          <a:gradFill>
            <a:gsLst>
              <a:gs pos="0">
                <a:srgbClr val="06CE1A"/>
              </a:gs>
              <a:gs pos="100000">
                <a:srgbClr val="86FF8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Tool Consumer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72200" y="838200"/>
            <a:ext cx="2590800" cy="4267200"/>
          </a:xfrm>
          <a:prstGeom prst="roundRect">
            <a:avLst/>
          </a:prstGeom>
          <a:gradFill>
            <a:gsLst>
              <a:gs pos="0">
                <a:srgbClr val="06CE1A"/>
              </a:gs>
              <a:gs pos="100000">
                <a:srgbClr val="86FF8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Tool Provider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1066800" y="5105400"/>
            <a:ext cx="1066800" cy="1143000"/>
          </a:xfrm>
          <a:prstGeom prst="upArrowCallout">
            <a:avLst>
              <a:gd name="adj1" fmla="val 19880"/>
              <a:gd name="adj2" fmla="val 25000"/>
              <a:gd name="adj3" fmla="val 18600"/>
              <a:gd name="adj4" fmla="val 68561"/>
            </a:avLst>
          </a:prstGeom>
          <a:solidFill>
            <a:srgbClr val="66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TC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2743200"/>
            <a:ext cx="2362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</a:rPr>
              <a:t>Tool Proxy Runtime</a:t>
            </a:r>
          </a:p>
        </p:txBody>
      </p:sp>
      <p:sp>
        <p:nvSpPr>
          <p:cNvPr id="10" name="Up Arrow Callout 9"/>
          <p:cNvSpPr/>
          <p:nvPr/>
        </p:nvSpPr>
        <p:spPr>
          <a:xfrm>
            <a:off x="7696200" y="5105400"/>
            <a:ext cx="1066800" cy="1143000"/>
          </a:xfrm>
          <a:prstGeom prst="upArrowCallout">
            <a:avLst>
              <a:gd name="adj1" fmla="val 19880"/>
              <a:gd name="adj2" fmla="val 25000"/>
              <a:gd name="adj3" fmla="val 18600"/>
              <a:gd name="adj4" fmla="val 68561"/>
            </a:avLst>
          </a:prstGeom>
          <a:solidFill>
            <a:srgbClr val="66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TP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2743200"/>
            <a:ext cx="23622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</a:rPr>
              <a:t>Tool Proxy Runtime</a:t>
            </a: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6629400" y="3429000"/>
            <a:ext cx="1600200" cy="1219200"/>
            <a:chOff x="1600200" y="3124200"/>
            <a:chExt cx="1600200" cy="1219200"/>
          </a:xfrm>
        </p:grpSpPr>
        <p:sp>
          <p:nvSpPr>
            <p:cNvPr id="13" name="Rectangle 12"/>
            <p:cNvSpPr/>
            <p:nvPr/>
          </p:nvSpPr>
          <p:spPr>
            <a:xfrm>
              <a:off x="1600200" y="3124200"/>
              <a:ext cx="1600200" cy="1219200"/>
            </a:xfrm>
            <a:prstGeom prst="rect">
              <a:avLst/>
            </a:prstGeom>
            <a:gradFill>
              <a:gsLst>
                <a:gs pos="0">
                  <a:srgbClr val="FF6600"/>
                </a:gs>
                <a:gs pos="100000">
                  <a:srgbClr val="FF8E6D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</a:rPr>
                <a:t>Tool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01490" y="3657600"/>
              <a:ext cx="1219200" cy="457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6B6B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</a:rPr>
                <a:t>Secret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1600200" y="3505200"/>
            <a:ext cx="1600200" cy="1219200"/>
            <a:chOff x="1600200" y="3124200"/>
            <a:chExt cx="1600200" cy="1219200"/>
          </a:xfrm>
        </p:grpSpPr>
        <p:sp>
          <p:nvSpPr>
            <p:cNvPr id="16" name="Rectangle 15"/>
            <p:cNvSpPr/>
            <p:nvPr/>
          </p:nvSpPr>
          <p:spPr>
            <a:xfrm>
              <a:off x="1600200" y="3124200"/>
              <a:ext cx="1600200" cy="1219200"/>
            </a:xfrm>
            <a:prstGeom prst="rect">
              <a:avLst/>
            </a:prstGeom>
            <a:gradFill>
              <a:gsLst>
                <a:gs pos="0">
                  <a:srgbClr val="FF6600"/>
                </a:gs>
                <a:gs pos="100000">
                  <a:srgbClr val="FF8E6D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</a:rPr>
                <a:t>Tool Proxy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79910" y="3657600"/>
              <a:ext cx="1219200" cy="457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6B6B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</a:rPr>
                <a:t>Secret</a:t>
              </a:r>
            </a:p>
          </p:txBody>
        </p:sp>
      </p:grpSp>
      <p:sp>
        <p:nvSpPr>
          <p:cNvPr id="18" name="Right Arrow Callout 17"/>
          <p:cNvSpPr/>
          <p:nvPr/>
        </p:nvSpPr>
        <p:spPr>
          <a:xfrm>
            <a:off x="76200" y="2819400"/>
            <a:ext cx="990600" cy="838200"/>
          </a:xfrm>
          <a:prstGeom prst="rightArrowCallout">
            <a:avLst/>
          </a:prstGeom>
          <a:solidFill>
            <a:srgbClr val="66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TC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3200400" y="5257800"/>
            <a:ext cx="3178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Trebuchet MS" charset="0"/>
              </a:rPr>
              <a:t>IMS Learning Tools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Trebuchet MS" charset="0"/>
              </a:rPr>
              <a:t>Interoperability (LTI)</a:t>
            </a:r>
          </a:p>
        </p:txBody>
      </p:sp>
      <p:sp>
        <p:nvSpPr>
          <p:cNvPr id="20" name="Right Arrow 19"/>
          <p:cNvSpPr/>
          <p:nvPr/>
        </p:nvSpPr>
        <p:spPr>
          <a:xfrm flipH="1">
            <a:off x="3830380" y="2667000"/>
            <a:ext cx="2189420" cy="762000"/>
          </a:xfrm>
          <a:prstGeom prst="rightArrow">
            <a:avLst>
              <a:gd name="adj1" fmla="val 38990"/>
              <a:gd name="adj2" fmla="val 2833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886200" y="2057400"/>
            <a:ext cx="2133600" cy="762000"/>
          </a:xfrm>
          <a:prstGeom prst="rightArrow">
            <a:avLst>
              <a:gd name="adj1" fmla="val 38990"/>
              <a:gd name="adj2" fmla="val 2833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Roster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3810000" y="1371600"/>
            <a:ext cx="2209800" cy="762000"/>
          </a:xfrm>
          <a:prstGeom prst="leftRightArrow">
            <a:avLst>
              <a:gd name="adj1" fmla="val 39887"/>
              <a:gd name="adj2" fmla="val 24173"/>
            </a:avLst>
          </a:prstGeom>
          <a:solidFill>
            <a:srgbClr val="5E5EF5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1676400"/>
            <a:ext cx="1371600" cy="838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Trebuchet MS" charset="0"/>
              </a:rPr>
              <a:t>Profile</a:t>
            </a:r>
          </a:p>
          <a:p>
            <a:pPr algn="ctr">
              <a:defRPr/>
            </a:pPr>
            <a:endParaRPr lang="en-US" dirty="0" smtClean="0">
              <a:solidFill>
                <a:schemeClr val="bg1"/>
              </a:solidFill>
              <a:latin typeface="Trebuchet MS" charset="0"/>
            </a:endParaRPr>
          </a:p>
        </p:txBody>
      </p: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6705600" y="1600200"/>
            <a:ext cx="1600200" cy="1143000"/>
            <a:chOff x="6324600" y="1905000"/>
            <a:chExt cx="1600200" cy="1143000"/>
          </a:xfrm>
        </p:grpSpPr>
        <p:sp>
          <p:nvSpPr>
            <p:cNvPr id="25" name="Rectangle 24"/>
            <p:cNvSpPr/>
            <p:nvPr/>
          </p:nvSpPr>
          <p:spPr>
            <a:xfrm>
              <a:off x="6324600" y="1905000"/>
              <a:ext cx="1600200" cy="1143000"/>
            </a:xfrm>
            <a:prstGeom prst="rect">
              <a:avLst/>
            </a:prstGeom>
            <a:gradFill>
              <a:gsLst>
                <a:gs pos="0">
                  <a:srgbClr val="FF6600"/>
                </a:gs>
                <a:gs pos="100000">
                  <a:srgbClr val="FF8E6D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</a:rPr>
                <a:t>Tool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5275" y="2362200"/>
              <a:ext cx="1219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</a:rPr>
                <a:t>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97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LTI 1.0/1.1 Messaging</a:t>
            </a:r>
            <a:endParaRPr lang="en-GB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164288" y="1676400"/>
            <a:ext cx="1457325" cy="1444625"/>
            <a:chOff x="3902" y="1502"/>
            <a:chExt cx="918" cy="910"/>
          </a:xfrm>
        </p:grpSpPr>
        <p:pic>
          <p:nvPicPr>
            <p:cNvPr id="4" name="Picture 43" descr="bubble_hal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" y="1502"/>
              <a:ext cx="910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3902" y="1875"/>
              <a:ext cx="9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1400" smtClean="0"/>
                <a:t>Tool Provider</a:t>
              </a:r>
              <a:endParaRPr lang="en-GB" sz="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7886" y="3548608"/>
            <a:ext cx="1509898" cy="1444625"/>
            <a:chOff x="539552" y="4653136"/>
            <a:chExt cx="1509898" cy="1444625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539552" y="4653136"/>
              <a:ext cx="1457325" cy="1444625"/>
              <a:chOff x="3902" y="1502"/>
              <a:chExt cx="918" cy="910"/>
            </a:xfrm>
          </p:grpSpPr>
          <p:pic>
            <p:nvPicPr>
              <p:cNvPr id="7" name="Picture 43" descr="bubble_hal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0" y="1502"/>
                <a:ext cx="910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3902" y="1875"/>
                <a:ext cx="91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1400" smtClean="0"/>
                  <a:t>Tool Consumer</a:t>
                </a:r>
                <a:endParaRPr lang="en-GB" sz="800"/>
              </a:p>
            </p:txBody>
          </p:sp>
        </p:grpSp>
        <p:sp>
          <p:nvSpPr>
            <p:cNvPr id="11" name="Block Arc 10"/>
            <p:cNvSpPr/>
            <p:nvPr/>
          </p:nvSpPr>
          <p:spPr>
            <a:xfrm rot="10800000">
              <a:off x="683568" y="4797152"/>
              <a:ext cx="1152128" cy="448122"/>
            </a:xfrm>
            <a:prstGeom prst="blockArc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4232" y="481840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smtClean="0"/>
                <a:t>Admin</a:t>
              </a:r>
              <a:endParaRPr lang="en-GB" sz="1200"/>
            </a:p>
          </p:txBody>
        </p:sp>
        <p:sp>
          <p:nvSpPr>
            <p:cNvPr id="13" name="Block Arc 12"/>
            <p:cNvSpPr/>
            <p:nvPr/>
          </p:nvSpPr>
          <p:spPr>
            <a:xfrm rot="19244448">
              <a:off x="1229910" y="5648105"/>
              <a:ext cx="819540" cy="271433"/>
            </a:xfrm>
            <a:prstGeom prst="blockArc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1050" smtClean="0">
                  <a:solidFill>
                    <a:schemeClr val="tx1"/>
                  </a:solidFill>
                </a:rPr>
                <a:t>Course</a:t>
              </a:r>
              <a:endParaRPr lang="en-GB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61902" y="2025075"/>
            <a:ext cx="5915086" cy="803453"/>
            <a:chOff x="1261902" y="2405331"/>
            <a:chExt cx="5915086" cy="803453"/>
          </a:xfrm>
        </p:grpSpPr>
        <p:sp>
          <p:nvSpPr>
            <p:cNvPr id="21" name="Freeform 20"/>
            <p:cNvSpPr/>
            <p:nvPr/>
          </p:nvSpPr>
          <p:spPr>
            <a:xfrm>
              <a:off x="1261902" y="2405331"/>
              <a:ext cx="5915086" cy="803453"/>
            </a:xfrm>
            <a:custGeom>
              <a:avLst/>
              <a:gdLst>
                <a:gd name="connsiteX0" fmla="*/ 5705475 w 5705475"/>
                <a:gd name="connsiteY0" fmla="*/ 289058 h 803408"/>
                <a:gd name="connsiteX1" fmla="*/ 2686050 w 5705475"/>
                <a:gd name="connsiteY1" fmla="*/ 22358 h 803408"/>
                <a:gd name="connsiteX2" fmla="*/ 0 w 5705475"/>
                <a:gd name="connsiteY2" fmla="*/ 803408 h 8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5475" h="803408">
                  <a:moveTo>
                    <a:pt x="5705475" y="289058"/>
                  </a:moveTo>
                  <a:cubicBezTo>
                    <a:pt x="4671218" y="112845"/>
                    <a:pt x="3636962" y="-63367"/>
                    <a:pt x="2686050" y="22358"/>
                  </a:cubicBezTo>
                  <a:cubicBezTo>
                    <a:pt x="1735137" y="108083"/>
                    <a:pt x="455613" y="670058"/>
                    <a:pt x="0" y="803408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48120" y="2437725"/>
              <a:ext cx="1499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solidFill>
                    <a:schemeClr val="tx2"/>
                  </a:solidFill>
                </a:rPr>
                <a:t>1. URL</a:t>
              </a:r>
              <a:r>
                <a:rPr lang="en-GB" sz="1400">
                  <a:solidFill>
                    <a:schemeClr val="tx2"/>
                  </a:solidFill>
                </a:rPr>
                <a:t>, key, </a:t>
              </a:r>
              <a:r>
                <a:rPr lang="en-GB" sz="1400" smtClean="0">
                  <a:solidFill>
                    <a:schemeClr val="tx2"/>
                  </a:solidFill>
                </a:rPr>
                <a:t>secret</a:t>
              </a:r>
              <a:endParaRPr lang="en-GB" sz="140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15932" y="3332584"/>
            <a:ext cx="1195828" cy="504056"/>
            <a:chOff x="1215932" y="3673207"/>
            <a:chExt cx="1195828" cy="504056"/>
          </a:xfrm>
        </p:grpSpPr>
        <p:sp>
          <p:nvSpPr>
            <p:cNvPr id="22" name="Freeform 21"/>
            <p:cNvSpPr/>
            <p:nvPr/>
          </p:nvSpPr>
          <p:spPr>
            <a:xfrm>
              <a:off x="1215932" y="3681288"/>
              <a:ext cx="386957" cy="495975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4870" y="3673207"/>
              <a:ext cx="104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smtClean="0">
                  <a:solidFill>
                    <a:schemeClr val="tx2"/>
                  </a:solidFill>
                </a:rPr>
                <a:t>2. </a:t>
              </a:r>
              <a:r>
                <a:rPr lang="en-GB" sz="1400" smtClean="0">
                  <a:solidFill>
                    <a:schemeClr val="tx2"/>
                  </a:solidFill>
                </a:rPr>
                <a:t>Configure</a:t>
              </a:r>
              <a:endParaRPr lang="en-GB" sz="120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33493" y="4704037"/>
            <a:ext cx="1080151" cy="477197"/>
            <a:chOff x="2333493" y="5160493"/>
            <a:chExt cx="1080151" cy="477197"/>
          </a:xfrm>
        </p:grpSpPr>
        <p:sp>
          <p:nvSpPr>
            <p:cNvPr id="25" name="Freeform 24"/>
            <p:cNvSpPr/>
            <p:nvPr/>
          </p:nvSpPr>
          <p:spPr>
            <a:xfrm rot="10800000">
              <a:off x="2333493" y="5160493"/>
              <a:ext cx="80537" cy="477197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16255" y="5245203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solidFill>
                    <a:schemeClr val="tx2"/>
                  </a:solidFill>
                </a:rPr>
                <a:t>3</a:t>
              </a:r>
              <a:r>
                <a:rPr lang="en-GB" sz="1400" smtClean="0">
                  <a:solidFill>
                    <a:schemeClr val="tx2"/>
                  </a:solidFill>
                </a:rPr>
                <a:t>. Click link</a:t>
              </a:r>
              <a:endParaRPr lang="en-GB" sz="1400">
                <a:solidFill>
                  <a:schemeClr val="tx2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33493" y="2803294"/>
            <a:ext cx="4998087" cy="1897442"/>
            <a:chOff x="2333493" y="3263051"/>
            <a:chExt cx="4998087" cy="1897442"/>
          </a:xfrm>
        </p:grpSpPr>
        <p:sp>
          <p:nvSpPr>
            <p:cNvPr id="26" name="Freeform 25"/>
            <p:cNvSpPr/>
            <p:nvPr/>
          </p:nvSpPr>
          <p:spPr>
            <a:xfrm flipV="1">
              <a:off x="2333493" y="3263051"/>
              <a:ext cx="4998087" cy="1897442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 rot="20336984">
              <a:off x="3405082" y="4234640"/>
              <a:ext cx="2537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smtClean="0">
                  <a:solidFill>
                    <a:schemeClr val="tx2"/>
                  </a:solidFill>
                </a:rPr>
                <a:t>4. Launch request (context, user, role)</a:t>
              </a:r>
              <a:endParaRPr lang="en-GB" sz="120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2047" y="2756520"/>
            <a:ext cx="1445617" cy="759814"/>
            <a:chOff x="-29123" y="3140968"/>
            <a:chExt cx="1445617" cy="759814"/>
          </a:xfrm>
        </p:grpSpPr>
        <p:pic>
          <p:nvPicPr>
            <p:cNvPr id="9" name="Picture 30" descr="MC900383552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140968"/>
              <a:ext cx="58891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-29123" y="3439117"/>
              <a:ext cx="1072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smtClean="0">
                  <a:solidFill>
                    <a:srgbClr val="00B050"/>
                  </a:solidFill>
                </a:rPr>
                <a:t>System</a:t>
              </a:r>
              <a:br>
                <a:rPr lang="en-GB" sz="1200" b="1" smtClean="0">
                  <a:solidFill>
                    <a:srgbClr val="00B050"/>
                  </a:solidFill>
                </a:rPr>
              </a:br>
              <a:r>
                <a:rPr lang="en-GB" sz="1200" b="1" smtClean="0">
                  <a:solidFill>
                    <a:srgbClr val="00B050"/>
                  </a:solidFill>
                </a:rPr>
                <a:t>Administrator</a:t>
              </a:r>
              <a:endParaRPr lang="en-GB" sz="12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50434" y="4962966"/>
            <a:ext cx="1378197" cy="821215"/>
            <a:chOff x="1550434" y="5419422"/>
            <a:chExt cx="1378197" cy="821215"/>
          </a:xfrm>
        </p:grpSpPr>
        <p:pic>
          <p:nvPicPr>
            <p:cNvPr id="14" name="Picture 25" descr="MC90044188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752" y="5419422"/>
              <a:ext cx="588879" cy="82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550434" y="5733256"/>
              <a:ext cx="861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smtClean="0">
                  <a:solidFill>
                    <a:srgbClr val="00B050"/>
                  </a:solidFill>
                </a:rPr>
                <a:t>Teacher</a:t>
              </a:r>
              <a:br>
                <a:rPr lang="en-GB" sz="1200" b="1" smtClean="0">
                  <a:solidFill>
                    <a:srgbClr val="00B050"/>
                  </a:solidFill>
                </a:rPr>
              </a:br>
              <a:r>
                <a:rPr lang="en-GB" sz="1200" b="1" smtClean="0">
                  <a:solidFill>
                    <a:srgbClr val="00B050"/>
                  </a:solidFill>
                </a:rPr>
                <a:t>or Student</a:t>
              </a:r>
              <a:endParaRPr lang="en-GB" sz="12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7477" y="3017678"/>
            <a:ext cx="5066851" cy="2340116"/>
            <a:chOff x="2457477" y="3474134"/>
            <a:chExt cx="5066851" cy="2340116"/>
          </a:xfrm>
        </p:grpSpPr>
        <p:sp>
          <p:nvSpPr>
            <p:cNvPr id="32" name="Freeform 31"/>
            <p:cNvSpPr/>
            <p:nvPr/>
          </p:nvSpPr>
          <p:spPr>
            <a:xfrm>
              <a:off x="2457477" y="3474134"/>
              <a:ext cx="5066851" cy="1899082"/>
            </a:xfrm>
            <a:custGeom>
              <a:avLst/>
              <a:gdLst>
                <a:gd name="connsiteX0" fmla="*/ 5066851 w 5066851"/>
                <a:gd name="connsiteY0" fmla="*/ 0 h 1903500"/>
                <a:gd name="connsiteX1" fmla="*/ 3130475 w 5066851"/>
                <a:gd name="connsiteY1" fmla="*/ 1796527 h 1903500"/>
                <a:gd name="connsiteX2" fmla="*/ 0 w 5066851"/>
                <a:gd name="connsiteY2" fmla="*/ 1699708 h 19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6851" h="1903500">
                  <a:moveTo>
                    <a:pt x="5066851" y="0"/>
                  </a:moveTo>
                  <a:cubicBezTo>
                    <a:pt x="4520900" y="756621"/>
                    <a:pt x="3974950" y="1513242"/>
                    <a:pt x="3130475" y="1796527"/>
                  </a:cubicBezTo>
                  <a:cubicBezTo>
                    <a:pt x="2286000" y="2079812"/>
                    <a:pt x="502023" y="1712258"/>
                    <a:pt x="0" y="1699708"/>
                  </a:cubicBezTo>
                </a:path>
              </a:pathLst>
            </a:custGeom>
            <a:noFill/>
            <a:ln cmpd="sng">
              <a:solidFill>
                <a:schemeClr val="tx1"/>
              </a:solidFill>
              <a:prstDash val="lgDashDot"/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25037" y="5321807"/>
              <a:ext cx="15411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solidFill>
                    <a:schemeClr val="tx2"/>
                  </a:solidFill>
                </a:rPr>
                <a:t>Outcomes service</a:t>
              </a:r>
              <a:br>
                <a:rPr lang="en-GB" sz="1400" smtClean="0">
                  <a:solidFill>
                    <a:schemeClr val="tx2"/>
                  </a:solidFill>
                </a:rPr>
              </a:br>
              <a:r>
                <a:rPr lang="en-GB" sz="1200" smtClean="0">
                  <a:solidFill>
                    <a:schemeClr val="tx2"/>
                  </a:solidFill>
                </a:rPr>
                <a:t>(read, update, delete)</a:t>
              </a:r>
              <a:endParaRPr lang="en-GB" sz="1400">
                <a:solidFill>
                  <a:schemeClr val="tx2"/>
                </a:solidFill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077CD-0AFF-433A-8B8C-B74041BB106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715000" y="5334000"/>
            <a:ext cx="3200400" cy="8683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/>
              <a:t>Out-of-band connection</a:t>
            </a:r>
          </a:p>
          <a:p>
            <a:pPr marL="0" indent="0">
              <a:buNone/>
            </a:pPr>
            <a:r>
              <a:rPr lang="en-GB" sz="1400" dirty="0" smtClean="0"/>
              <a:t>Browser connection</a:t>
            </a:r>
          </a:p>
          <a:p>
            <a:pPr marL="0" indent="0">
              <a:buNone/>
            </a:pPr>
            <a:r>
              <a:rPr lang="en-GB" sz="1400" dirty="0" smtClean="0"/>
              <a:t>Server-to-server connection</a:t>
            </a:r>
            <a:endParaRPr lang="en-GB" sz="1400" dirty="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8077200" y="5778624"/>
            <a:ext cx="914400" cy="125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8077200" y="6019800"/>
            <a:ext cx="914400" cy="83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Dot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8077200" y="5550024"/>
            <a:ext cx="914400" cy="125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915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GB" dirty="0" smtClean="0"/>
              <a:t>LTI 1.2 Messaging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10400" y="1905000"/>
            <a:ext cx="1457325" cy="1444625"/>
            <a:chOff x="7164288" y="2060848"/>
            <a:chExt cx="1457325" cy="1444625"/>
          </a:xfrm>
        </p:grpSpPr>
        <p:pic>
          <p:nvPicPr>
            <p:cNvPr id="4" name="Picture 43" descr="bubble_hal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988" y="2060848"/>
              <a:ext cx="1444625" cy="144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7164288" y="2652986"/>
              <a:ext cx="14478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1400" smtClean="0"/>
                <a:t>Tool Provider</a:t>
              </a:r>
              <a:endParaRPr lang="en-GB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64000" y="3753396"/>
            <a:ext cx="1509896" cy="1444625"/>
            <a:chOff x="1117888" y="3909244"/>
            <a:chExt cx="1509896" cy="1444625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1117888" y="3909244"/>
              <a:ext cx="1503363" cy="1444625"/>
              <a:chOff x="3902" y="1487"/>
              <a:chExt cx="947" cy="910"/>
            </a:xfrm>
          </p:grpSpPr>
          <p:pic>
            <p:nvPicPr>
              <p:cNvPr id="7" name="Picture 43" descr="bubble_halo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9" y="1487"/>
                <a:ext cx="910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3902" y="1875"/>
                <a:ext cx="91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1400" smtClean="0"/>
                  <a:t>Tool Consumer</a:t>
                </a:r>
                <a:endParaRPr lang="en-GB" sz="800"/>
              </a:p>
            </p:txBody>
          </p:sp>
        </p:grpSp>
        <p:sp>
          <p:nvSpPr>
            <p:cNvPr id="11" name="Block Arc 10"/>
            <p:cNvSpPr/>
            <p:nvPr/>
          </p:nvSpPr>
          <p:spPr>
            <a:xfrm rot="10800000">
              <a:off x="1261902" y="4077072"/>
              <a:ext cx="1152128" cy="448122"/>
            </a:xfrm>
            <a:prstGeom prst="blockArc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32566" y="409832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smtClean="0"/>
                <a:t>Admin</a:t>
              </a:r>
              <a:endParaRPr lang="en-GB" sz="1200"/>
            </a:p>
          </p:txBody>
        </p:sp>
        <p:sp>
          <p:nvSpPr>
            <p:cNvPr id="13" name="Block Arc 12"/>
            <p:cNvSpPr/>
            <p:nvPr/>
          </p:nvSpPr>
          <p:spPr>
            <a:xfrm rot="19244448">
              <a:off x="1808244" y="4928025"/>
              <a:ext cx="819540" cy="271433"/>
            </a:xfrm>
            <a:prstGeom prst="blockArc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1050" smtClean="0">
                  <a:solidFill>
                    <a:schemeClr val="tx1"/>
                  </a:solidFill>
                </a:rPr>
                <a:t>Course</a:t>
              </a:r>
              <a:endParaRPr lang="en-GB" sz="1050">
                <a:solidFill>
                  <a:schemeClr val="tx1"/>
                </a:solidFill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1108014" y="2253675"/>
            <a:ext cx="5915086" cy="803453"/>
          </a:xfrm>
          <a:custGeom>
            <a:avLst/>
            <a:gdLst>
              <a:gd name="connsiteX0" fmla="*/ 5705475 w 5705475"/>
              <a:gd name="connsiteY0" fmla="*/ 289058 h 803408"/>
              <a:gd name="connsiteX1" fmla="*/ 2686050 w 5705475"/>
              <a:gd name="connsiteY1" fmla="*/ 22358 h 803408"/>
              <a:gd name="connsiteX2" fmla="*/ 0 w 5705475"/>
              <a:gd name="connsiteY2" fmla="*/ 803408 h 80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5475" h="803408">
                <a:moveTo>
                  <a:pt x="5705475" y="289058"/>
                </a:moveTo>
                <a:cubicBezTo>
                  <a:pt x="4671218" y="112845"/>
                  <a:pt x="3636962" y="-63367"/>
                  <a:pt x="2686050" y="22358"/>
                </a:cubicBezTo>
                <a:cubicBezTo>
                  <a:pt x="1735137" y="108083"/>
                  <a:pt x="455613" y="670058"/>
                  <a:pt x="0" y="80340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116000" rtlCol="0" anchor="ctr" anchorCtr="1"/>
          <a:lstStyle/>
          <a:p>
            <a:r>
              <a:rPr lang="en-GB" sz="1400">
                <a:solidFill>
                  <a:schemeClr val="tx2"/>
                </a:solidFill>
              </a:rPr>
              <a:t>1. </a:t>
            </a:r>
            <a:r>
              <a:rPr lang="en-GB" sz="1400" smtClean="0">
                <a:solidFill>
                  <a:schemeClr val="tx2"/>
                </a:solidFill>
              </a:rPr>
              <a:t>URL, key, secret</a:t>
            </a:r>
            <a:endParaRPr lang="en-GB" sz="140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17967" y="3569265"/>
            <a:ext cx="1131034" cy="495975"/>
            <a:chOff x="471855" y="3681288"/>
            <a:chExt cx="1131034" cy="495975"/>
          </a:xfrm>
        </p:grpSpPr>
        <p:sp>
          <p:nvSpPr>
            <p:cNvPr id="22" name="Freeform 21"/>
            <p:cNvSpPr/>
            <p:nvPr/>
          </p:nvSpPr>
          <p:spPr>
            <a:xfrm>
              <a:off x="1215932" y="3681288"/>
              <a:ext cx="386957" cy="495975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855" y="3861048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smtClean="0">
                  <a:solidFill>
                    <a:schemeClr val="tx2"/>
                  </a:solidFill>
                </a:rPr>
                <a:t>2. </a:t>
              </a:r>
              <a:r>
                <a:rPr lang="en-GB" sz="1200" smtClean="0">
                  <a:solidFill>
                    <a:schemeClr val="tx2"/>
                  </a:solidFill>
                </a:rPr>
                <a:t>Configure</a:t>
              </a:r>
              <a:endParaRPr lang="en-GB" sz="110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79605" y="4932637"/>
            <a:ext cx="1174728" cy="477197"/>
            <a:chOff x="2333493" y="5160493"/>
            <a:chExt cx="1174728" cy="477197"/>
          </a:xfrm>
        </p:grpSpPr>
        <p:sp>
          <p:nvSpPr>
            <p:cNvPr id="25" name="Freeform 24"/>
            <p:cNvSpPr/>
            <p:nvPr/>
          </p:nvSpPr>
          <p:spPr>
            <a:xfrm rot="10800000">
              <a:off x="2333493" y="5160493"/>
              <a:ext cx="80537" cy="477197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16255" y="5245203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solidFill>
                    <a:schemeClr val="tx2"/>
                  </a:solidFill>
                </a:rPr>
                <a:t>3. Click link</a:t>
              </a:r>
              <a:endParaRPr lang="en-GB" sz="1400">
                <a:solidFill>
                  <a:schemeClr val="tx2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79605" y="3031894"/>
            <a:ext cx="4998087" cy="1897442"/>
            <a:chOff x="2333493" y="3263051"/>
            <a:chExt cx="4998087" cy="1897442"/>
          </a:xfrm>
        </p:grpSpPr>
        <p:sp>
          <p:nvSpPr>
            <p:cNvPr id="26" name="Freeform 25"/>
            <p:cNvSpPr/>
            <p:nvPr/>
          </p:nvSpPr>
          <p:spPr>
            <a:xfrm flipV="1">
              <a:off x="2333493" y="3263051"/>
              <a:ext cx="4998087" cy="1897442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 rot="20336984">
              <a:off x="2861860" y="4234640"/>
              <a:ext cx="3624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tx2"/>
                  </a:solidFill>
                </a:rPr>
                <a:t>4</a:t>
              </a:r>
              <a:r>
                <a:rPr lang="en-GB" sz="1200" smtClean="0">
                  <a:solidFill>
                    <a:schemeClr val="tx2"/>
                  </a:solidFill>
                </a:rPr>
                <a:t>. Launch request (context, user, role, profile URL)</a:t>
              </a:r>
              <a:endParaRPr lang="en-GB" sz="120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2047" y="2756520"/>
            <a:ext cx="1445617" cy="759814"/>
            <a:chOff x="-29123" y="3140968"/>
            <a:chExt cx="1445617" cy="759814"/>
          </a:xfrm>
        </p:grpSpPr>
        <p:pic>
          <p:nvPicPr>
            <p:cNvPr id="9" name="Picture 30" descr="MC900383552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140968"/>
              <a:ext cx="58891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-29123" y="3439117"/>
              <a:ext cx="1072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smtClean="0">
                  <a:solidFill>
                    <a:srgbClr val="00B050"/>
                  </a:solidFill>
                </a:rPr>
                <a:t>System</a:t>
              </a:r>
              <a:br>
                <a:rPr lang="en-GB" sz="1200" b="1" smtClean="0">
                  <a:solidFill>
                    <a:srgbClr val="00B050"/>
                  </a:solidFill>
                </a:rPr>
              </a:br>
              <a:r>
                <a:rPr lang="en-GB" sz="1200" b="1" smtClean="0">
                  <a:solidFill>
                    <a:srgbClr val="00B050"/>
                  </a:solidFill>
                </a:rPr>
                <a:t>Administrator</a:t>
              </a:r>
              <a:endParaRPr lang="en-GB" sz="12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96546" y="5191566"/>
            <a:ext cx="1378197" cy="821215"/>
            <a:chOff x="1550434" y="5419422"/>
            <a:chExt cx="1378197" cy="821215"/>
          </a:xfrm>
        </p:grpSpPr>
        <p:pic>
          <p:nvPicPr>
            <p:cNvPr id="14" name="Picture 25" descr="MC90044188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752" y="5419422"/>
              <a:ext cx="588879" cy="82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550434" y="5733256"/>
              <a:ext cx="861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smtClean="0">
                  <a:solidFill>
                    <a:srgbClr val="00B050"/>
                  </a:solidFill>
                </a:rPr>
                <a:t>Teacher</a:t>
              </a:r>
              <a:br>
                <a:rPr lang="en-GB" sz="1200" b="1" smtClean="0">
                  <a:solidFill>
                    <a:srgbClr val="00B050"/>
                  </a:solidFill>
                </a:rPr>
              </a:br>
              <a:r>
                <a:rPr lang="en-GB" sz="1200" b="1" smtClean="0">
                  <a:solidFill>
                    <a:srgbClr val="00B050"/>
                  </a:solidFill>
                </a:rPr>
                <a:t>or Student</a:t>
              </a:r>
              <a:endParaRPr lang="en-GB" sz="1200" b="1">
                <a:solidFill>
                  <a:srgbClr val="00B050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1952724" y="2716444"/>
            <a:ext cx="5036652" cy="1230973"/>
          </a:xfrm>
          <a:custGeom>
            <a:avLst/>
            <a:gdLst>
              <a:gd name="connsiteX0" fmla="*/ 5025708 w 5036652"/>
              <a:gd name="connsiteY0" fmla="*/ 0 h 1230973"/>
              <a:gd name="connsiteX1" fmla="*/ 2293266 w 5036652"/>
              <a:gd name="connsiteY1" fmla="*/ 408790 h 1230973"/>
              <a:gd name="connsiteX2" fmla="*/ 1887 w 5036652"/>
              <a:gd name="connsiteY2" fmla="*/ 1226372 h 1230973"/>
              <a:gd name="connsiteX3" fmla="*/ 2669783 w 5036652"/>
              <a:gd name="connsiteY3" fmla="*/ 710004 h 1230973"/>
              <a:gd name="connsiteX4" fmla="*/ 5036466 w 5036652"/>
              <a:gd name="connsiteY4" fmla="*/ 64546 h 123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652" h="1230973">
                <a:moveTo>
                  <a:pt x="5025708" y="0"/>
                </a:moveTo>
                <a:cubicBezTo>
                  <a:pt x="4078139" y="102197"/>
                  <a:pt x="3130570" y="204395"/>
                  <a:pt x="2293266" y="408790"/>
                </a:cubicBezTo>
                <a:cubicBezTo>
                  <a:pt x="1455962" y="613185"/>
                  <a:pt x="-60866" y="1176170"/>
                  <a:pt x="1887" y="1226372"/>
                </a:cubicBezTo>
                <a:cubicBezTo>
                  <a:pt x="64640" y="1276574"/>
                  <a:pt x="1830686" y="903642"/>
                  <a:pt x="2669783" y="710004"/>
                </a:cubicBezTo>
                <a:cubicBezTo>
                  <a:pt x="3508879" y="516366"/>
                  <a:pt x="5056188" y="80682"/>
                  <a:pt x="5036466" y="64546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bIns="144000" rtlCol="0" anchor="ctr">
            <a:scene3d>
              <a:camera prst="orthographicFront">
                <a:rot lat="0" lon="0" rev="600000"/>
              </a:camera>
              <a:lightRig rig="threePt" dir="t"/>
            </a:scene3d>
          </a:bodyPr>
          <a:lstStyle/>
          <a:p>
            <a:pPr algn="ctr"/>
            <a:r>
              <a:rPr lang="en-GB" sz="1200">
                <a:solidFill>
                  <a:schemeClr val="tx2"/>
                </a:solidFill>
              </a:rPr>
              <a:t>5</a:t>
            </a:r>
            <a:r>
              <a:rPr lang="en-GB" sz="1200" smtClean="0">
                <a:solidFill>
                  <a:schemeClr val="tx2"/>
                </a:solidFill>
              </a:rPr>
              <a:t>. Request TC Profile</a:t>
            </a: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341886" y="2910081"/>
            <a:ext cx="4701092" cy="1376979"/>
          </a:xfrm>
          <a:custGeom>
            <a:avLst/>
            <a:gdLst>
              <a:gd name="connsiteX0" fmla="*/ 4701092 w 4701092"/>
              <a:gd name="connsiteY0" fmla="*/ 0 h 1376979"/>
              <a:gd name="connsiteX1" fmla="*/ 2409713 w 4701092"/>
              <a:gd name="connsiteY1" fmla="*/ 849855 h 1376979"/>
              <a:gd name="connsiteX2" fmla="*/ 0 w 4701092"/>
              <a:gd name="connsiteY2" fmla="*/ 1376979 h 13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1092" h="1376979">
                <a:moveTo>
                  <a:pt x="4701092" y="0"/>
                </a:moveTo>
                <a:cubicBezTo>
                  <a:pt x="3947160" y="310179"/>
                  <a:pt x="3193228" y="620359"/>
                  <a:pt x="2409713" y="849855"/>
                </a:cubicBezTo>
                <a:cubicBezTo>
                  <a:pt x="1626198" y="1079352"/>
                  <a:pt x="371139" y="1299883"/>
                  <a:pt x="0" y="1376979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GB" sz="1200" smtClean="0">
                <a:solidFill>
                  <a:schemeClr val="tx2"/>
                </a:solidFill>
              </a:rPr>
              <a:t>Service requests</a:t>
            </a:r>
            <a:endParaRPr lang="en-GB" sz="1200">
              <a:solidFill>
                <a:schemeClr val="tx2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303589" y="3246278"/>
            <a:ext cx="5066851" cy="2340116"/>
            <a:chOff x="2457477" y="3474134"/>
            <a:chExt cx="5066851" cy="2340116"/>
          </a:xfrm>
        </p:grpSpPr>
        <p:sp>
          <p:nvSpPr>
            <p:cNvPr id="46" name="Freeform 45"/>
            <p:cNvSpPr/>
            <p:nvPr/>
          </p:nvSpPr>
          <p:spPr>
            <a:xfrm>
              <a:off x="2457477" y="3474134"/>
              <a:ext cx="5066851" cy="1899082"/>
            </a:xfrm>
            <a:custGeom>
              <a:avLst/>
              <a:gdLst>
                <a:gd name="connsiteX0" fmla="*/ 5066851 w 5066851"/>
                <a:gd name="connsiteY0" fmla="*/ 0 h 1903500"/>
                <a:gd name="connsiteX1" fmla="*/ 3130475 w 5066851"/>
                <a:gd name="connsiteY1" fmla="*/ 1796527 h 1903500"/>
                <a:gd name="connsiteX2" fmla="*/ 0 w 5066851"/>
                <a:gd name="connsiteY2" fmla="*/ 1699708 h 19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6851" h="1903500">
                  <a:moveTo>
                    <a:pt x="5066851" y="0"/>
                  </a:moveTo>
                  <a:cubicBezTo>
                    <a:pt x="4520900" y="756621"/>
                    <a:pt x="3974950" y="1513242"/>
                    <a:pt x="3130475" y="1796527"/>
                  </a:cubicBezTo>
                  <a:cubicBezTo>
                    <a:pt x="2286000" y="2079812"/>
                    <a:pt x="502023" y="1712258"/>
                    <a:pt x="0" y="1699708"/>
                  </a:cubicBezTo>
                </a:path>
              </a:pathLst>
            </a:custGeom>
            <a:noFill/>
            <a:ln cmpd="sng">
              <a:solidFill>
                <a:schemeClr val="tx1"/>
              </a:solidFill>
              <a:prstDash val="lgDashDot"/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5037" y="5321807"/>
              <a:ext cx="15411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solidFill>
                    <a:schemeClr val="tx2"/>
                  </a:solidFill>
                </a:rPr>
                <a:t>Outcomes service</a:t>
              </a:r>
              <a:br>
                <a:rPr lang="en-GB" sz="1400" smtClean="0">
                  <a:solidFill>
                    <a:schemeClr val="tx2"/>
                  </a:solidFill>
                </a:rPr>
              </a:br>
              <a:r>
                <a:rPr lang="en-GB" sz="1200" smtClean="0">
                  <a:solidFill>
                    <a:schemeClr val="tx2"/>
                  </a:solidFill>
                </a:rPr>
                <a:t>(read, update, delete)</a:t>
              </a:r>
              <a:endParaRPr lang="en-GB" sz="1400">
                <a:solidFill>
                  <a:schemeClr val="tx2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0412" y="6527800"/>
            <a:ext cx="763588" cy="304800"/>
          </a:xfrm>
        </p:spPr>
        <p:txBody>
          <a:bodyPr/>
          <a:lstStyle/>
          <a:p>
            <a:pPr>
              <a:defRPr/>
            </a:pPr>
            <a:fld id="{F54077CD-0AFF-433A-8B8C-B74041BB1066}" type="slidenum">
              <a:rPr lang="en-GB" sz="900" smtClean="0"/>
              <a:pPr>
                <a:defRPr/>
              </a:pPr>
              <a:t>14</a:t>
            </a:fld>
            <a:endParaRPr lang="en-GB" sz="900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715000" y="5334000"/>
            <a:ext cx="3200400" cy="8683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/>
              <a:t>Out-of-band connection</a:t>
            </a:r>
          </a:p>
          <a:p>
            <a:pPr marL="0" indent="0">
              <a:buNone/>
            </a:pPr>
            <a:r>
              <a:rPr lang="en-GB" sz="1400" dirty="0" smtClean="0"/>
              <a:t>Browser connection</a:t>
            </a:r>
          </a:p>
          <a:p>
            <a:pPr marL="0" indent="0">
              <a:buNone/>
            </a:pPr>
            <a:r>
              <a:rPr lang="en-GB" sz="1400" dirty="0" smtClean="0"/>
              <a:t>Server-to-server connection</a:t>
            </a:r>
            <a:endParaRPr lang="en-GB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8077200" y="5778624"/>
            <a:ext cx="914400" cy="125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>
            <a:off x="8077200" y="6019800"/>
            <a:ext cx="914400" cy="83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Dot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8077200" y="5550024"/>
            <a:ext cx="914400" cy="125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625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Tools Interoperability v2.0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LTIv2.0 is LTIv1.0 on </a:t>
            </a:r>
            <a:r>
              <a:rPr lang="en-US" dirty="0" err="1" smtClean="0"/>
              <a:t>steriods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Now a platform for supporting the entire lifecycle of a tool with:</a:t>
            </a:r>
          </a:p>
          <a:p>
            <a:pPr lvl="2"/>
            <a:r>
              <a:rPr lang="en-US" dirty="0" smtClean="0"/>
              <a:t>Service discovery</a:t>
            </a:r>
          </a:p>
          <a:p>
            <a:pPr lvl="2"/>
            <a:r>
              <a:rPr lang="en-US" dirty="0" smtClean="0"/>
              <a:t>An extensible service framework (</a:t>
            </a:r>
            <a:r>
              <a:rPr lang="en-US" dirty="0" err="1" smtClean="0"/>
              <a:t>core+custom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Uses REST/JSON-LD as the binding form</a:t>
            </a:r>
          </a:p>
          <a:p>
            <a:r>
              <a:rPr lang="en-US" dirty="0" smtClean="0"/>
              <a:t>An excellent tutorial is available at</a:t>
            </a:r>
          </a:p>
          <a:p>
            <a:pPr lvl="1"/>
            <a:r>
              <a:rPr lang="en-US" dirty="0">
                <a:hlinkClick r:id="rId2"/>
              </a:rPr>
              <a:t>http://developers.imsglobal.org/tutorials.html#</a:t>
            </a:r>
            <a:r>
              <a:rPr lang="en-US" dirty="0" smtClean="0">
                <a:hlinkClick r:id="rId2"/>
              </a:rPr>
              <a:t>lti2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295400"/>
          </a:xfrm>
        </p:spPr>
        <p:txBody>
          <a:bodyPr/>
          <a:lstStyle/>
          <a:p>
            <a:r>
              <a:rPr lang="en-GB" dirty="0" smtClean="0"/>
              <a:t>LTI v2.0 Messaging</a:t>
            </a:r>
            <a:endParaRPr lang="en-GB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345395" y="1819672"/>
            <a:ext cx="1457325" cy="1444625"/>
            <a:chOff x="3902" y="1502"/>
            <a:chExt cx="918" cy="910"/>
          </a:xfrm>
        </p:grpSpPr>
        <p:pic>
          <p:nvPicPr>
            <p:cNvPr id="4" name="Picture 43" descr="bubble_hal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" y="1502"/>
              <a:ext cx="910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3902" y="1875"/>
              <a:ext cx="9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1400" smtClean="0"/>
                <a:t>Tool Provider</a:t>
              </a:r>
              <a:endParaRPr lang="en-GB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8993" y="3691880"/>
            <a:ext cx="1509898" cy="1444625"/>
            <a:chOff x="1117886" y="3933056"/>
            <a:chExt cx="1509898" cy="1444625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1117886" y="3933056"/>
              <a:ext cx="1457325" cy="1444625"/>
              <a:chOff x="3902" y="1502"/>
              <a:chExt cx="918" cy="910"/>
            </a:xfrm>
          </p:grpSpPr>
          <p:pic>
            <p:nvPicPr>
              <p:cNvPr id="7" name="Picture 43" descr="bubble_halo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0" y="1502"/>
                <a:ext cx="910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3902" y="1875"/>
                <a:ext cx="91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1400" smtClean="0"/>
                  <a:t>Tool Consumer</a:t>
                </a:r>
                <a:endParaRPr lang="en-GB" sz="800"/>
              </a:p>
            </p:txBody>
          </p:sp>
        </p:grpSp>
        <p:sp>
          <p:nvSpPr>
            <p:cNvPr id="11" name="Block Arc 10"/>
            <p:cNvSpPr/>
            <p:nvPr/>
          </p:nvSpPr>
          <p:spPr>
            <a:xfrm rot="10800000">
              <a:off x="1261902" y="4077072"/>
              <a:ext cx="1152128" cy="448122"/>
            </a:xfrm>
            <a:prstGeom prst="blockArc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32566" y="409832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smtClean="0"/>
                <a:t>Admin</a:t>
              </a:r>
              <a:endParaRPr lang="en-GB" sz="1200"/>
            </a:p>
          </p:txBody>
        </p:sp>
        <p:sp>
          <p:nvSpPr>
            <p:cNvPr id="13" name="Block Arc 12"/>
            <p:cNvSpPr/>
            <p:nvPr/>
          </p:nvSpPr>
          <p:spPr>
            <a:xfrm rot="19244448">
              <a:off x="1808244" y="4928025"/>
              <a:ext cx="819540" cy="271433"/>
            </a:xfrm>
            <a:prstGeom prst="blockArc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1050" smtClean="0">
                  <a:solidFill>
                    <a:schemeClr val="tx1"/>
                  </a:solidFill>
                </a:rPr>
                <a:t>Course</a:t>
              </a:r>
              <a:endParaRPr lang="en-GB" sz="1050">
                <a:solidFill>
                  <a:schemeClr val="tx1"/>
                </a:solidFill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1443009" y="2168347"/>
            <a:ext cx="5915086" cy="803453"/>
          </a:xfrm>
          <a:custGeom>
            <a:avLst/>
            <a:gdLst>
              <a:gd name="connsiteX0" fmla="*/ 5705475 w 5705475"/>
              <a:gd name="connsiteY0" fmla="*/ 289058 h 803408"/>
              <a:gd name="connsiteX1" fmla="*/ 2686050 w 5705475"/>
              <a:gd name="connsiteY1" fmla="*/ 22358 h 803408"/>
              <a:gd name="connsiteX2" fmla="*/ 0 w 5705475"/>
              <a:gd name="connsiteY2" fmla="*/ 803408 h 80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5475" h="803408">
                <a:moveTo>
                  <a:pt x="5705475" y="289058"/>
                </a:moveTo>
                <a:cubicBezTo>
                  <a:pt x="4671218" y="112845"/>
                  <a:pt x="3636962" y="-63367"/>
                  <a:pt x="2686050" y="22358"/>
                </a:cubicBezTo>
                <a:cubicBezTo>
                  <a:pt x="1735137" y="108083"/>
                  <a:pt x="455613" y="670058"/>
                  <a:pt x="0" y="803408"/>
                </a:cubicBezTo>
              </a:path>
            </a:pathLst>
          </a:custGeom>
          <a:noFill/>
          <a:ln>
            <a:solidFill>
              <a:schemeClr val="accent2"/>
            </a:solidFill>
            <a:prstDash val="solid"/>
            <a:headEnd type="stealth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116000" rtlCol="0" anchor="ctr" anchorCtr="1"/>
          <a:lstStyle/>
          <a:p>
            <a:r>
              <a:rPr lang="en-GB" sz="1600">
                <a:solidFill>
                  <a:schemeClr val="tx2"/>
                </a:solidFill>
              </a:rPr>
              <a:t>1. Tool registration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60619" y="3483937"/>
            <a:ext cx="1438383" cy="495975"/>
            <a:chOff x="164506" y="3681288"/>
            <a:chExt cx="1438383" cy="495975"/>
          </a:xfrm>
        </p:grpSpPr>
        <p:sp>
          <p:nvSpPr>
            <p:cNvPr id="22" name="Freeform 21"/>
            <p:cNvSpPr/>
            <p:nvPr/>
          </p:nvSpPr>
          <p:spPr>
            <a:xfrm>
              <a:off x="1215932" y="3681288"/>
              <a:ext cx="386957" cy="495975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506" y="3861048"/>
              <a:ext cx="1183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>
                  <a:solidFill>
                    <a:schemeClr val="tx2"/>
                  </a:solidFill>
                </a:rPr>
                <a:t>4</a:t>
              </a:r>
              <a:r>
                <a:rPr lang="en-GB" sz="1100" smtClean="0">
                  <a:solidFill>
                    <a:schemeClr val="tx2"/>
                  </a:solidFill>
                </a:rPr>
                <a:t>. </a:t>
              </a:r>
              <a:r>
                <a:rPr lang="en-GB" sz="1200" smtClean="0">
                  <a:solidFill>
                    <a:schemeClr val="tx2"/>
                  </a:solidFill>
                </a:rPr>
                <a:t>Enable tool(s)</a:t>
              </a:r>
              <a:endParaRPr lang="en-GB" sz="110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4600" y="4847309"/>
            <a:ext cx="1080151" cy="477197"/>
            <a:chOff x="2333493" y="5160493"/>
            <a:chExt cx="1080151" cy="477197"/>
          </a:xfrm>
        </p:grpSpPr>
        <p:sp>
          <p:nvSpPr>
            <p:cNvPr id="25" name="Freeform 24"/>
            <p:cNvSpPr/>
            <p:nvPr/>
          </p:nvSpPr>
          <p:spPr>
            <a:xfrm rot="10800000">
              <a:off x="2333493" y="5160493"/>
              <a:ext cx="80537" cy="477197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16255" y="5245203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solidFill>
                    <a:schemeClr val="tx2"/>
                  </a:solidFill>
                </a:rPr>
                <a:t>6. Click link</a:t>
              </a:r>
              <a:endParaRPr lang="en-GB" sz="1400">
                <a:solidFill>
                  <a:schemeClr val="tx2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14600" y="2971800"/>
            <a:ext cx="4998087" cy="1897442"/>
            <a:chOff x="2333493" y="3263051"/>
            <a:chExt cx="4998087" cy="1897442"/>
          </a:xfrm>
        </p:grpSpPr>
        <p:sp>
          <p:nvSpPr>
            <p:cNvPr id="26" name="Freeform 25"/>
            <p:cNvSpPr/>
            <p:nvPr/>
          </p:nvSpPr>
          <p:spPr>
            <a:xfrm flipV="1">
              <a:off x="2333493" y="3263051"/>
              <a:ext cx="4998087" cy="1897442"/>
            </a:xfrm>
            <a:custGeom>
              <a:avLst/>
              <a:gdLst>
                <a:gd name="connsiteX0" fmla="*/ 0 w 365760"/>
                <a:gd name="connsiteY0" fmla="*/ 0 h 441064"/>
                <a:gd name="connsiteX1" fmla="*/ 365760 w 365760"/>
                <a:gd name="connsiteY1" fmla="*/ 441064 h 4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441064">
                  <a:moveTo>
                    <a:pt x="0" y="0"/>
                  </a:moveTo>
                  <a:cubicBezTo>
                    <a:pt x="152400" y="194534"/>
                    <a:pt x="304800" y="389069"/>
                    <a:pt x="365760" y="44106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 rot="20336984">
              <a:off x="3405082" y="4234640"/>
              <a:ext cx="2537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tx2"/>
                  </a:solidFill>
                </a:rPr>
                <a:t>7</a:t>
              </a:r>
              <a:r>
                <a:rPr lang="en-GB" sz="1200" smtClean="0">
                  <a:solidFill>
                    <a:schemeClr val="tx2"/>
                  </a:solidFill>
                </a:rPr>
                <a:t>. Launch request (context, user, role)</a:t>
              </a:r>
              <a:endParaRPr lang="en-GB" sz="120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2047" y="2756520"/>
            <a:ext cx="1445617" cy="759814"/>
            <a:chOff x="-29123" y="3140968"/>
            <a:chExt cx="1445617" cy="759814"/>
          </a:xfrm>
        </p:grpSpPr>
        <p:pic>
          <p:nvPicPr>
            <p:cNvPr id="9" name="Picture 30" descr="MC900383552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140968"/>
              <a:ext cx="58891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-29123" y="3439117"/>
              <a:ext cx="1072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smtClean="0">
                  <a:solidFill>
                    <a:srgbClr val="00B050"/>
                  </a:solidFill>
                </a:rPr>
                <a:t>System</a:t>
              </a:r>
              <a:br>
                <a:rPr lang="en-GB" sz="1200" b="1" smtClean="0">
                  <a:solidFill>
                    <a:srgbClr val="00B050"/>
                  </a:solidFill>
                </a:rPr>
              </a:br>
              <a:r>
                <a:rPr lang="en-GB" sz="1200" b="1" smtClean="0">
                  <a:solidFill>
                    <a:srgbClr val="00B050"/>
                  </a:solidFill>
                </a:rPr>
                <a:t>Administrator</a:t>
              </a:r>
              <a:endParaRPr lang="en-GB" sz="12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31541" y="5106238"/>
            <a:ext cx="1378197" cy="821215"/>
            <a:chOff x="1550434" y="5419422"/>
            <a:chExt cx="1378197" cy="821215"/>
          </a:xfrm>
        </p:grpSpPr>
        <p:pic>
          <p:nvPicPr>
            <p:cNvPr id="14" name="Picture 25" descr="MC90044188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752" y="5419422"/>
              <a:ext cx="588879" cy="82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550434" y="5733256"/>
              <a:ext cx="861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smtClean="0">
                  <a:solidFill>
                    <a:srgbClr val="00B050"/>
                  </a:solidFill>
                </a:rPr>
                <a:t>Teacher</a:t>
              </a:r>
              <a:br>
                <a:rPr lang="en-GB" sz="1200" b="1" smtClean="0">
                  <a:solidFill>
                    <a:srgbClr val="00B050"/>
                  </a:solidFill>
                </a:rPr>
              </a:br>
              <a:r>
                <a:rPr lang="en-GB" sz="1200" b="1" smtClean="0">
                  <a:solidFill>
                    <a:srgbClr val="00B050"/>
                  </a:solidFill>
                </a:rPr>
                <a:t>or Student</a:t>
              </a:r>
              <a:endParaRPr lang="en-GB" sz="1200" b="1">
                <a:solidFill>
                  <a:srgbClr val="00B050"/>
                </a:solidFill>
              </a:endParaRPr>
            </a:p>
          </p:txBody>
        </p:sp>
      </p:grpSp>
      <p:sp>
        <p:nvSpPr>
          <p:cNvPr id="42" name="Block Arc 41"/>
          <p:cNvSpPr/>
          <p:nvPr/>
        </p:nvSpPr>
        <p:spPr>
          <a:xfrm rot="19244448">
            <a:off x="7980259" y="2852089"/>
            <a:ext cx="819540" cy="271433"/>
          </a:xfrm>
          <a:prstGeom prst="blockArc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smtClean="0">
              <a:solidFill>
                <a:schemeClr val="tx1"/>
              </a:solidFill>
            </a:endParaRPr>
          </a:p>
          <a:p>
            <a:pPr algn="ctr"/>
            <a:r>
              <a:rPr lang="en-GB" sz="1050" smtClean="0">
                <a:solidFill>
                  <a:schemeClr val="tx1"/>
                </a:solidFill>
              </a:rPr>
              <a:t>Tool</a:t>
            </a:r>
            <a:endParaRPr lang="en-GB" sz="1050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 rot="2418243">
            <a:off x="7304890" y="2832490"/>
            <a:ext cx="819540" cy="271433"/>
          </a:xfrm>
          <a:prstGeom prst="blockArc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smtClean="0">
              <a:solidFill>
                <a:schemeClr val="tx1"/>
              </a:solidFill>
            </a:endParaRPr>
          </a:p>
          <a:p>
            <a:pPr algn="ctr"/>
            <a:r>
              <a:rPr lang="en-GB" sz="1050" smtClean="0">
                <a:solidFill>
                  <a:schemeClr val="tx1"/>
                </a:solidFill>
              </a:rPr>
              <a:t>Tool</a:t>
            </a:r>
            <a:endParaRPr lang="en-GB" sz="1050">
              <a:solidFill>
                <a:schemeClr val="tx1"/>
              </a:solidFill>
            </a:endParaRPr>
          </a:p>
        </p:txBody>
      </p:sp>
      <p:sp>
        <p:nvSpPr>
          <p:cNvPr id="44" name="Block Arc 43"/>
          <p:cNvSpPr/>
          <p:nvPr/>
        </p:nvSpPr>
        <p:spPr>
          <a:xfrm rot="11011027">
            <a:off x="7705178" y="1868346"/>
            <a:ext cx="819540" cy="271433"/>
          </a:xfrm>
          <a:prstGeom prst="blockArc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smtClean="0">
              <a:solidFill>
                <a:schemeClr val="tx1"/>
              </a:solidFill>
            </a:endParaRPr>
          </a:p>
          <a:p>
            <a:pPr algn="ctr"/>
            <a:r>
              <a:rPr lang="en-GB" sz="1050" smtClean="0">
                <a:solidFill>
                  <a:schemeClr val="tx1"/>
                </a:solidFill>
              </a:rPr>
              <a:t>Tool</a:t>
            </a:r>
            <a:endParaRPr lang="en-GB" sz="105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052932" y="2409235"/>
            <a:ext cx="5249737" cy="1384937"/>
          </a:xfrm>
          <a:custGeom>
            <a:avLst/>
            <a:gdLst>
              <a:gd name="connsiteX0" fmla="*/ 5249737 w 5249737"/>
              <a:gd name="connsiteY0" fmla="*/ 71274 h 1384937"/>
              <a:gd name="connsiteX1" fmla="*/ 2248354 w 5249737"/>
              <a:gd name="connsiteY1" fmla="*/ 146577 h 1384937"/>
              <a:gd name="connsiteX2" fmla="*/ 6 w 5249737"/>
              <a:gd name="connsiteY2" fmla="*/ 1383707 h 1384937"/>
              <a:gd name="connsiteX3" fmla="*/ 2269869 w 5249737"/>
              <a:gd name="connsiteY3" fmla="*/ 372488 h 1384937"/>
              <a:gd name="connsiteX4" fmla="*/ 5217464 w 5249737"/>
              <a:gd name="connsiteY4" fmla="*/ 114304 h 138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737" h="1384937">
                <a:moveTo>
                  <a:pt x="5249737" y="71274"/>
                </a:moveTo>
                <a:cubicBezTo>
                  <a:pt x="4186523" y="-444"/>
                  <a:pt x="3123309" y="-72162"/>
                  <a:pt x="2248354" y="146577"/>
                </a:cubicBezTo>
                <a:cubicBezTo>
                  <a:pt x="1373399" y="365316"/>
                  <a:pt x="-3580" y="1346055"/>
                  <a:pt x="6" y="1383707"/>
                </a:cubicBezTo>
                <a:cubicBezTo>
                  <a:pt x="3592" y="1421359"/>
                  <a:pt x="1400293" y="584055"/>
                  <a:pt x="2269869" y="372488"/>
                </a:cubicBezTo>
                <a:cubicBezTo>
                  <a:pt x="3139445" y="160921"/>
                  <a:pt x="4765643" y="108925"/>
                  <a:pt x="5217464" y="114304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bIns="1116000" rtlCol="0" anchor="ctr">
            <a:scene3d>
              <a:camera prst="orthographicFront">
                <a:rot lat="0" lon="0" rev="300000"/>
              </a:camera>
              <a:lightRig rig="threePt" dir="t"/>
            </a:scene3d>
          </a:bodyPr>
          <a:lstStyle/>
          <a:p>
            <a:pPr algn="ctr"/>
            <a:r>
              <a:rPr lang="en-GB" sz="1100" smtClean="0">
                <a:solidFill>
                  <a:schemeClr val="tx2"/>
                </a:solidFill>
              </a:rPr>
              <a:t>2. Request </a:t>
            </a:r>
            <a:r>
              <a:rPr lang="en-GB" sz="1100" smtClean="0">
                <a:solidFill>
                  <a:schemeClr val="tx2"/>
                </a:solidFill>
                <a:hlinkClick r:id="rId5"/>
              </a:rPr>
              <a:t>TC Profile</a:t>
            </a:r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287719" y="2631116"/>
            <a:ext cx="5036652" cy="1230973"/>
          </a:xfrm>
          <a:custGeom>
            <a:avLst/>
            <a:gdLst>
              <a:gd name="connsiteX0" fmla="*/ 5025708 w 5036652"/>
              <a:gd name="connsiteY0" fmla="*/ 0 h 1230973"/>
              <a:gd name="connsiteX1" fmla="*/ 2293266 w 5036652"/>
              <a:gd name="connsiteY1" fmla="*/ 408790 h 1230973"/>
              <a:gd name="connsiteX2" fmla="*/ 1887 w 5036652"/>
              <a:gd name="connsiteY2" fmla="*/ 1226372 h 1230973"/>
              <a:gd name="connsiteX3" fmla="*/ 2669783 w 5036652"/>
              <a:gd name="connsiteY3" fmla="*/ 710004 h 1230973"/>
              <a:gd name="connsiteX4" fmla="*/ 5036466 w 5036652"/>
              <a:gd name="connsiteY4" fmla="*/ 64546 h 123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652" h="1230973">
                <a:moveTo>
                  <a:pt x="5025708" y="0"/>
                </a:moveTo>
                <a:cubicBezTo>
                  <a:pt x="4078139" y="102197"/>
                  <a:pt x="3130570" y="204395"/>
                  <a:pt x="2293266" y="408790"/>
                </a:cubicBezTo>
                <a:cubicBezTo>
                  <a:pt x="1455962" y="613185"/>
                  <a:pt x="-60866" y="1176170"/>
                  <a:pt x="1887" y="1226372"/>
                </a:cubicBezTo>
                <a:cubicBezTo>
                  <a:pt x="64640" y="1276574"/>
                  <a:pt x="1830686" y="903642"/>
                  <a:pt x="2669783" y="710004"/>
                </a:cubicBezTo>
                <a:cubicBezTo>
                  <a:pt x="3508879" y="516366"/>
                  <a:pt x="5056188" y="80682"/>
                  <a:pt x="5036466" y="64546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bIns="144000" rtlCol="0" anchor="ctr">
            <a:scene3d>
              <a:camera prst="orthographicFront">
                <a:rot lat="0" lon="0" rev="600000"/>
              </a:camera>
              <a:lightRig rig="threePt" dir="t"/>
            </a:scene3d>
          </a:bodyPr>
          <a:lstStyle/>
          <a:p>
            <a:pPr algn="ctr"/>
            <a:r>
              <a:rPr lang="en-GB" sz="1200" dirty="0" smtClean="0">
                <a:solidFill>
                  <a:schemeClr val="tx2"/>
                </a:solidFill>
              </a:rPr>
              <a:t>3. Send </a:t>
            </a:r>
            <a:r>
              <a:rPr lang="en-GB" sz="1200" dirty="0" smtClean="0">
                <a:solidFill>
                  <a:schemeClr val="tx2"/>
                </a:solidFill>
                <a:hlinkClick r:id="rId6"/>
              </a:rPr>
              <a:t>Tool Proxy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676881" y="2824753"/>
            <a:ext cx="4701092" cy="1376979"/>
          </a:xfrm>
          <a:custGeom>
            <a:avLst/>
            <a:gdLst>
              <a:gd name="connsiteX0" fmla="*/ 4701092 w 4701092"/>
              <a:gd name="connsiteY0" fmla="*/ 0 h 1376979"/>
              <a:gd name="connsiteX1" fmla="*/ 2409713 w 4701092"/>
              <a:gd name="connsiteY1" fmla="*/ 849855 h 1376979"/>
              <a:gd name="connsiteX2" fmla="*/ 0 w 4701092"/>
              <a:gd name="connsiteY2" fmla="*/ 1376979 h 13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1092" h="1376979">
                <a:moveTo>
                  <a:pt x="4701092" y="0"/>
                </a:moveTo>
                <a:cubicBezTo>
                  <a:pt x="3947160" y="310179"/>
                  <a:pt x="3193228" y="620359"/>
                  <a:pt x="2409713" y="849855"/>
                </a:cubicBezTo>
                <a:cubicBezTo>
                  <a:pt x="1626198" y="1079352"/>
                  <a:pt x="371139" y="1299883"/>
                  <a:pt x="0" y="1376979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GB" sz="1200" smtClean="0">
                <a:solidFill>
                  <a:schemeClr val="tx2"/>
                </a:solidFill>
              </a:rPr>
              <a:t>5. Service requests</a:t>
            </a: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077CD-0AFF-433A-8B8C-B74041BB106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410200" y="5257800"/>
            <a:ext cx="3200400" cy="8683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/>
              <a:t>Out-of-band connection</a:t>
            </a:r>
          </a:p>
          <a:p>
            <a:pPr marL="0" indent="0">
              <a:buNone/>
            </a:pPr>
            <a:r>
              <a:rPr lang="en-GB" sz="1400" dirty="0" smtClean="0"/>
              <a:t>Browser connection</a:t>
            </a:r>
          </a:p>
          <a:p>
            <a:pPr marL="0" indent="0">
              <a:buNone/>
            </a:pPr>
            <a:r>
              <a:rPr lang="en-GB" sz="1400" dirty="0" smtClean="0"/>
              <a:t>Server-to-server connection</a:t>
            </a:r>
            <a:endParaRPr lang="en-GB" sz="14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7772400" y="5702424"/>
            <a:ext cx="914400" cy="125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7772400" y="5943600"/>
            <a:ext cx="914400" cy="83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Dot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7772400" y="5473824"/>
            <a:ext cx="914400" cy="125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991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9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LTI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375408"/>
              </p:ext>
            </p:extLst>
          </p:nvPr>
        </p:nvGraphicFramePr>
        <p:xfrm>
          <a:off x="228600" y="2286000"/>
          <a:ext cx="86867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267"/>
                <a:gridCol w="563033"/>
                <a:gridCol w="563033"/>
                <a:gridCol w="563033"/>
                <a:gridCol w="563033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LTI</a:t>
                      </a:r>
                    </a:p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LTI</a:t>
                      </a:r>
                    </a:p>
                    <a:p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LTI</a:t>
                      </a:r>
                    </a:p>
                    <a:p>
                      <a:r>
                        <a:rPr lang="en-US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LTI</a:t>
                      </a:r>
                    </a:p>
                    <a:p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Launch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LTI2 reduces optional data requirements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single numeric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 for the TC’s available services.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 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 for the TC/TP interface contract.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Credential </a:t>
                      </a:r>
                      <a:r>
                        <a:rPr lang="en-US" dirty="0" err="1" smtClean="0"/>
                        <a:t>Man</a:t>
                      </a:r>
                      <a:r>
                        <a:rPr lang="en-US" u="sng" baseline="30000" dirty="0" err="1" smtClean="0"/>
                        <a:t>gmt</a:t>
                      </a:r>
                      <a:endParaRPr lang="en-US" u="sng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secure exchange of key/secret.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</a:t>
                      </a:r>
                      <a:r>
                        <a:rPr lang="en-US" baseline="0" dirty="0" smtClean="0"/>
                        <a:t> initiated new tool provisioning.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Model-Driven 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generated</a:t>
                      </a:r>
                      <a:r>
                        <a:rPr lang="en-US" baseline="0" dirty="0" smtClean="0"/>
                        <a:t> docs from UML.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LTIv1.2</a:t>
                      </a:r>
                      <a:r>
                        <a:rPr lang="en-US" baseline="0" dirty="0" smtClean="0"/>
                        <a:t> limits REST to TC only.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/>
          <p:nvPr/>
        </p:nvSpPr>
        <p:spPr>
          <a:xfrm>
            <a:off x="457200" y="2133600"/>
            <a:ext cx="8207099" cy="411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7" name="Shape 64"/>
          <p:cNvSpPr/>
          <p:nvPr/>
        </p:nvSpPr>
        <p:spPr>
          <a:xfrm>
            <a:off x="485900" y="1835123"/>
            <a:ext cx="8207099" cy="384899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 kern="1200" dirty="0">
                <a:solidFill>
                  <a:srgbClr val="FFFFFF"/>
                </a:solidFill>
              </a:rPr>
              <a:t>EDU</a:t>
            </a:r>
          </a:p>
        </p:txBody>
      </p:sp>
      <p:sp>
        <p:nvSpPr>
          <p:cNvPr id="8" name="Shape 65"/>
          <p:cNvSpPr/>
          <p:nvPr/>
        </p:nvSpPr>
        <p:spPr>
          <a:xfrm>
            <a:off x="457200" y="3047999"/>
            <a:ext cx="1666799" cy="77797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 smtClean="0">
                <a:solidFill>
                  <a:schemeClr val="dk1"/>
                </a:solidFill>
              </a:rPr>
              <a:t>OPERATIONS</a:t>
            </a:r>
            <a:endParaRPr lang="en-US" sz="1200" kern="1200" dirty="0" smtClean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 smtClean="0">
                <a:solidFill>
                  <a:schemeClr val="dk1"/>
                </a:solidFill>
              </a:rPr>
              <a:t>PLATFORMS</a:t>
            </a:r>
            <a:endParaRPr lang="en" sz="1200" kern="12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sp>
        <p:nvSpPr>
          <p:cNvPr id="9" name="Shape 78"/>
          <p:cNvSpPr/>
          <p:nvPr/>
        </p:nvSpPr>
        <p:spPr>
          <a:xfrm>
            <a:off x="7026062" y="3032023"/>
            <a:ext cx="1666799" cy="777976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MOBILE EDU APPS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3581400" y="5334000"/>
            <a:ext cx="1920899" cy="76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PUBLISHER / COURSEWARE SOLUTIONS</a:t>
            </a:r>
          </a:p>
        </p:txBody>
      </p:sp>
      <p:sp>
        <p:nvSpPr>
          <p:cNvPr id="11" name="Shape 117"/>
          <p:cNvSpPr/>
          <p:nvPr/>
        </p:nvSpPr>
        <p:spPr>
          <a:xfrm>
            <a:off x="1143000" y="4800599"/>
            <a:ext cx="1666799" cy="82640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LEARNING PLATFORMS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pic>
        <p:nvPicPr>
          <p:cNvPr id="12" name="Shape 130"/>
          <p:cNvPicPr preferRelativeResize="0"/>
          <p:nvPr/>
        </p:nvPicPr>
        <p:blipFill rotWithShape="1">
          <a:blip r:embed="rId3">
            <a:alphaModFix/>
          </a:blip>
          <a:srcRect l="4115" t="28428" r="826"/>
          <a:stretch/>
        </p:blipFill>
        <p:spPr>
          <a:xfrm>
            <a:off x="7086600" y="2187948"/>
            <a:ext cx="705899" cy="4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1"/>
          <p:cNvPicPr preferRelativeResize="0"/>
          <p:nvPr/>
        </p:nvPicPr>
        <p:blipFill rotWithShape="1">
          <a:blip r:embed="rId3">
            <a:alphaModFix/>
          </a:blip>
          <a:srcRect l="4115" t="28428" r="826"/>
          <a:stretch/>
        </p:blipFill>
        <p:spPr>
          <a:xfrm>
            <a:off x="1050997" y="2195128"/>
            <a:ext cx="705899" cy="46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Shape 132"/>
          <p:cNvGrpSpPr/>
          <p:nvPr/>
        </p:nvGrpSpPr>
        <p:grpSpPr>
          <a:xfrm>
            <a:off x="7010400" y="3047999"/>
            <a:ext cx="255899" cy="184799"/>
            <a:chOff x="1860600" y="1571375"/>
            <a:chExt cx="255899" cy="184799"/>
          </a:xfrm>
        </p:grpSpPr>
        <p:sp>
          <p:nvSpPr>
            <p:cNvPr id="66" name="Shape 133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7" name="Shape 134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15" name="Shape 135"/>
          <p:cNvSpPr/>
          <p:nvPr/>
        </p:nvSpPr>
        <p:spPr>
          <a:xfrm>
            <a:off x="6279298" y="4507723"/>
            <a:ext cx="1666799" cy="750076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EDU TOOLS / SERVICES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grpSp>
        <p:nvGrpSpPr>
          <p:cNvPr id="16" name="Shape 152"/>
          <p:cNvGrpSpPr/>
          <p:nvPr/>
        </p:nvGrpSpPr>
        <p:grpSpPr>
          <a:xfrm>
            <a:off x="6297301" y="4539600"/>
            <a:ext cx="255899" cy="184799"/>
            <a:chOff x="1860600" y="1571375"/>
            <a:chExt cx="255899" cy="184799"/>
          </a:xfrm>
        </p:grpSpPr>
        <p:sp>
          <p:nvSpPr>
            <p:cNvPr id="64" name="Shape 153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5" name="Shape 154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7" name="Shape 155"/>
          <p:cNvGrpSpPr/>
          <p:nvPr/>
        </p:nvGrpSpPr>
        <p:grpSpPr>
          <a:xfrm>
            <a:off x="3630301" y="5377800"/>
            <a:ext cx="255899" cy="184799"/>
            <a:chOff x="1860600" y="1571375"/>
            <a:chExt cx="255899" cy="184799"/>
          </a:xfrm>
        </p:grpSpPr>
        <p:sp>
          <p:nvSpPr>
            <p:cNvPr id="62" name="Shape 156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3" name="Shape 157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8" name="Shape 158"/>
          <p:cNvGrpSpPr/>
          <p:nvPr/>
        </p:nvGrpSpPr>
        <p:grpSpPr>
          <a:xfrm>
            <a:off x="1213318" y="4920600"/>
            <a:ext cx="255899" cy="184799"/>
            <a:chOff x="1860600" y="1571375"/>
            <a:chExt cx="255899" cy="184799"/>
          </a:xfrm>
        </p:grpSpPr>
        <p:sp>
          <p:nvSpPr>
            <p:cNvPr id="60" name="Shape 159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1" name="Shape 160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9" name="Shape 161"/>
          <p:cNvGrpSpPr/>
          <p:nvPr/>
        </p:nvGrpSpPr>
        <p:grpSpPr>
          <a:xfrm>
            <a:off x="506101" y="3168000"/>
            <a:ext cx="255899" cy="184799"/>
            <a:chOff x="1860600" y="1571375"/>
            <a:chExt cx="255899" cy="184799"/>
          </a:xfrm>
        </p:grpSpPr>
        <p:sp>
          <p:nvSpPr>
            <p:cNvPr id="58" name="Shape 162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59" name="Shape 163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20" name="Shape 164"/>
          <p:cNvSpPr/>
          <p:nvPr/>
        </p:nvSpPr>
        <p:spPr>
          <a:xfrm>
            <a:off x="5213073" y="1876223"/>
            <a:ext cx="882927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Instructors</a:t>
            </a:r>
          </a:p>
        </p:txBody>
      </p:sp>
      <p:sp>
        <p:nvSpPr>
          <p:cNvPr id="21" name="Shape 165"/>
          <p:cNvSpPr/>
          <p:nvPr/>
        </p:nvSpPr>
        <p:spPr>
          <a:xfrm>
            <a:off x="1043800" y="1876223"/>
            <a:ext cx="8855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Students</a:t>
            </a:r>
          </a:p>
        </p:txBody>
      </p:sp>
      <p:grpSp>
        <p:nvGrpSpPr>
          <p:cNvPr id="22" name="Shape 166"/>
          <p:cNvGrpSpPr/>
          <p:nvPr/>
        </p:nvGrpSpPr>
        <p:grpSpPr>
          <a:xfrm>
            <a:off x="1736047" y="2209498"/>
            <a:ext cx="572099" cy="537950"/>
            <a:chOff x="1729772" y="1639375"/>
            <a:chExt cx="572099" cy="537950"/>
          </a:xfrm>
        </p:grpSpPr>
        <p:pic>
          <p:nvPicPr>
            <p:cNvPr id="56" name="Shape 1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6675" y="1639375"/>
              <a:ext cx="473299" cy="42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Shape 168"/>
            <p:cNvSpPr txBox="1"/>
            <p:nvPr/>
          </p:nvSpPr>
          <p:spPr>
            <a:xfrm>
              <a:off x="1729772" y="2083126"/>
              <a:ext cx="572099" cy="9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700" kern="1200"/>
                <a:t>Adaptive</a:t>
              </a:r>
            </a:p>
          </p:txBody>
        </p:sp>
      </p:grpSp>
      <p:grpSp>
        <p:nvGrpSpPr>
          <p:cNvPr id="23" name="Shape 169"/>
          <p:cNvGrpSpPr/>
          <p:nvPr/>
        </p:nvGrpSpPr>
        <p:grpSpPr>
          <a:xfrm>
            <a:off x="2160975" y="2208874"/>
            <a:ext cx="705900" cy="538573"/>
            <a:chOff x="2135877" y="1638751"/>
            <a:chExt cx="705900" cy="538573"/>
          </a:xfrm>
        </p:grpSpPr>
        <p:pic>
          <p:nvPicPr>
            <p:cNvPr id="54" name="Shape 17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9257" y="1638751"/>
              <a:ext cx="423600" cy="42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Shape 171"/>
            <p:cNvSpPr txBox="1"/>
            <p:nvPr/>
          </p:nvSpPr>
          <p:spPr>
            <a:xfrm>
              <a:off x="2135877" y="2083125"/>
              <a:ext cx="705900" cy="9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00" kern="1200"/>
                <a:t>Personalize</a:t>
              </a:r>
            </a:p>
          </p:txBody>
        </p:sp>
      </p:grpSp>
      <p:sp>
        <p:nvSpPr>
          <p:cNvPr id="24" name="Shape 172"/>
          <p:cNvSpPr/>
          <p:nvPr/>
        </p:nvSpPr>
        <p:spPr>
          <a:xfrm>
            <a:off x="6146296" y="1876223"/>
            <a:ext cx="864104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 smtClean="0">
                <a:solidFill>
                  <a:schemeClr val="dk1"/>
                </a:solidFill>
              </a:rPr>
              <a:t>Curricul</a:t>
            </a:r>
            <a:r>
              <a:rPr lang="en-US" sz="1100" kern="1200" dirty="0" smtClean="0">
                <a:solidFill>
                  <a:schemeClr val="dk1"/>
                </a:solidFill>
              </a:rPr>
              <a:t>um</a:t>
            </a:r>
            <a:endParaRPr lang="en" sz="1100" kern="1200" dirty="0">
              <a:solidFill>
                <a:schemeClr val="dk1"/>
              </a:solidFill>
            </a:endParaRPr>
          </a:p>
        </p:txBody>
      </p:sp>
      <p:sp>
        <p:nvSpPr>
          <p:cNvPr id="25" name="Shape 175"/>
          <p:cNvSpPr/>
          <p:nvPr/>
        </p:nvSpPr>
        <p:spPr>
          <a:xfrm>
            <a:off x="7886045" y="1876223"/>
            <a:ext cx="7589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Learning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Research</a:t>
            </a:r>
          </a:p>
        </p:txBody>
      </p:sp>
      <p:pic>
        <p:nvPicPr>
          <p:cNvPr id="26" name="Shape 176"/>
          <p:cNvPicPr preferRelativeResize="0"/>
          <p:nvPr/>
        </p:nvPicPr>
        <p:blipFill rotWithShape="1">
          <a:blip r:embed="rId3">
            <a:alphaModFix/>
          </a:blip>
          <a:srcRect l="4115" t="28428" r="826"/>
          <a:stretch/>
        </p:blipFill>
        <p:spPr>
          <a:xfrm>
            <a:off x="7961006" y="2187948"/>
            <a:ext cx="705899" cy="46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6172200" y="5486399"/>
            <a:ext cx="1854352" cy="429461"/>
            <a:chOff x="660248" y="5334000"/>
            <a:chExt cx="1854352" cy="429461"/>
          </a:xfrm>
        </p:grpSpPr>
        <p:grpSp>
          <p:nvGrpSpPr>
            <p:cNvPr id="46" name="Shape 178"/>
            <p:cNvGrpSpPr/>
            <p:nvPr/>
          </p:nvGrpSpPr>
          <p:grpSpPr>
            <a:xfrm>
              <a:off x="717600" y="5334000"/>
              <a:ext cx="255899" cy="184799"/>
              <a:chOff x="1860600" y="1571375"/>
              <a:chExt cx="255899" cy="184799"/>
            </a:xfrm>
          </p:grpSpPr>
          <p:sp>
            <p:nvSpPr>
              <p:cNvPr id="52" name="Shape 179"/>
              <p:cNvSpPr/>
              <p:nvPr/>
            </p:nvSpPr>
            <p:spPr>
              <a:xfrm>
                <a:off x="1906350" y="1571375"/>
                <a:ext cx="164400" cy="184799"/>
              </a:xfrm>
              <a:prstGeom prst="diamond">
                <a:avLst/>
              </a:prstGeom>
              <a:solidFill>
                <a:srgbClr val="CC0000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00" b="1" kern="1200"/>
              </a:p>
            </p:txBody>
          </p:sp>
          <p:sp>
            <p:nvSpPr>
              <p:cNvPr id="53" name="Shape 180"/>
              <p:cNvSpPr txBox="1"/>
              <p:nvPr/>
            </p:nvSpPr>
            <p:spPr>
              <a:xfrm>
                <a:off x="1860600" y="1605875"/>
                <a:ext cx="255899" cy="1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800" b="1" kern="1200">
                    <a:solidFill>
                      <a:srgbClr val="FFFFFF"/>
                    </a:solidFill>
                  </a:rPr>
                  <a:t>S</a:t>
                </a:r>
              </a:p>
            </p:txBody>
          </p:sp>
        </p:grpSp>
        <p:sp>
          <p:nvSpPr>
            <p:cNvPr id="47" name="Shape 181"/>
            <p:cNvSpPr txBox="1"/>
            <p:nvPr/>
          </p:nvSpPr>
          <p:spPr>
            <a:xfrm>
              <a:off x="888050" y="5342100"/>
              <a:ext cx="1024199" cy="16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 b="1" kern="1200" dirty="0"/>
                <a:t>=  Sensor</a:t>
              </a:r>
            </a:p>
          </p:txBody>
        </p:sp>
        <p:grpSp>
          <p:nvGrpSpPr>
            <p:cNvPr id="48" name="Shape 182"/>
            <p:cNvGrpSpPr/>
            <p:nvPr/>
          </p:nvGrpSpPr>
          <p:grpSpPr>
            <a:xfrm>
              <a:off x="660248" y="5578662"/>
              <a:ext cx="338999" cy="184799"/>
              <a:chOff x="6956587" y="3673935"/>
              <a:chExt cx="338999" cy="184799"/>
            </a:xfrm>
          </p:grpSpPr>
          <p:sp>
            <p:nvSpPr>
              <p:cNvPr id="50" name="Shape 183"/>
              <p:cNvSpPr/>
              <p:nvPr/>
            </p:nvSpPr>
            <p:spPr>
              <a:xfrm>
                <a:off x="6989881" y="3673935"/>
                <a:ext cx="255899" cy="184799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endParaRPr sz="600" b="1" kern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Shape 184"/>
              <p:cNvSpPr txBox="1"/>
              <p:nvPr/>
            </p:nvSpPr>
            <p:spPr>
              <a:xfrm>
                <a:off x="6956587" y="3711214"/>
                <a:ext cx="338999" cy="1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900" b="1" kern="1200">
                    <a:solidFill>
                      <a:srgbClr val="FFFFFF"/>
                    </a:solidFill>
                  </a:rPr>
                  <a:t>EP</a:t>
                </a:r>
              </a:p>
            </p:txBody>
          </p:sp>
        </p:grpSp>
        <p:sp>
          <p:nvSpPr>
            <p:cNvPr id="49" name="Shape 185"/>
            <p:cNvSpPr txBox="1"/>
            <p:nvPr/>
          </p:nvSpPr>
          <p:spPr>
            <a:xfrm>
              <a:off x="897470" y="5517020"/>
              <a:ext cx="1617130" cy="24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 b="1" kern="1200" dirty="0"/>
                <a:t>=  </a:t>
              </a:r>
              <a:r>
                <a:rPr lang="en" sz="1000" b="1" kern="1200" dirty="0" smtClean="0"/>
                <a:t>Sensor</a:t>
              </a:r>
              <a:r>
                <a:rPr lang="en-US" sz="1000" b="1" kern="1200" dirty="0" smtClean="0"/>
                <a:t> </a:t>
              </a:r>
              <a:r>
                <a:rPr lang="en" sz="1000" b="1" kern="1200" dirty="0" smtClean="0"/>
                <a:t>EndPoint</a:t>
              </a:r>
              <a:endParaRPr lang="en" sz="1000" b="1" kern="1200" dirty="0"/>
            </a:p>
          </p:txBody>
        </p:sp>
      </p:grpSp>
      <p:sp>
        <p:nvSpPr>
          <p:cNvPr id="28" name="Shape 187"/>
          <p:cNvSpPr/>
          <p:nvPr/>
        </p:nvSpPr>
        <p:spPr>
          <a:xfrm>
            <a:off x="2695525" y="2629098"/>
            <a:ext cx="3762936" cy="2161188"/>
          </a:xfrm>
          <a:prstGeom prst="cloud">
            <a:avLst/>
          </a:prstGeom>
          <a:solidFill>
            <a:srgbClr val="B6D7A8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29" name="Shape 188"/>
          <p:cNvSpPr txBox="1"/>
          <p:nvPr/>
        </p:nvSpPr>
        <p:spPr>
          <a:xfrm>
            <a:off x="3345699" y="2971423"/>
            <a:ext cx="2695200" cy="82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kern="1200" dirty="0">
                <a:solidFill>
                  <a:srgbClr val="CC0000"/>
                </a:solidFill>
              </a:rPr>
              <a:t>IMS Caliper Enabled Services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 kern="1200" dirty="0"/>
              <a:t>Caliper Sensor Endpoint(s)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 kern="1200" dirty="0"/>
              <a:t>Compliant Data Mgmnt Services</a:t>
            </a:r>
          </a:p>
        </p:txBody>
      </p:sp>
      <p:sp>
        <p:nvSpPr>
          <p:cNvPr id="30" name="Shape 189"/>
          <p:cNvSpPr/>
          <p:nvPr/>
        </p:nvSpPr>
        <p:spPr>
          <a:xfrm>
            <a:off x="3352800" y="4060500"/>
            <a:ext cx="1003500" cy="51149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Data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Management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Services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114800" y="4038599"/>
            <a:ext cx="338999" cy="184799"/>
            <a:chOff x="2209800" y="6248400"/>
            <a:chExt cx="338999" cy="184799"/>
          </a:xfrm>
        </p:grpSpPr>
        <p:sp>
          <p:nvSpPr>
            <p:cNvPr id="44" name="Shape 191"/>
            <p:cNvSpPr/>
            <p:nvPr/>
          </p:nvSpPr>
          <p:spPr>
            <a:xfrm>
              <a:off x="2251350" y="6248400"/>
              <a:ext cx="255899" cy="184799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600" b="1" kern="1200">
                <a:solidFill>
                  <a:srgbClr val="FFFFFF"/>
                </a:solidFill>
              </a:endParaRPr>
            </a:p>
          </p:txBody>
        </p:sp>
        <p:sp>
          <p:nvSpPr>
            <p:cNvPr id="45" name="Shape 192"/>
            <p:cNvSpPr txBox="1"/>
            <p:nvPr/>
          </p:nvSpPr>
          <p:spPr>
            <a:xfrm>
              <a:off x="2209800" y="6282899"/>
              <a:ext cx="3389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900" b="1" kern="1200" dirty="0">
                  <a:solidFill>
                    <a:srgbClr val="FFFFFF"/>
                  </a:solidFill>
                </a:rPr>
                <a:t>EP</a:t>
              </a:r>
            </a:p>
          </p:txBody>
        </p:sp>
      </p:grpSp>
      <p:cxnSp>
        <p:nvCxnSpPr>
          <p:cNvPr id="32" name="Shape 193"/>
          <p:cNvCxnSpPr/>
          <p:nvPr/>
        </p:nvCxnSpPr>
        <p:spPr>
          <a:xfrm>
            <a:off x="4419600" y="4267199"/>
            <a:ext cx="506399" cy="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3" name="Shape 194"/>
          <p:cNvSpPr/>
          <p:nvPr/>
        </p:nvSpPr>
        <p:spPr>
          <a:xfrm>
            <a:off x="4953000" y="3976799"/>
            <a:ext cx="606000" cy="595200"/>
          </a:xfrm>
          <a:prstGeom prst="can">
            <a:avLst>
              <a:gd name="adj" fmla="val 17581"/>
            </a:avLst>
          </a:prstGeom>
          <a:solidFill>
            <a:schemeClr val="accent2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kern="1200">
                <a:solidFill>
                  <a:srgbClr val="FFFFFF"/>
                </a:solidFill>
              </a:rPr>
              <a:t>Data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900" b="1" kern="1200">
                <a:solidFill>
                  <a:srgbClr val="FFFFFF"/>
                </a:solidFill>
              </a:rPr>
              <a:t>Stores</a:t>
            </a:r>
          </a:p>
        </p:txBody>
      </p:sp>
      <p:sp>
        <p:nvSpPr>
          <p:cNvPr id="34" name="Shape 195"/>
          <p:cNvSpPr/>
          <p:nvPr/>
        </p:nvSpPr>
        <p:spPr>
          <a:xfrm>
            <a:off x="4316350" y="2220023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pic>
        <p:nvPicPr>
          <p:cNvPr id="35" name="Shape 196"/>
          <p:cNvPicPr preferRelativeResize="0"/>
          <p:nvPr/>
        </p:nvPicPr>
        <p:blipFill rotWithShape="1">
          <a:blip r:embed="rId3">
            <a:alphaModFix/>
          </a:blip>
          <a:srcRect l="4115" t="28428" r="826"/>
          <a:stretch/>
        </p:blipFill>
        <p:spPr>
          <a:xfrm>
            <a:off x="6228301" y="2187948"/>
            <a:ext cx="705899" cy="4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197"/>
          <p:cNvSpPr/>
          <p:nvPr/>
        </p:nvSpPr>
        <p:spPr>
          <a:xfrm rot="7499720">
            <a:off x="2885345" y="2330326"/>
            <a:ext cx="423706" cy="70585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7" name="Shape 198"/>
          <p:cNvSpPr/>
          <p:nvPr/>
        </p:nvSpPr>
        <p:spPr>
          <a:xfrm rot="-5400000">
            <a:off x="2293849" y="3067860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8" name="Shape 199"/>
          <p:cNvSpPr/>
          <p:nvPr/>
        </p:nvSpPr>
        <p:spPr>
          <a:xfrm rot="2718935">
            <a:off x="2778908" y="4277381"/>
            <a:ext cx="423634" cy="70598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9" name="Shape 200"/>
          <p:cNvSpPr/>
          <p:nvPr/>
        </p:nvSpPr>
        <p:spPr>
          <a:xfrm>
            <a:off x="4345950" y="4637598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0" name="Shape 201"/>
          <p:cNvSpPr/>
          <p:nvPr/>
        </p:nvSpPr>
        <p:spPr>
          <a:xfrm rot="7499720">
            <a:off x="5767282" y="3985145"/>
            <a:ext cx="423706" cy="70585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1" name="Shape 202"/>
          <p:cNvSpPr/>
          <p:nvPr/>
        </p:nvSpPr>
        <p:spPr>
          <a:xfrm rot="5400000">
            <a:off x="6409949" y="2996773"/>
            <a:ext cx="423600" cy="848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pic>
        <p:nvPicPr>
          <p:cNvPr id="42" name="Shape 203"/>
          <p:cNvPicPr preferRelativeResize="0"/>
          <p:nvPr/>
        </p:nvPicPr>
        <p:blipFill rotWithShape="1">
          <a:blip r:embed="rId3">
            <a:alphaModFix/>
          </a:blip>
          <a:srcRect l="4115" t="28428" r="826"/>
          <a:stretch/>
        </p:blipFill>
        <p:spPr>
          <a:xfrm>
            <a:off x="5313901" y="2187948"/>
            <a:ext cx="705899" cy="4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175"/>
          <p:cNvSpPr/>
          <p:nvPr/>
        </p:nvSpPr>
        <p:spPr>
          <a:xfrm>
            <a:off x="7069666" y="1871131"/>
            <a:ext cx="7589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1100" kern="1200" dirty="0" smtClean="0">
                <a:solidFill>
                  <a:schemeClr val="dk1"/>
                </a:solidFill>
              </a:rPr>
              <a:t>Admins</a:t>
            </a:r>
            <a:endParaRPr lang="en" sz="1100" kern="1200" dirty="0">
              <a:solidFill>
                <a:schemeClr val="dk1"/>
              </a:solidFill>
            </a:endParaRPr>
          </a:p>
        </p:txBody>
      </p:sp>
      <p:sp>
        <p:nvSpPr>
          <p:cNvPr id="68" name="Shape 77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/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0365C0"/>
                </a:solidFill>
              </a:rPr>
              <a:t>Caliper Learning Analytics Ecosystem</a:t>
            </a:r>
            <a:endParaRPr sz="3600" dirty="0">
              <a:solidFill>
                <a:srgbClr val="03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87274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/>
          <p:nvPr/>
        </p:nvSpPr>
        <p:spPr>
          <a:xfrm>
            <a:off x="457200" y="2133600"/>
            <a:ext cx="8207099" cy="411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 dirty="0"/>
          </a:p>
        </p:txBody>
      </p:sp>
      <p:sp>
        <p:nvSpPr>
          <p:cNvPr id="7" name="Shape 64"/>
          <p:cNvSpPr/>
          <p:nvPr/>
        </p:nvSpPr>
        <p:spPr>
          <a:xfrm>
            <a:off x="485900" y="1835123"/>
            <a:ext cx="8207099" cy="384899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b="1" kern="1200" dirty="0">
              <a:solidFill>
                <a:srgbClr val="FFFFFF"/>
              </a:solidFill>
            </a:endParaRPr>
          </a:p>
        </p:txBody>
      </p:sp>
      <p:sp>
        <p:nvSpPr>
          <p:cNvPr id="8" name="Shape 65"/>
          <p:cNvSpPr/>
          <p:nvPr/>
        </p:nvSpPr>
        <p:spPr>
          <a:xfrm>
            <a:off x="457200" y="3047999"/>
            <a:ext cx="1666799" cy="77797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 smtClean="0">
                <a:solidFill>
                  <a:schemeClr val="dk1"/>
                </a:solidFill>
              </a:rPr>
              <a:t>OPERATIONS</a:t>
            </a:r>
            <a:endParaRPr lang="en-US" sz="1200" kern="1200" dirty="0" smtClean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 smtClean="0">
                <a:solidFill>
                  <a:schemeClr val="dk1"/>
                </a:solidFill>
              </a:rPr>
              <a:t>PLATFORMS</a:t>
            </a:r>
            <a:endParaRPr lang="en" sz="1200" kern="12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sp>
        <p:nvSpPr>
          <p:cNvPr id="9" name="Shape 78"/>
          <p:cNvSpPr/>
          <p:nvPr/>
        </p:nvSpPr>
        <p:spPr>
          <a:xfrm>
            <a:off x="7026062" y="3032023"/>
            <a:ext cx="1666799" cy="777976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MOBILE EDU APPS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3581400" y="5334000"/>
            <a:ext cx="1920899" cy="76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PUBLISHER / COURSEWARE SOLUTIONS</a:t>
            </a:r>
          </a:p>
        </p:txBody>
      </p:sp>
      <p:sp>
        <p:nvSpPr>
          <p:cNvPr id="11" name="Shape 117"/>
          <p:cNvSpPr/>
          <p:nvPr/>
        </p:nvSpPr>
        <p:spPr>
          <a:xfrm>
            <a:off x="1143000" y="4800599"/>
            <a:ext cx="1666799" cy="82640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LEARNING PLATFORMS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grpSp>
        <p:nvGrpSpPr>
          <p:cNvPr id="14" name="Shape 132"/>
          <p:cNvGrpSpPr/>
          <p:nvPr/>
        </p:nvGrpSpPr>
        <p:grpSpPr>
          <a:xfrm>
            <a:off x="7010400" y="3047999"/>
            <a:ext cx="255899" cy="184799"/>
            <a:chOff x="1860600" y="1571375"/>
            <a:chExt cx="255899" cy="184799"/>
          </a:xfrm>
        </p:grpSpPr>
        <p:sp>
          <p:nvSpPr>
            <p:cNvPr id="66" name="Shape 133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7" name="Shape 134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15" name="Shape 135"/>
          <p:cNvSpPr/>
          <p:nvPr/>
        </p:nvSpPr>
        <p:spPr>
          <a:xfrm>
            <a:off x="6279298" y="4507723"/>
            <a:ext cx="1666799" cy="750076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EDU TOOLS / SERVICES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grpSp>
        <p:nvGrpSpPr>
          <p:cNvPr id="16" name="Shape 152"/>
          <p:cNvGrpSpPr/>
          <p:nvPr/>
        </p:nvGrpSpPr>
        <p:grpSpPr>
          <a:xfrm>
            <a:off x="6297301" y="4539600"/>
            <a:ext cx="255899" cy="184799"/>
            <a:chOff x="1860600" y="1571375"/>
            <a:chExt cx="255899" cy="184799"/>
          </a:xfrm>
        </p:grpSpPr>
        <p:sp>
          <p:nvSpPr>
            <p:cNvPr id="64" name="Shape 153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5" name="Shape 154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7" name="Shape 155"/>
          <p:cNvGrpSpPr/>
          <p:nvPr/>
        </p:nvGrpSpPr>
        <p:grpSpPr>
          <a:xfrm>
            <a:off x="3630301" y="5377800"/>
            <a:ext cx="255899" cy="184799"/>
            <a:chOff x="1860600" y="1571375"/>
            <a:chExt cx="255899" cy="184799"/>
          </a:xfrm>
        </p:grpSpPr>
        <p:sp>
          <p:nvSpPr>
            <p:cNvPr id="62" name="Shape 156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3" name="Shape 157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8" name="Shape 158"/>
          <p:cNvGrpSpPr/>
          <p:nvPr/>
        </p:nvGrpSpPr>
        <p:grpSpPr>
          <a:xfrm>
            <a:off x="1213318" y="4920600"/>
            <a:ext cx="255899" cy="184799"/>
            <a:chOff x="1860600" y="1571375"/>
            <a:chExt cx="255899" cy="184799"/>
          </a:xfrm>
        </p:grpSpPr>
        <p:sp>
          <p:nvSpPr>
            <p:cNvPr id="60" name="Shape 159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1" name="Shape 160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9" name="Shape 161"/>
          <p:cNvGrpSpPr/>
          <p:nvPr/>
        </p:nvGrpSpPr>
        <p:grpSpPr>
          <a:xfrm>
            <a:off x="506101" y="3168000"/>
            <a:ext cx="255899" cy="184799"/>
            <a:chOff x="1860600" y="1571375"/>
            <a:chExt cx="255899" cy="184799"/>
          </a:xfrm>
        </p:grpSpPr>
        <p:sp>
          <p:nvSpPr>
            <p:cNvPr id="58" name="Shape 162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59" name="Shape 163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20" name="Shape 164"/>
          <p:cNvSpPr/>
          <p:nvPr/>
        </p:nvSpPr>
        <p:spPr>
          <a:xfrm>
            <a:off x="5213073" y="1876223"/>
            <a:ext cx="882927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Instructors</a:t>
            </a:r>
          </a:p>
        </p:txBody>
      </p:sp>
      <p:sp>
        <p:nvSpPr>
          <p:cNvPr id="21" name="Shape 165"/>
          <p:cNvSpPr/>
          <p:nvPr/>
        </p:nvSpPr>
        <p:spPr>
          <a:xfrm>
            <a:off x="1043800" y="1876223"/>
            <a:ext cx="8855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Students</a:t>
            </a:r>
          </a:p>
        </p:txBody>
      </p:sp>
      <p:sp>
        <p:nvSpPr>
          <p:cNvPr id="24" name="Shape 172"/>
          <p:cNvSpPr/>
          <p:nvPr/>
        </p:nvSpPr>
        <p:spPr>
          <a:xfrm>
            <a:off x="6146296" y="1876223"/>
            <a:ext cx="864104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 smtClean="0">
                <a:solidFill>
                  <a:schemeClr val="dk1"/>
                </a:solidFill>
              </a:rPr>
              <a:t>Curricul</a:t>
            </a:r>
            <a:r>
              <a:rPr lang="en-US" sz="1100" kern="1200" dirty="0" smtClean="0">
                <a:solidFill>
                  <a:schemeClr val="dk1"/>
                </a:solidFill>
              </a:rPr>
              <a:t>um</a:t>
            </a:r>
            <a:endParaRPr lang="en" sz="1100" kern="1200" dirty="0">
              <a:solidFill>
                <a:schemeClr val="dk1"/>
              </a:solidFill>
            </a:endParaRPr>
          </a:p>
        </p:txBody>
      </p:sp>
      <p:sp>
        <p:nvSpPr>
          <p:cNvPr id="25" name="Shape 175"/>
          <p:cNvSpPr/>
          <p:nvPr/>
        </p:nvSpPr>
        <p:spPr>
          <a:xfrm>
            <a:off x="7886045" y="1876223"/>
            <a:ext cx="7589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Learning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Research</a:t>
            </a:r>
          </a:p>
        </p:txBody>
      </p:sp>
      <p:pic>
        <p:nvPicPr>
          <p:cNvPr id="26" name="Shape 176"/>
          <p:cNvPicPr preferRelativeResize="0"/>
          <p:nvPr/>
        </p:nvPicPr>
        <p:blipFill rotWithShape="1">
          <a:blip r:embed="rId3">
            <a:alphaModFix/>
          </a:blip>
          <a:srcRect l="4115" t="28428" r="826"/>
          <a:stretch/>
        </p:blipFill>
        <p:spPr>
          <a:xfrm>
            <a:off x="2209800" y="1828800"/>
            <a:ext cx="1199305" cy="1012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6172200" y="5486399"/>
            <a:ext cx="1854352" cy="429461"/>
            <a:chOff x="660248" y="5334000"/>
            <a:chExt cx="1854352" cy="429461"/>
          </a:xfrm>
        </p:grpSpPr>
        <p:grpSp>
          <p:nvGrpSpPr>
            <p:cNvPr id="46" name="Shape 178"/>
            <p:cNvGrpSpPr/>
            <p:nvPr/>
          </p:nvGrpSpPr>
          <p:grpSpPr>
            <a:xfrm>
              <a:off x="717600" y="5334000"/>
              <a:ext cx="255899" cy="184799"/>
              <a:chOff x="1860600" y="1571375"/>
              <a:chExt cx="255899" cy="184799"/>
            </a:xfrm>
          </p:grpSpPr>
          <p:sp>
            <p:nvSpPr>
              <p:cNvPr id="52" name="Shape 179"/>
              <p:cNvSpPr/>
              <p:nvPr/>
            </p:nvSpPr>
            <p:spPr>
              <a:xfrm>
                <a:off x="1906350" y="1571375"/>
                <a:ext cx="164400" cy="184799"/>
              </a:xfrm>
              <a:prstGeom prst="diamond">
                <a:avLst/>
              </a:prstGeom>
              <a:solidFill>
                <a:srgbClr val="CC0000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00" b="1" kern="1200"/>
              </a:p>
            </p:txBody>
          </p:sp>
          <p:sp>
            <p:nvSpPr>
              <p:cNvPr id="53" name="Shape 180"/>
              <p:cNvSpPr txBox="1"/>
              <p:nvPr/>
            </p:nvSpPr>
            <p:spPr>
              <a:xfrm>
                <a:off x="1860600" y="1605875"/>
                <a:ext cx="255899" cy="1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800" b="1" kern="1200">
                    <a:solidFill>
                      <a:srgbClr val="FFFFFF"/>
                    </a:solidFill>
                  </a:rPr>
                  <a:t>S</a:t>
                </a:r>
              </a:p>
            </p:txBody>
          </p:sp>
        </p:grpSp>
        <p:sp>
          <p:nvSpPr>
            <p:cNvPr id="47" name="Shape 181"/>
            <p:cNvSpPr txBox="1"/>
            <p:nvPr/>
          </p:nvSpPr>
          <p:spPr>
            <a:xfrm>
              <a:off x="888050" y="5342100"/>
              <a:ext cx="1024199" cy="16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 b="1" kern="1200" dirty="0"/>
                <a:t>=  Sensor</a:t>
              </a:r>
            </a:p>
          </p:txBody>
        </p:sp>
        <p:grpSp>
          <p:nvGrpSpPr>
            <p:cNvPr id="48" name="Shape 182"/>
            <p:cNvGrpSpPr/>
            <p:nvPr/>
          </p:nvGrpSpPr>
          <p:grpSpPr>
            <a:xfrm>
              <a:off x="660248" y="5578662"/>
              <a:ext cx="338999" cy="184799"/>
              <a:chOff x="6956587" y="3673935"/>
              <a:chExt cx="338999" cy="184799"/>
            </a:xfrm>
          </p:grpSpPr>
          <p:sp>
            <p:nvSpPr>
              <p:cNvPr id="50" name="Shape 183"/>
              <p:cNvSpPr/>
              <p:nvPr/>
            </p:nvSpPr>
            <p:spPr>
              <a:xfrm>
                <a:off x="6989881" y="3673935"/>
                <a:ext cx="255899" cy="184799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endParaRPr sz="600" b="1" kern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Shape 184"/>
              <p:cNvSpPr txBox="1"/>
              <p:nvPr/>
            </p:nvSpPr>
            <p:spPr>
              <a:xfrm>
                <a:off x="6956587" y="3711214"/>
                <a:ext cx="338999" cy="1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900" b="1" kern="1200">
                    <a:solidFill>
                      <a:srgbClr val="FFFFFF"/>
                    </a:solidFill>
                  </a:rPr>
                  <a:t>EP</a:t>
                </a:r>
              </a:p>
            </p:txBody>
          </p:sp>
        </p:grpSp>
        <p:sp>
          <p:nvSpPr>
            <p:cNvPr id="49" name="Shape 185"/>
            <p:cNvSpPr txBox="1"/>
            <p:nvPr/>
          </p:nvSpPr>
          <p:spPr>
            <a:xfrm>
              <a:off x="897470" y="5517020"/>
              <a:ext cx="1617130" cy="24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 b="1" kern="1200" dirty="0"/>
                <a:t>=  </a:t>
              </a:r>
              <a:r>
                <a:rPr lang="en" sz="1000" b="1" kern="1200" dirty="0" smtClean="0"/>
                <a:t>Sensor</a:t>
              </a:r>
              <a:r>
                <a:rPr lang="en-US" sz="1000" b="1" kern="1200" dirty="0" smtClean="0"/>
                <a:t> </a:t>
              </a:r>
              <a:r>
                <a:rPr lang="en" sz="1000" b="1" kern="1200" dirty="0" smtClean="0"/>
                <a:t>EndPoint</a:t>
              </a:r>
              <a:endParaRPr lang="en" sz="1000" b="1" kern="1200" dirty="0"/>
            </a:p>
          </p:txBody>
        </p:sp>
      </p:grpSp>
      <p:sp>
        <p:nvSpPr>
          <p:cNvPr id="28" name="Shape 187"/>
          <p:cNvSpPr/>
          <p:nvPr/>
        </p:nvSpPr>
        <p:spPr>
          <a:xfrm>
            <a:off x="2695525" y="2629098"/>
            <a:ext cx="3762936" cy="2161188"/>
          </a:xfrm>
          <a:prstGeom prst="cloud">
            <a:avLst/>
          </a:prstGeom>
          <a:solidFill>
            <a:srgbClr val="B6D7A8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29" name="Shape 188"/>
          <p:cNvSpPr txBox="1"/>
          <p:nvPr/>
        </p:nvSpPr>
        <p:spPr>
          <a:xfrm>
            <a:off x="3345699" y="2971423"/>
            <a:ext cx="2695200" cy="82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kern="1200" dirty="0">
                <a:solidFill>
                  <a:srgbClr val="CC0000"/>
                </a:solidFill>
              </a:rPr>
              <a:t>IMS Caliper Enabled Services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 kern="1200" dirty="0"/>
              <a:t>Caliper Sensor Endpoint(s)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 kern="1200" dirty="0"/>
              <a:t>Compliant Data Mgmnt Services</a:t>
            </a:r>
          </a:p>
        </p:txBody>
      </p:sp>
      <p:sp>
        <p:nvSpPr>
          <p:cNvPr id="30" name="Shape 189"/>
          <p:cNvSpPr/>
          <p:nvPr/>
        </p:nvSpPr>
        <p:spPr>
          <a:xfrm>
            <a:off x="3352800" y="4060500"/>
            <a:ext cx="1003500" cy="51149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Data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Management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Services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114800" y="4038599"/>
            <a:ext cx="338999" cy="184799"/>
            <a:chOff x="2209800" y="6248400"/>
            <a:chExt cx="338999" cy="184799"/>
          </a:xfrm>
        </p:grpSpPr>
        <p:sp>
          <p:nvSpPr>
            <p:cNvPr id="44" name="Shape 191"/>
            <p:cNvSpPr/>
            <p:nvPr/>
          </p:nvSpPr>
          <p:spPr>
            <a:xfrm>
              <a:off x="2251350" y="6248400"/>
              <a:ext cx="255899" cy="184799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600" b="1" kern="1200">
                <a:solidFill>
                  <a:srgbClr val="FFFFFF"/>
                </a:solidFill>
              </a:endParaRPr>
            </a:p>
          </p:txBody>
        </p:sp>
        <p:sp>
          <p:nvSpPr>
            <p:cNvPr id="45" name="Shape 192"/>
            <p:cNvSpPr txBox="1"/>
            <p:nvPr/>
          </p:nvSpPr>
          <p:spPr>
            <a:xfrm>
              <a:off x="2209800" y="6282899"/>
              <a:ext cx="3389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900" b="1" kern="1200" dirty="0">
                  <a:solidFill>
                    <a:srgbClr val="FFFFFF"/>
                  </a:solidFill>
                </a:rPr>
                <a:t>EP</a:t>
              </a:r>
            </a:p>
          </p:txBody>
        </p:sp>
      </p:grpSp>
      <p:cxnSp>
        <p:nvCxnSpPr>
          <p:cNvPr id="32" name="Shape 193"/>
          <p:cNvCxnSpPr/>
          <p:nvPr/>
        </p:nvCxnSpPr>
        <p:spPr>
          <a:xfrm>
            <a:off x="4419600" y="4267199"/>
            <a:ext cx="506399" cy="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3" name="Shape 194"/>
          <p:cNvSpPr/>
          <p:nvPr/>
        </p:nvSpPr>
        <p:spPr>
          <a:xfrm>
            <a:off x="4953000" y="3976799"/>
            <a:ext cx="606000" cy="595200"/>
          </a:xfrm>
          <a:prstGeom prst="can">
            <a:avLst>
              <a:gd name="adj" fmla="val 17581"/>
            </a:avLst>
          </a:prstGeom>
          <a:solidFill>
            <a:schemeClr val="accent2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kern="1200">
                <a:solidFill>
                  <a:srgbClr val="FFFFFF"/>
                </a:solidFill>
              </a:rPr>
              <a:t>Data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900" b="1" kern="1200">
                <a:solidFill>
                  <a:srgbClr val="FFFFFF"/>
                </a:solidFill>
              </a:rPr>
              <a:t>Stores</a:t>
            </a:r>
          </a:p>
        </p:txBody>
      </p:sp>
      <p:sp>
        <p:nvSpPr>
          <p:cNvPr id="34" name="Shape 195"/>
          <p:cNvSpPr/>
          <p:nvPr/>
        </p:nvSpPr>
        <p:spPr>
          <a:xfrm>
            <a:off x="4316350" y="2220023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7" name="Shape 198"/>
          <p:cNvSpPr/>
          <p:nvPr/>
        </p:nvSpPr>
        <p:spPr>
          <a:xfrm rot="-5400000">
            <a:off x="2293849" y="3067860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8" name="Shape 199"/>
          <p:cNvSpPr/>
          <p:nvPr/>
        </p:nvSpPr>
        <p:spPr>
          <a:xfrm rot="2718935">
            <a:off x="2778908" y="4277381"/>
            <a:ext cx="423634" cy="70598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9" name="Shape 200"/>
          <p:cNvSpPr/>
          <p:nvPr/>
        </p:nvSpPr>
        <p:spPr>
          <a:xfrm>
            <a:off x="4345950" y="4637598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0" name="Shape 201"/>
          <p:cNvSpPr/>
          <p:nvPr/>
        </p:nvSpPr>
        <p:spPr>
          <a:xfrm rot="7499720">
            <a:off x="5767282" y="3985145"/>
            <a:ext cx="423706" cy="70585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1" name="Shape 202"/>
          <p:cNvSpPr/>
          <p:nvPr/>
        </p:nvSpPr>
        <p:spPr>
          <a:xfrm rot="5400000">
            <a:off x="6409949" y="2996773"/>
            <a:ext cx="423600" cy="848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3" name="Shape 175"/>
          <p:cNvSpPr/>
          <p:nvPr/>
        </p:nvSpPr>
        <p:spPr>
          <a:xfrm>
            <a:off x="7069666" y="1871131"/>
            <a:ext cx="7589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1100" kern="1200" dirty="0" smtClean="0">
                <a:solidFill>
                  <a:schemeClr val="dk1"/>
                </a:solidFill>
              </a:rPr>
              <a:t>Admins</a:t>
            </a:r>
            <a:endParaRPr lang="en" sz="1100" kern="1200" dirty="0">
              <a:solidFill>
                <a:schemeClr val="dk1"/>
              </a:solidFill>
            </a:endParaRPr>
          </a:p>
        </p:txBody>
      </p:sp>
      <p:sp>
        <p:nvSpPr>
          <p:cNvPr id="68" name="Shape 77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/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0365C0"/>
                </a:solidFill>
              </a:rPr>
              <a:t>Caliper Learning Analytics Ecosystem</a:t>
            </a:r>
            <a:endParaRPr sz="3600" dirty="0">
              <a:solidFill>
                <a:srgbClr val="0365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0" y="1828800"/>
            <a:ext cx="7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10024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8338"/>
            <a:ext cx="9144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0" y="69215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IMS Global Learning Consortium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53200"/>
            <a:ext cx="609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B1CF7-0F07-8448-A969-FAC6ED5A1A99}" type="slidenum">
              <a:rPr lang="en-US" sz="900">
                <a:solidFill>
                  <a:srgbClr val="2A4B7E"/>
                </a:solidFill>
              </a:rPr>
              <a:pPr eaLnBrk="1" hangingPunct="1"/>
              <a:t>2</a:t>
            </a:fld>
            <a:endParaRPr lang="en-US" sz="900">
              <a:solidFill>
                <a:srgbClr val="2A4B7E"/>
              </a:solidFill>
            </a:endParaRPr>
          </a:p>
        </p:txBody>
      </p:sp>
      <p:sp>
        <p:nvSpPr>
          <p:cNvPr id="29700" name="Content Placeholder 5"/>
          <p:cNvSpPr>
            <a:spLocks noGrp="1"/>
          </p:cNvSpPr>
          <p:nvPr>
            <p:ph idx="1"/>
          </p:nvPr>
        </p:nvSpPr>
        <p:spPr>
          <a:xfrm>
            <a:off x="457200" y="1700213"/>
            <a:ext cx="84582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2A4B7E"/>
                </a:solidFill>
                <a:latin typeface="Calibri" charset="0"/>
              </a:rPr>
              <a:t>World</a:t>
            </a:r>
            <a:r>
              <a:rPr lang="ja-JP" altLang="en-US" sz="2200" dirty="0">
                <a:solidFill>
                  <a:srgbClr val="2A4B7E"/>
                </a:solidFill>
                <a:latin typeface="Calibri" charset="0"/>
              </a:rPr>
              <a:t>’</a:t>
            </a:r>
            <a:r>
              <a:rPr lang="en-US" altLang="ja-JP" sz="2200" dirty="0">
                <a:solidFill>
                  <a:srgbClr val="2A4B7E"/>
                </a:solidFill>
                <a:latin typeface="Calibri" charset="0"/>
              </a:rPr>
              <a:t>s primary K-20 educational technology standards member consortium: 20 year history, </a:t>
            </a:r>
            <a:r>
              <a:rPr lang="en-US" altLang="ja-JP" sz="2200" dirty="0" smtClean="0">
                <a:solidFill>
                  <a:srgbClr val="2A4B7E"/>
                </a:solidFill>
                <a:latin typeface="Calibri" charset="0"/>
              </a:rPr>
              <a:t>330+ </a:t>
            </a:r>
            <a:r>
              <a:rPr lang="en-US" altLang="ja-JP" sz="2200" dirty="0">
                <a:solidFill>
                  <a:srgbClr val="2A4B7E"/>
                </a:solidFill>
                <a:latin typeface="Calibri" charset="0"/>
              </a:rPr>
              <a:t>member organizations (</a:t>
            </a:r>
            <a:r>
              <a:rPr lang="en-US" altLang="ja-JP" sz="2200" u="sng" dirty="0">
                <a:solidFill>
                  <a:srgbClr val="2A4B7E"/>
                </a:solidFill>
                <a:latin typeface="Calibri" charset="0"/>
              </a:rPr>
              <a:t>institutions</a:t>
            </a:r>
            <a:r>
              <a:rPr lang="en-US" altLang="ja-JP" sz="2200" dirty="0">
                <a:solidFill>
                  <a:srgbClr val="2A4B7E"/>
                </a:solidFill>
                <a:latin typeface="Calibri" charset="0"/>
              </a:rPr>
              <a:t> &amp; suppliers), accelerating growth &amp; adoption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2A4B7E"/>
                </a:solidFill>
                <a:latin typeface="Calibri" charset="0"/>
              </a:rPr>
              <a:t>25+ IMS standards enable IT/academic technology flexibility, efficiency and agile innovation in a time of rapid change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2A4B7E"/>
                </a:solidFill>
                <a:latin typeface="Calibri" charset="0"/>
              </a:rPr>
              <a:t>IMS works closely with our community on adoption of new technologies and building awareness through </a:t>
            </a:r>
            <a:r>
              <a:rPr lang="en-US" sz="2200" u="sng" dirty="0">
                <a:solidFill>
                  <a:srgbClr val="2A4B7E"/>
                </a:solidFill>
                <a:latin typeface="Calibri" charset="0"/>
              </a:rPr>
              <a:t>Learning Impact </a:t>
            </a:r>
            <a:r>
              <a:rPr lang="en-US" sz="2200" dirty="0">
                <a:solidFill>
                  <a:srgbClr val="2A4B7E"/>
                </a:solidFill>
                <a:latin typeface="Calibri" charset="0"/>
              </a:rPr>
              <a:t>Leadership Institute conference and awards program (May)</a:t>
            </a:r>
            <a:endParaRPr lang="en-US" sz="2800" dirty="0">
              <a:solidFill>
                <a:srgbClr val="2A4B7E"/>
              </a:solidFill>
              <a:latin typeface="Calibri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55260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800" b="1" i="1" dirty="0" err="1">
                <a:solidFill>
                  <a:srgbClr val="2A4B7E"/>
                </a:solidFill>
                <a:latin typeface="Calibri" charset="0"/>
              </a:rPr>
              <a:t>imsglobal.org</a:t>
            </a:r>
            <a:r>
              <a:rPr lang="en-US" sz="2800" b="1" i="1" dirty="0">
                <a:solidFill>
                  <a:srgbClr val="2A4B7E"/>
                </a:solidFill>
                <a:latin typeface="Calibri" charset="0"/>
              </a:rPr>
              <a:t>     @</a:t>
            </a:r>
            <a:r>
              <a:rPr lang="en-US" sz="2800" b="1" i="1" dirty="0" err="1">
                <a:solidFill>
                  <a:srgbClr val="2A4B7E"/>
                </a:solidFill>
                <a:latin typeface="Calibri" charset="0"/>
              </a:rPr>
              <a:t>LearningImpact</a:t>
            </a:r>
            <a:endParaRPr lang="en-US" sz="2800" b="1" i="1" dirty="0">
              <a:solidFill>
                <a:srgbClr val="2A4B7E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/>
          <p:nvPr/>
        </p:nvSpPr>
        <p:spPr>
          <a:xfrm>
            <a:off x="381000" y="1524000"/>
            <a:ext cx="8382000" cy="464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 dirty="0"/>
          </a:p>
        </p:txBody>
      </p:sp>
      <p:sp>
        <p:nvSpPr>
          <p:cNvPr id="7" name="Shape 64"/>
          <p:cNvSpPr/>
          <p:nvPr/>
        </p:nvSpPr>
        <p:spPr>
          <a:xfrm>
            <a:off x="381000" y="1149323"/>
            <a:ext cx="8382000" cy="384899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b="1" kern="1200" dirty="0">
              <a:solidFill>
                <a:srgbClr val="FFFFFF"/>
              </a:solidFill>
            </a:endParaRPr>
          </a:p>
        </p:txBody>
      </p:sp>
      <p:sp>
        <p:nvSpPr>
          <p:cNvPr id="8" name="Shape 65"/>
          <p:cNvSpPr/>
          <p:nvPr/>
        </p:nvSpPr>
        <p:spPr>
          <a:xfrm>
            <a:off x="457200" y="2666999"/>
            <a:ext cx="1666799" cy="77797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 smtClean="0">
                <a:solidFill>
                  <a:schemeClr val="dk1"/>
                </a:solidFill>
              </a:rPr>
              <a:t>OPERATIONS</a:t>
            </a:r>
            <a:endParaRPr lang="en-US" sz="1200" kern="1200" dirty="0" smtClean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 smtClean="0">
                <a:solidFill>
                  <a:schemeClr val="dk1"/>
                </a:solidFill>
              </a:rPr>
              <a:t>PLATFORMS</a:t>
            </a:r>
            <a:endParaRPr lang="en" sz="1200" kern="12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sp>
        <p:nvSpPr>
          <p:cNvPr id="9" name="Shape 78"/>
          <p:cNvSpPr/>
          <p:nvPr/>
        </p:nvSpPr>
        <p:spPr>
          <a:xfrm>
            <a:off x="7026062" y="2651023"/>
            <a:ext cx="1666799" cy="777976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MOBILE EDU APPS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3581400" y="4953000"/>
            <a:ext cx="1920899" cy="76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PUBLISHER / COURSEWARE SOLUTIONS</a:t>
            </a:r>
          </a:p>
        </p:txBody>
      </p:sp>
      <p:sp>
        <p:nvSpPr>
          <p:cNvPr id="11" name="Shape 117"/>
          <p:cNvSpPr/>
          <p:nvPr/>
        </p:nvSpPr>
        <p:spPr>
          <a:xfrm>
            <a:off x="1143000" y="4419599"/>
            <a:ext cx="1666799" cy="82640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LEARNING PLATFORMS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grpSp>
        <p:nvGrpSpPr>
          <p:cNvPr id="14" name="Shape 132"/>
          <p:cNvGrpSpPr/>
          <p:nvPr/>
        </p:nvGrpSpPr>
        <p:grpSpPr>
          <a:xfrm>
            <a:off x="7010400" y="2666999"/>
            <a:ext cx="255899" cy="184799"/>
            <a:chOff x="1860600" y="1571375"/>
            <a:chExt cx="255899" cy="184799"/>
          </a:xfrm>
        </p:grpSpPr>
        <p:sp>
          <p:nvSpPr>
            <p:cNvPr id="66" name="Shape 133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7" name="Shape 134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15" name="Shape 135"/>
          <p:cNvSpPr/>
          <p:nvPr/>
        </p:nvSpPr>
        <p:spPr>
          <a:xfrm>
            <a:off x="6279298" y="4126723"/>
            <a:ext cx="1666799" cy="750076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kern="1200" dirty="0">
                <a:solidFill>
                  <a:schemeClr val="dk1"/>
                </a:solidFill>
              </a:rPr>
              <a:t>EDU TOOLS / SERVICES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kern="1200" dirty="0">
              <a:solidFill>
                <a:schemeClr val="dk1"/>
              </a:solidFill>
            </a:endParaRPr>
          </a:p>
        </p:txBody>
      </p:sp>
      <p:grpSp>
        <p:nvGrpSpPr>
          <p:cNvPr id="16" name="Shape 152"/>
          <p:cNvGrpSpPr/>
          <p:nvPr/>
        </p:nvGrpSpPr>
        <p:grpSpPr>
          <a:xfrm>
            <a:off x="6297301" y="4158600"/>
            <a:ext cx="255899" cy="184799"/>
            <a:chOff x="1860600" y="1571375"/>
            <a:chExt cx="255899" cy="184799"/>
          </a:xfrm>
        </p:grpSpPr>
        <p:sp>
          <p:nvSpPr>
            <p:cNvPr id="64" name="Shape 153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5" name="Shape 154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7" name="Shape 155"/>
          <p:cNvGrpSpPr/>
          <p:nvPr/>
        </p:nvGrpSpPr>
        <p:grpSpPr>
          <a:xfrm>
            <a:off x="3630301" y="4996800"/>
            <a:ext cx="255899" cy="184799"/>
            <a:chOff x="1860600" y="1571375"/>
            <a:chExt cx="255899" cy="184799"/>
          </a:xfrm>
        </p:grpSpPr>
        <p:sp>
          <p:nvSpPr>
            <p:cNvPr id="62" name="Shape 156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3" name="Shape 157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 dirty="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8" name="Shape 158"/>
          <p:cNvGrpSpPr/>
          <p:nvPr/>
        </p:nvGrpSpPr>
        <p:grpSpPr>
          <a:xfrm>
            <a:off x="1213318" y="4539600"/>
            <a:ext cx="255899" cy="184799"/>
            <a:chOff x="1860600" y="1571375"/>
            <a:chExt cx="255899" cy="184799"/>
          </a:xfrm>
        </p:grpSpPr>
        <p:sp>
          <p:nvSpPr>
            <p:cNvPr id="60" name="Shape 159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61" name="Shape 160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9" name="Shape 161"/>
          <p:cNvGrpSpPr/>
          <p:nvPr/>
        </p:nvGrpSpPr>
        <p:grpSpPr>
          <a:xfrm>
            <a:off x="506101" y="2787000"/>
            <a:ext cx="255899" cy="184799"/>
            <a:chOff x="1860600" y="1571375"/>
            <a:chExt cx="255899" cy="184799"/>
          </a:xfrm>
        </p:grpSpPr>
        <p:sp>
          <p:nvSpPr>
            <p:cNvPr id="58" name="Shape 162"/>
            <p:cNvSpPr/>
            <p:nvPr/>
          </p:nvSpPr>
          <p:spPr>
            <a:xfrm>
              <a:off x="1906350" y="1571375"/>
              <a:ext cx="164400" cy="184799"/>
            </a:xfrm>
            <a:prstGeom prst="diamond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 b="1" kern="1200"/>
            </a:p>
          </p:txBody>
        </p:sp>
        <p:sp>
          <p:nvSpPr>
            <p:cNvPr id="59" name="Shape 163"/>
            <p:cNvSpPr txBox="1"/>
            <p:nvPr/>
          </p:nvSpPr>
          <p:spPr>
            <a:xfrm>
              <a:off x="1860600" y="1605875"/>
              <a:ext cx="2558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kern="120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20" name="Shape 164"/>
          <p:cNvSpPr/>
          <p:nvPr/>
        </p:nvSpPr>
        <p:spPr>
          <a:xfrm>
            <a:off x="5213073" y="1190423"/>
            <a:ext cx="882927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Instructors</a:t>
            </a:r>
          </a:p>
        </p:txBody>
      </p:sp>
      <p:sp>
        <p:nvSpPr>
          <p:cNvPr id="21" name="Shape 165"/>
          <p:cNvSpPr/>
          <p:nvPr/>
        </p:nvSpPr>
        <p:spPr>
          <a:xfrm>
            <a:off x="1043800" y="1190423"/>
            <a:ext cx="8855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Students</a:t>
            </a:r>
          </a:p>
        </p:txBody>
      </p:sp>
      <p:sp>
        <p:nvSpPr>
          <p:cNvPr id="24" name="Shape 172"/>
          <p:cNvSpPr/>
          <p:nvPr/>
        </p:nvSpPr>
        <p:spPr>
          <a:xfrm>
            <a:off x="6146296" y="1190423"/>
            <a:ext cx="864104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 smtClean="0">
                <a:solidFill>
                  <a:schemeClr val="dk1"/>
                </a:solidFill>
              </a:rPr>
              <a:t>Curricul</a:t>
            </a:r>
            <a:r>
              <a:rPr lang="en-US" sz="1100" kern="1200" dirty="0" smtClean="0">
                <a:solidFill>
                  <a:schemeClr val="dk1"/>
                </a:solidFill>
              </a:rPr>
              <a:t>um</a:t>
            </a:r>
            <a:endParaRPr lang="en" sz="1100" kern="1200" dirty="0">
              <a:solidFill>
                <a:schemeClr val="dk1"/>
              </a:solidFill>
            </a:endParaRPr>
          </a:p>
        </p:txBody>
      </p:sp>
      <p:sp>
        <p:nvSpPr>
          <p:cNvPr id="25" name="Shape 175"/>
          <p:cNvSpPr/>
          <p:nvPr/>
        </p:nvSpPr>
        <p:spPr>
          <a:xfrm>
            <a:off x="7886045" y="1190423"/>
            <a:ext cx="7589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Learning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kern="1200" dirty="0">
                <a:solidFill>
                  <a:schemeClr val="dk1"/>
                </a:solidFill>
              </a:rPr>
              <a:t>Research</a:t>
            </a:r>
          </a:p>
        </p:txBody>
      </p:sp>
      <p:pic>
        <p:nvPicPr>
          <p:cNvPr id="26" name="Shape 176"/>
          <p:cNvPicPr preferRelativeResize="0"/>
          <p:nvPr/>
        </p:nvPicPr>
        <p:blipFill rotWithShape="1">
          <a:blip r:embed="rId3">
            <a:alphaModFix/>
          </a:blip>
          <a:srcRect l="4115" t="28428" r="826"/>
          <a:stretch/>
        </p:blipFill>
        <p:spPr>
          <a:xfrm>
            <a:off x="2057400" y="1143000"/>
            <a:ext cx="17526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6172200" y="5105399"/>
            <a:ext cx="1854352" cy="429461"/>
            <a:chOff x="660248" y="5334000"/>
            <a:chExt cx="1854352" cy="429461"/>
          </a:xfrm>
        </p:grpSpPr>
        <p:grpSp>
          <p:nvGrpSpPr>
            <p:cNvPr id="46" name="Shape 178"/>
            <p:cNvGrpSpPr/>
            <p:nvPr/>
          </p:nvGrpSpPr>
          <p:grpSpPr>
            <a:xfrm>
              <a:off x="717600" y="5334000"/>
              <a:ext cx="255899" cy="184799"/>
              <a:chOff x="1860600" y="1571375"/>
              <a:chExt cx="255899" cy="184799"/>
            </a:xfrm>
          </p:grpSpPr>
          <p:sp>
            <p:nvSpPr>
              <p:cNvPr id="52" name="Shape 179"/>
              <p:cNvSpPr/>
              <p:nvPr/>
            </p:nvSpPr>
            <p:spPr>
              <a:xfrm>
                <a:off x="1906350" y="1571375"/>
                <a:ext cx="164400" cy="184799"/>
              </a:xfrm>
              <a:prstGeom prst="diamond">
                <a:avLst/>
              </a:prstGeom>
              <a:solidFill>
                <a:srgbClr val="CC0000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00" b="1" kern="1200"/>
              </a:p>
            </p:txBody>
          </p:sp>
          <p:sp>
            <p:nvSpPr>
              <p:cNvPr id="53" name="Shape 180"/>
              <p:cNvSpPr txBox="1"/>
              <p:nvPr/>
            </p:nvSpPr>
            <p:spPr>
              <a:xfrm>
                <a:off x="1860600" y="1605875"/>
                <a:ext cx="255899" cy="1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800" b="1" kern="1200">
                    <a:solidFill>
                      <a:srgbClr val="FFFFFF"/>
                    </a:solidFill>
                  </a:rPr>
                  <a:t>S</a:t>
                </a:r>
              </a:p>
            </p:txBody>
          </p:sp>
        </p:grpSp>
        <p:sp>
          <p:nvSpPr>
            <p:cNvPr id="47" name="Shape 181"/>
            <p:cNvSpPr txBox="1"/>
            <p:nvPr/>
          </p:nvSpPr>
          <p:spPr>
            <a:xfrm>
              <a:off x="888050" y="5342100"/>
              <a:ext cx="1024199" cy="16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 b="1" kern="1200" dirty="0"/>
                <a:t>=  Sensor</a:t>
              </a:r>
            </a:p>
          </p:txBody>
        </p:sp>
        <p:grpSp>
          <p:nvGrpSpPr>
            <p:cNvPr id="48" name="Shape 182"/>
            <p:cNvGrpSpPr/>
            <p:nvPr/>
          </p:nvGrpSpPr>
          <p:grpSpPr>
            <a:xfrm>
              <a:off x="660248" y="5578662"/>
              <a:ext cx="338999" cy="184799"/>
              <a:chOff x="6956587" y="3673935"/>
              <a:chExt cx="338999" cy="184799"/>
            </a:xfrm>
          </p:grpSpPr>
          <p:sp>
            <p:nvSpPr>
              <p:cNvPr id="50" name="Shape 183"/>
              <p:cNvSpPr/>
              <p:nvPr/>
            </p:nvSpPr>
            <p:spPr>
              <a:xfrm>
                <a:off x="6989881" y="3673935"/>
                <a:ext cx="255899" cy="184799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endParaRPr sz="600" b="1" kern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Shape 184"/>
              <p:cNvSpPr txBox="1"/>
              <p:nvPr/>
            </p:nvSpPr>
            <p:spPr>
              <a:xfrm>
                <a:off x="6956587" y="3711214"/>
                <a:ext cx="338999" cy="1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900" b="1" kern="1200">
                    <a:solidFill>
                      <a:srgbClr val="FFFFFF"/>
                    </a:solidFill>
                  </a:rPr>
                  <a:t>EP</a:t>
                </a:r>
              </a:p>
            </p:txBody>
          </p:sp>
        </p:grpSp>
        <p:sp>
          <p:nvSpPr>
            <p:cNvPr id="49" name="Shape 185"/>
            <p:cNvSpPr txBox="1"/>
            <p:nvPr/>
          </p:nvSpPr>
          <p:spPr>
            <a:xfrm>
              <a:off x="897470" y="5517020"/>
              <a:ext cx="1617130" cy="24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 b="1" kern="1200" dirty="0"/>
                <a:t>=  </a:t>
              </a:r>
              <a:r>
                <a:rPr lang="en" sz="1000" b="1" kern="1200" dirty="0" smtClean="0"/>
                <a:t>Sensor</a:t>
              </a:r>
              <a:r>
                <a:rPr lang="en-US" sz="1000" b="1" kern="1200" dirty="0" smtClean="0"/>
                <a:t> </a:t>
              </a:r>
              <a:r>
                <a:rPr lang="en" sz="1000" b="1" kern="1200" dirty="0" smtClean="0"/>
                <a:t>EndPoint</a:t>
              </a:r>
              <a:endParaRPr lang="en" sz="1000" b="1" kern="1200" dirty="0"/>
            </a:p>
          </p:txBody>
        </p:sp>
      </p:grpSp>
      <p:sp>
        <p:nvSpPr>
          <p:cNvPr id="28" name="Shape 187"/>
          <p:cNvSpPr/>
          <p:nvPr/>
        </p:nvSpPr>
        <p:spPr>
          <a:xfrm>
            <a:off x="2695525" y="2248098"/>
            <a:ext cx="3762936" cy="2161188"/>
          </a:xfrm>
          <a:prstGeom prst="cloud">
            <a:avLst/>
          </a:prstGeom>
          <a:solidFill>
            <a:srgbClr val="B6D7A8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29" name="Shape 188"/>
          <p:cNvSpPr txBox="1"/>
          <p:nvPr/>
        </p:nvSpPr>
        <p:spPr>
          <a:xfrm>
            <a:off x="3345699" y="2590423"/>
            <a:ext cx="2695200" cy="82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kern="1200" dirty="0">
                <a:solidFill>
                  <a:srgbClr val="CC0000"/>
                </a:solidFill>
              </a:rPr>
              <a:t>IMS Caliper Enabled Services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 kern="1200" dirty="0"/>
              <a:t>Caliper Sensor Endpoint(s)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 kern="1200" dirty="0"/>
              <a:t>Compliant Data Mgmnt Services</a:t>
            </a:r>
          </a:p>
        </p:txBody>
      </p:sp>
      <p:sp>
        <p:nvSpPr>
          <p:cNvPr id="30" name="Shape 189"/>
          <p:cNvSpPr/>
          <p:nvPr/>
        </p:nvSpPr>
        <p:spPr>
          <a:xfrm>
            <a:off x="3352800" y="3679500"/>
            <a:ext cx="1003500" cy="51149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Data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Management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kern="1200" dirty="0">
                <a:solidFill>
                  <a:srgbClr val="FFFFFF"/>
                </a:solidFill>
              </a:rPr>
              <a:t>Services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114800" y="3657599"/>
            <a:ext cx="338999" cy="184799"/>
            <a:chOff x="2209800" y="6248400"/>
            <a:chExt cx="338999" cy="184799"/>
          </a:xfrm>
        </p:grpSpPr>
        <p:sp>
          <p:nvSpPr>
            <p:cNvPr id="44" name="Shape 191"/>
            <p:cNvSpPr/>
            <p:nvPr/>
          </p:nvSpPr>
          <p:spPr>
            <a:xfrm>
              <a:off x="2251350" y="6248400"/>
              <a:ext cx="255899" cy="184799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600" b="1" kern="1200">
                <a:solidFill>
                  <a:srgbClr val="FFFFFF"/>
                </a:solidFill>
              </a:endParaRPr>
            </a:p>
          </p:txBody>
        </p:sp>
        <p:sp>
          <p:nvSpPr>
            <p:cNvPr id="45" name="Shape 192"/>
            <p:cNvSpPr txBox="1"/>
            <p:nvPr/>
          </p:nvSpPr>
          <p:spPr>
            <a:xfrm>
              <a:off x="2209800" y="6282899"/>
              <a:ext cx="338999" cy="1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900" b="1" kern="1200" dirty="0">
                  <a:solidFill>
                    <a:srgbClr val="FFFFFF"/>
                  </a:solidFill>
                </a:rPr>
                <a:t>EP</a:t>
              </a:r>
            </a:p>
          </p:txBody>
        </p:sp>
      </p:grpSp>
      <p:cxnSp>
        <p:nvCxnSpPr>
          <p:cNvPr id="32" name="Shape 193"/>
          <p:cNvCxnSpPr/>
          <p:nvPr/>
        </p:nvCxnSpPr>
        <p:spPr>
          <a:xfrm>
            <a:off x="4419600" y="3886199"/>
            <a:ext cx="506399" cy="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3" name="Shape 194"/>
          <p:cNvSpPr/>
          <p:nvPr/>
        </p:nvSpPr>
        <p:spPr>
          <a:xfrm>
            <a:off x="4953000" y="3595799"/>
            <a:ext cx="606000" cy="595200"/>
          </a:xfrm>
          <a:prstGeom prst="can">
            <a:avLst>
              <a:gd name="adj" fmla="val 17581"/>
            </a:avLst>
          </a:prstGeom>
          <a:solidFill>
            <a:schemeClr val="accent2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kern="1200">
                <a:solidFill>
                  <a:srgbClr val="FFFFFF"/>
                </a:solidFill>
              </a:rPr>
              <a:t>Data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900" b="1" kern="1200">
                <a:solidFill>
                  <a:srgbClr val="FFFFFF"/>
                </a:solidFill>
              </a:rPr>
              <a:t>Stores</a:t>
            </a:r>
          </a:p>
        </p:txBody>
      </p:sp>
      <p:sp>
        <p:nvSpPr>
          <p:cNvPr id="34" name="Shape 195"/>
          <p:cNvSpPr/>
          <p:nvPr/>
        </p:nvSpPr>
        <p:spPr>
          <a:xfrm>
            <a:off x="4316350" y="1524000"/>
            <a:ext cx="423600" cy="102092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7" name="Shape 198"/>
          <p:cNvSpPr/>
          <p:nvPr/>
        </p:nvSpPr>
        <p:spPr>
          <a:xfrm rot="-5400000">
            <a:off x="2293849" y="2686860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8" name="Shape 199"/>
          <p:cNvSpPr/>
          <p:nvPr/>
        </p:nvSpPr>
        <p:spPr>
          <a:xfrm rot="2718935">
            <a:off x="2778908" y="3896381"/>
            <a:ext cx="423634" cy="70598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39" name="Shape 200"/>
          <p:cNvSpPr/>
          <p:nvPr/>
        </p:nvSpPr>
        <p:spPr>
          <a:xfrm>
            <a:off x="4345950" y="4256598"/>
            <a:ext cx="423600" cy="705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0" name="Shape 201"/>
          <p:cNvSpPr/>
          <p:nvPr/>
        </p:nvSpPr>
        <p:spPr>
          <a:xfrm rot="7499720">
            <a:off x="5767282" y="3604145"/>
            <a:ext cx="423706" cy="70585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1" name="Shape 202"/>
          <p:cNvSpPr/>
          <p:nvPr/>
        </p:nvSpPr>
        <p:spPr>
          <a:xfrm rot="5400000">
            <a:off x="6409949" y="2615773"/>
            <a:ext cx="423600" cy="848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kern="1200"/>
          </a:p>
        </p:txBody>
      </p:sp>
      <p:sp>
        <p:nvSpPr>
          <p:cNvPr id="43" name="Shape 175"/>
          <p:cNvSpPr/>
          <p:nvPr/>
        </p:nvSpPr>
        <p:spPr>
          <a:xfrm>
            <a:off x="7069666" y="1185331"/>
            <a:ext cx="758999" cy="302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1100" kern="1200" dirty="0" smtClean="0">
                <a:solidFill>
                  <a:schemeClr val="dk1"/>
                </a:solidFill>
              </a:rPr>
              <a:t>Admins</a:t>
            </a:r>
            <a:endParaRPr lang="en" sz="1100" kern="1200" dirty="0">
              <a:solidFill>
                <a:schemeClr val="dk1"/>
              </a:solidFill>
            </a:endParaRPr>
          </a:p>
        </p:txBody>
      </p:sp>
      <p:sp>
        <p:nvSpPr>
          <p:cNvPr id="68" name="Shape 77"/>
          <p:cNvSpPr>
            <a:spLocks noGrp="1"/>
          </p:cNvSpPr>
          <p:nvPr>
            <p:ph type="title"/>
          </p:nvPr>
        </p:nvSpPr>
        <p:spPr>
          <a:xfrm>
            <a:off x="1295400" y="5638800"/>
            <a:ext cx="68580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000000"/>
                </a:solidFill>
              </a:rPr>
              <a:t>IMS Caliper Learning Analytics Ecosystem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0" y="1143000"/>
            <a:ext cx="7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1066800"/>
            <a:ext cx="1156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</a:rPr>
              <a:t>Dashboard(s)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2660220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365C0"/>
                </a:solidFill>
              </a:rPr>
              <a:t>Caliper event</a:t>
            </a:r>
          </a:p>
        </p:txBody>
      </p:sp>
      <p:sp>
        <p:nvSpPr>
          <p:cNvPr id="301" name="Shape 301"/>
          <p:cNvSpPr/>
          <p:nvPr/>
        </p:nvSpPr>
        <p:spPr>
          <a:xfrm>
            <a:off x="2199669" y="3659498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/>
              <a:t>action</a:t>
            </a:r>
          </a:p>
        </p:txBody>
      </p:sp>
      <p:sp>
        <p:nvSpPr>
          <p:cNvPr id="302" name="Shape 302"/>
          <p:cNvSpPr/>
          <p:nvPr/>
        </p:nvSpPr>
        <p:spPr>
          <a:xfrm>
            <a:off x="2199669" y="3015688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/>
              <a:t>actor</a:t>
            </a:r>
          </a:p>
        </p:txBody>
      </p:sp>
      <p:sp>
        <p:nvSpPr>
          <p:cNvPr id="303" name="Shape 303"/>
          <p:cNvSpPr/>
          <p:nvPr/>
        </p:nvSpPr>
        <p:spPr>
          <a:xfrm>
            <a:off x="2199669" y="4303307"/>
            <a:ext cx="1477515" cy="445089"/>
          </a:xfrm>
          <a:prstGeom prst="roundRect">
            <a:avLst>
              <a:gd name="adj" fmla="val 30094"/>
            </a:avLst>
          </a:pr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/>
              <a:t>object</a:t>
            </a:r>
          </a:p>
        </p:txBody>
      </p:sp>
      <p:sp>
        <p:nvSpPr>
          <p:cNvPr id="304" name="Shape 304"/>
          <p:cNvSpPr/>
          <p:nvPr/>
        </p:nvSpPr>
        <p:spPr>
          <a:xfrm>
            <a:off x="4230139" y="2522863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C8250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/>
              <a:t>target</a:t>
            </a:r>
          </a:p>
        </p:txBody>
      </p:sp>
      <p:sp>
        <p:nvSpPr>
          <p:cNvPr id="305" name="Shape 305"/>
          <p:cNvSpPr/>
          <p:nvPr/>
        </p:nvSpPr>
        <p:spPr>
          <a:xfrm>
            <a:off x="4230139" y="3084038"/>
            <a:ext cx="1477515" cy="445089"/>
          </a:xfrm>
          <a:prstGeom prst="roundRect">
            <a:avLst>
              <a:gd name="adj" fmla="val 30094"/>
            </a:avLst>
          </a:prstGeom>
          <a:solidFill>
            <a:srgbClr val="C8250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00"/>
              <a:t>generated</a:t>
            </a:r>
          </a:p>
        </p:txBody>
      </p:sp>
      <p:sp>
        <p:nvSpPr>
          <p:cNvPr id="306" name="Shape 306"/>
          <p:cNvSpPr/>
          <p:nvPr/>
        </p:nvSpPr>
        <p:spPr>
          <a:xfrm>
            <a:off x="6237746" y="2431152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00882B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edApp</a:t>
            </a:r>
          </a:p>
        </p:txBody>
      </p:sp>
      <p:sp>
        <p:nvSpPr>
          <p:cNvPr id="307" name="Shape 307"/>
          <p:cNvSpPr/>
          <p:nvPr/>
        </p:nvSpPr>
        <p:spPr>
          <a:xfrm>
            <a:off x="6237746" y="2992327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00882B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group</a:t>
            </a:r>
          </a:p>
        </p:txBody>
      </p:sp>
      <p:sp>
        <p:nvSpPr>
          <p:cNvPr id="308" name="Shape 308"/>
          <p:cNvSpPr/>
          <p:nvPr/>
        </p:nvSpPr>
        <p:spPr>
          <a:xfrm>
            <a:off x="6237746" y="3553502"/>
            <a:ext cx="1477515" cy="445089"/>
          </a:xfrm>
          <a:prstGeom prst="roundRect">
            <a:avLst>
              <a:gd name="adj" fmla="val 30094"/>
            </a:avLst>
          </a:prstGeom>
          <a:solidFill>
            <a:srgbClr val="00882B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membership</a:t>
            </a:r>
          </a:p>
        </p:txBody>
      </p:sp>
      <p:sp>
        <p:nvSpPr>
          <p:cNvPr id="309" name="Shape 309"/>
          <p:cNvSpPr/>
          <p:nvPr/>
        </p:nvSpPr>
        <p:spPr>
          <a:xfrm>
            <a:off x="4230139" y="4053363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773F9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/>
              <a:t>startedAtTime</a:t>
            </a:r>
          </a:p>
        </p:txBody>
      </p:sp>
      <p:sp>
        <p:nvSpPr>
          <p:cNvPr id="310" name="Shape 310"/>
          <p:cNvSpPr/>
          <p:nvPr/>
        </p:nvSpPr>
        <p:spPr>
          <a:xfrm>
            <a:off x="4230139" y="4614538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773F9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1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/>
              <a:t>endedAtTime</a:t>
            </a:r>
          </a:p>
        </p:txBody>
      </p:sp>
      <p:sp>
        <p:nvSpPr>
          <p:cNvPr id="311" name="Shape 311"/>
          <p:cNvSpPr/>
          <p:nvPr/>
        </p:nvSpPr>
        <p:spPr>
          <a:xfrm>
            <a:off x="4230139" y="5175714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773F9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duration</a:t>
            </a:r>
          </a:p>
        </p:txBody>
      </p:sp>
      <p:sp>
        <p:nvSpPr>
          <p:cNvPr id="312" name="Shape 312"/>
          <p:cNvSpPr/>
          <p:nvPr/>
        </p:nvSpPr>
        <p:spPr>
          <a:xfrm>
            <a:off x="1178451" y="1895265"/>
            <a:ext cx="6681412" cy="4353135"/>
          </a:xfrm>
          <a:prstGeom prst="rect">
            <a:avLst/>
          </a:prstGeom>
          <a:ln w="38100">
            <a:solidFill>
              <a:srgbClr val="70BF4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589511" y="2321377"/>
            <a:ext cx="4347778" cy="3500912"/>
          </a:xfrm>
          <a:prstGeom prst="rect">
            <a:avLst/>
          </a:prstGeom>
          <a:ln w="381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974065" y="1537020"/>
            <a:ext cx="2004878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defRPr sz="2400" b="1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/>
              <a:t>Learning Context</a:t>
            </a:r>
          </a:p>
        </p:txBody>
      </p:sp>
      <p:sp>
        <p:nvSpPr>
          <p:cNvPr id="315" name="Shape 315"/>
          <p:cNvSpPr/>
          <p:nvPr/>
        </p:nvSpPr>
        <p:spPr>
          <a:xfrm>
            <a:off x="4113006" y="1956812"/>
            <a:ext cx="1574452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400"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/>
              <a:t>Activity Context</a:t>
            </a:r>
          </a:p>
        </p:txBody>
      </p:sp>
      <p:sp>
        <p:nvSpPr>
          <p:cNvPr id="316" name="Shape 316"/>
          <p:cNvSpPr/>
          <p:nvPr/>
        </p:nvSpPr>
        <p:spPr>
          <a:xfrm>
            <a:off x="1949382" y="2797713"/>
            <a:ext cx="1978089" cy="2168659"/>
          </a:xfrm>
          <a:prstGeom prst="rect">
            <a:avLst/>
          </a:prstGeom>
          <a:ln w="381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60557" y="3739028"/>
            <a:ext cx="1203902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700" b="1">
                <a:solidFill>
                  <a:srgbClr val="773F9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/>
              <a:t>Time (ISO 8601)</a:t>
            </a:r>
          </a:p>
        </p:txBody>
      </p:sp>
      <p:sp>
        <p:nvSpPr>
          <p:cNvPr id="318" name="Shape 318"/>
          <p:cNvSpPr/>
          <p:nvPr/>
        </p:nvSpPr>
        <p:spPr>
          <a:xfrm>
            <a:off x="2105754" y="2484899"/>
            <a:ext cx="1586907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400"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/>
              <a:t>Base statement</a:t>
            </a:r>
          </a:p>
        </p:txBody>
      </p:sp>
      <p:sp>
        <p:nvSpPr>
          <p:cNvPr id="319" name="Shape 319"/>
          <p:cNvSpPr/>
          <p:nvPr/>
        </p:nvSpPr>
        <p:spPr>
          <a:xfrm>
            <a:off x="6260609" y="4114677"/>
            <a:ext cx="1477515" cy="445090"/>
          </a:xfrm>
          <a:prstGeom prst="roundRect">
            <a:avLst>
              <a:gd name="adj" fmla="val 30094"/>
            </a:avLst>
          </a:prstGeom>
          <a:solidFill>
            <a:srgbClr val="00882B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fedSession</a:t>
            </a:r>
          </a:p>
        </p:txBody>
      </p:sp>
    </p:spTree>
    <p:extLst>
      <p:ext uri="{BB962C8B-B14F-4D97-AF65-F5344CB8AC3E}">
        <p14:creationId xmlns:p14="http://schemas.microsoft.com/office/powerpoint/2010/main" val="1813036440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 advAuto="0"/>
      <p:bldP spid="302" grpId="0" animBg="1" advAuto="0"/>
      <p:bldP spid="303" grpId="0" animBg="1" advAuto="0"/>
      <p:bldP spid="304" grpId="0" animBg="1" advAuto="0"/>
      <p:bldP spid="305" grpId="0" animBg="1" advAuto="0"/>
      <p:bldP spid="306" grpId="0" animBg="1" advAuto="0"/>
      <p:bldP spid="307" grpId="0" animBg="1" advAuto="0"/>
      <p:bldP spid="308" grpId="0" animBg="1" advAuto="0"/>
      <p:bldP spid="309" grpId="0" animBg="1" advAuto="0"/>
      <p:bldP spid="310" grpId="0" animBg="1" advAuto="0"/>
      <p:bldP spid="311" grpId="0" animBg="1" advAuto="0"/>
      <p:bldP spid="312" grpId="0" animBg="1" advAuto="0"/>
      <p:bldP spid="313" grpId="0" animBg="1" advAuto="0"/>
      <p:bldP spid="314" grpId="0" animBg="1" advAuto="0"/>
      <p:bldP spid="315" grpId="0" animBg="1" advAuto="0"/>
      <p:bldP spid="316" grpId="0" animBg="1" advAuto="0"/>
      <p:bldP spid="317" grpId="0" animBg="1" advAuto="0"/>
      <p:bldP spid="318" grpId="0" animBg="1" advAuto="0"/>
      <p:bldP spid="319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76200" y="914400"/>
            <a:ext cx="9184641" cy="965200"/>
          </a:xfrm>
          <a:prstGeom prst="rect">
            <a:avLst/>
          </a:prstGeom>
        </p:spPr>
        <p:txBody>
          <a:bodyPr lIns="126435" tIns="72248" rIns="126435" bIns="7224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300163"/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457200" y="1295400"/>
            <a:ext cx="5626328" cy="2933700"/>
          </a:xfrm>
          <a:prstGeom prst="rect">
            <a:avLst/>
          </a:prstGeom>
        </p:spPr>
        <p:txBody>
          <a:bodyPr lIns="126435" tIns="72248" rIns="126435" bIns="72248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300163">
              <a:spcBef>
                <a:spcPts val="500"/>
              </a:spcBef>
              <a:buFontTx/>
              <a:buNone/>
            </a:pPr>
            <a:endParaRPr lang="en-US" sz="3800" dirty="0">
              <a:solidFill>
                <a:srgbClr val="595959"/>
              </a:solidFill>
              <a:latin typeface="Arial"/>
              <a:cs typeface="Arial"/>
              <a:sym typeface="Helvetic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IMS Caliper: Click Stream Data for Learning Analytics</a:t>
            </a:r>
            <a:endParaRPr lang="en-US" sz="4000" b="1" dirty="0"/>
          </a:p>
        </p:txBody>
      </p:sp>
      <p:pic>
        <p:nvPicPr>
          <p:cNvPr id="7" name="Picture 6" descr="cali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50696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365C0"/>
                </a:solidFill>
              </a:rPr>
              <a:t>Why Caliper?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303976" y="1371600"/>
            <a:ext cx="8536049" cy="521786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algn="just" defTabSz="386106">
              <a:spcBef>
                <a:spcPts val="2320"/>
              </a:spcBef>
              <a:buNone/>
              <a:defRPr sz="1800"/>
            </a:pPr>
            <a:r>
              <a:rPr sz="24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Standardization</a:t>
            </a:r>
            <a:r>
              <a:rPr sz="2400" dirty="0">
                <a:solidFill>
                  <a:srgbClr val="0365C0"/>
                </a:solidFill>
              </a:rPr>
              <a:t>:</a:t>
            </a:r>
            <a:r>
              <a:rPr sz="2400" dirty="0"/>
              <a:t> encourage a common, extensible yet structured approach to describing, collecting and transporting learner interaction data for later consumption by researchers, educators, platforms, apps and services.</a:t>
            </a:r>
          </a:p>
          <a:p>
            <a:pPr marL="0" indent="0" algn="just" defTabSz="386106">
              <a:spcBef>
                <a:spcPts val="2320"/>
              </a:spcBef>
              <a:buNone/>
              <a:defRPr sz="1800"/>
            </a:pPr>
            <a:r>
              <a:rPr sz="24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Innovation: </a:t>
            </a:r>
            <a:r>
              <a:rPr sz="2400" dirty="0"/>
              <a:t>provide a extensible data model, controlled vocabularies and an API that enables new uses of learner interaction data.</a:t>
            </a:r>
          </a:p>
          <a:p>
            <a:pPr marL="0" indent="0" algn="just" defTabSz="386106">
              <a:spcBef>
                <a:spcPts val="2320"/>
              </a:spcBef>
              <a:buNone/>
              <a:defRPr sz="1800"/>
            </a:pPr>
            <a:r>
              <a:rPr sz="24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Interoperability</a:t>
            </a:r>
            <a:r>
              <a:rPr sz="2400" dirty="0"/>
              <a:t>: promote data exchange, sharing, mashups between systems, institutions and people.</a:t>
            </a:r>
          </a:p>
          <a:p>
            <a:pPr marL="0" indent="0" algn="just" defTabSz="386106">
              <a:spcBef>
                <a:spcPts val="2320"/>
              </a:spcBef>
              <a:buNone/>
              <a:defRPr sz="1800"/>
            </a:pPr>
            <a:r>
              <a:rPr sz="24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Stewardship</a:t>
            </a:r>
            <a:r>
              <a:rPr sz="2400" dirty="0"/>
              <a:t>: evolve an EDU-optimized technical specification under the auspices of IMS Global and its member institutions and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167018262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838200"/>
            <a:ext cx="7804547" cy="59727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365C0"/>
                </a:solidFill>
              </a:rPr>
              <a:t>Scope: </a:t>
            </a:r>
            <a:r>
              <a:rPr sz="3600" dirty="0" smtClean="0">
                <a:solidFill>
                  <a:srgbClr val="0365C0"/>
                </a:solidFill>
              </a:rPr>
              <a:t>Caliper</a:t>
            </a:r>
            <a:endParaRPr sz="3600" dirty="0">
              <a:solidFill>
                <a:srgbClr val="0365C0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294680" y="1915598"/>
            <a:ext cx="1728651" cy="2363587"/>
          </a:xfrm>
          <a:prstGeom prst="roundRect">
            <a:avLst>
              <a:gd name="adj" fmla="val 7749"/>
            </a:avLst>
          </a:pr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describe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collect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transport</a:t>
            </a:r>
          </a:p>
        </p:txBody>
      </p:sp>
      <p:sp>
        <p:nvSpPr>
          <p:cNvPr id="89" name="Shape 89"/>
          <p:cNvSpPr/>
          <p:nvPr/>
        </p:nvSpPr>
        <p:spPr>
          <a:xfrm>
            <a:off x="3707675" y="1915598"/>
            <a:ext cx="1728651" cy="2363587"/>
          </a:xfrm>
          <a:prstGeom prst="roundRect">
            <a:avLst>
              <a:gd name="adj" fmla="val 7749"/>
            </a:avLst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store</a:t>
            </a:r>
          </a:p>
        </p:txBody>
      </p:sp>
      <p:sp>
        <p:nvSpPr>
          <p:cNvPr id="90" name="Shape 90"/>
          <p:cNvSpPr/>
          <p:nvPr/>
        </p:nvSpPr>
        <p:spPr>
          <a:xfrm>
            <a:off x="7102274" y="1903106"/>
            <a:ext cx="1728652" cy="2999693"/>
          </a:xfrm>
          <a:prstGeom prst="roundRect">
            <a:avLst>
              <a:gd name="adj" fmla="val 7749"/>
            </a:avLst>
          </a:prstGeom>
          <a:solidFill>
            <a:srgbClr val="C8250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analyze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visualize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share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predict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intervene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adapt</a:t>
            </a:r>
          </a:p>
        </p:txBody>
      </p:sp>
      <p:sp>
        <p:nvSpPr>
          <p:cNvPr id="91" name="Shape 91"/>
          <p:cNvSpPr/>
          <p:nvPr/>
        </p:nvSpPr>
        <p:spPr>
          <a:xfrm>
            <a:off x="2082977" y="3097391"/>
            <a:ext cx="1295773" cy="1"/>
          </a:xfrm>
          <a:prstGeom prst="line">
            <a:avLst/>
          </a:prstGeom>
          <a:ln w="101600" cap="rnd">
            <a:solidFill>
              <a:srgbClr val="0365C0"/>
            </a:solidFill>
            <a:custDash>
              <a:ds d="1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515960" y="3097391"/>
            <a:ext cx="1295774" cy="1"/>
          </a:xfrm>
          <a:prstGeom prst="line">
            <a:avLst/>
          </a:prstGeom>
          <a:ln w="101600" cap="rnd">
            <a:solidFill/>
            <a:custDash>
              <a:ds d="1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141214" y="4415730"/>
            <a:ext cx="6824960" cy="1756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985"/>
                </a:lnTo>
              </a:path>
            </a:pathLst>
          </a:custGeom>
          <a:ln w="101600" cap="rnd">
            <a:solidFill/>
            <a:custDash>
              <a:ds d="100000" sp="200000"/>
            </a:custDash>
            <a:round/>
            <a:headEnd type="triangle"/>
          </a:ln>
        </p:spPr>
        <p:txBody>
          <a:bodyPr lIns="64291" tIns="32146" rIns="64291" bIns="32146"/>
          <a:lstStyle/>
          <a:p>
            <a:pPr lvl="0"/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27317" y="1440843"/>
            <a:ext cx="126476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/>
              <a:t>instrument</a:t>
            </a:r>
          </a:p>
        </p:txBody>
      </p:sp>
      <p:sp>
        <p:nvSpPr>
          <p:cNvPr id="95" name="Shape 95"/>
          <p:cNvSpPr/>
          <p:nvPr/>
        </p:nvSpPr>
        <p:spPr>
          <a:xfrm>
            <a:off x="4170595" y="1440843"/>
            <a:ext cx="803101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/>
              <a:t>persist</a:t>
            </a:r>
          </a:p>
        </p:txBody>
      </p:sp>
      <p:sp>
        <p:nvSpPr>
          <p:cNvPr id="96" name="Shape 96"/>
          <p:cNvSpPr/>
          <p:nvPr/>
        </p:nvSpPr>
        <p:spPr>
          <a:xfrm>
            <a:off x="7743745" y="1440843"/>
            <a:ext cx="439401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/>
              <a:t>use</a:t>
            </a:r>
          </a:p>
        </p:txBody>
      </p:sp>
      <p:sp>
        <p:nvSpPr>
          <p:cNvPr id="97" name="Shape 97"/>
          <p:cNvSpPr/>
          <p:nvPr/>
        </p:nvSpPr>
        <p:spPr>
          <a:xfrm>
            <a:off x="4056075" y="5628867"/>
            <a:ext cx="1033933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343167048"/>
      </p:ext>
    </p:extLst>
  </p:cSld>
  <p:clrMapOvr>
    <a:masterClrMapping/>
  </p:clrMapOvr>
  <p:transition xmlns:p14="http://schemas.microsoft.com/office/powerpoint/2010/main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267891" y="850522"/>
            <a:ext cx="7804547" cy="59727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365C0"/>
                </a:solidFill>
              </a:rPr>
              <a:t>Scope: Caliper 1.0</a:t>
            </a:r>
          </a:p>
        </p:txBody>
      </p:sp>
      <p:sp>
        <p:nvSpPr>
          <p:cNvPr id="103" name="Shape 103"/>
          <p:cNvSpPr/>
          <p:nvPr/>
        </p:nvSpPr>
        <p:spPr>
          <a:xfrm>
            <a:off x="294680" y="1915598"/>
            <a:ext cx="1728651" cy="2363587"/>
          </a:xfrm>
          <a:prstGeom prst="roundRect">
            <a:avLst>
              <a:gd name="adj" fmla="val 7749"/>
            </a:avLst>
          </a:prstGeom>
          <a:solidFill>
            <a:srgbClr val="DE6A1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describe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collect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transport</a:t>
            </a:r>
          </a:p>
        </p:txBody>
      </p:sp>
      <p:sp>
        <p:nvSpPr>
          <p:cNvPr id="104" name="Shape 104"/>
          <p:cNvSpPr/>
          <p:nvPr/>
        </p:nvSpPr>
        <p:spPr>
          <a:xfrm>
            <a:off x="3707675" y="1915598"/>
            <a:ext cx="1728651" cy="2363587"/>
          </a:xfrm>
          <a:prstGeom prst="roundRect">
            <a:avLst>
              <a:gd name="adj" fmla="val 7749"/>
            </a:avLst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store</a:t>
            </a:r>
          </a:p>
        </p:txBody>
      </p:sp>
      <p:sp>
        <p:nvSpPr>
          <p:cNvPr id="105" name="Shape 105"/>
          <p:cNvSpPr/>
          <p:nvPr/>
        </p:nvSpPr>
        <p:spPr>
          <a:xfrm>
            <a:off x="7102274" y="1903106"/>
            <a:ext cx="1728652" cy="2999693"/>
          </a:xfrm>
          <a:prstGeom prst="roundRect">
            <a:avLst>
              <a:gd name="adj" fmla="val 7749"/>
            </a:avLst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analyze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visualize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share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predict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intervene</a:t>
            </a:r>
          </a:p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adapt</a:t>
            </a:r>
          </a:p>
        </p:txBody>
      </p:sp>
      <p:sp>
        <p:nvSpPr>
          <p:cNvPr id="106" name="Shape 106"/>
          <p:cNvSpPr/>
          <p:nvPr/>
        </p:nvSpPr>
        <p:spPr>
          <a:xfrm>
            <a:off x="2082977" y="3097391"/>
            <a:ext cx="1295773" cy="1"/>
          </a:xfrm>
          <a:prstGeom prst="line">
            <a:avLst/>
          </a:prstGeom>
          <a:ln w="101600" cap="rnd">
            <a:solidFill>
              <a:srgbClr val="DE6A10"/>
            </a:solidFill>
            <a:custDash>
              <a:ds d="1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515960" y="3097391"/>
            <a:ext cx="1295774" cy="1"/>
          </a:xfrm>
          <a:prstGeom prst="line">
            <a:avLst/>
          </a:prstGeom>
          <a:ln w="101600" cap="rnd">
            <a:solidFill>
              <a:srgbClr val="DCDEE0"/>
            </a:solidFill>
            <a:custDash>
              <a:ds d="1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27317" y="1440843"/>
            <a:ext cx="126476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solidFill>
                  <a:srgbClr val="DE6A1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/>
              <a:t>instrument</a:t>
            </a:r>
          </a:p>
        </p:txBody>
      </p:sp>
      <p:sp>
        <p:nvSpPr>
          <p:cNvPr id="109" name="Shape 109"/>
          <p:cNvSpPr/>
          <p:nvPr/>
        </p:nvSpPr>
        <p:spPr>
          <a:xfrm>
            <a:off x="4170595" y="1440843"/>
            <a:ext cx="803101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/>
              <a:t>persist</a:t>
            </a:r>
          </a:p>
        </p:txBody>
      </p:sp>
      <p:sp>
        <p:nvSpPr>
          <p:cNvPr id="110" name="Shape 110"/>
          <p:cNvSpPr/>
          <p:nvPr/>
        </p:nvSpPr>
        <p:spPr>
          <a:xfrm>
            <a:off x="7743745" y="1440843"/>
            <a:ext cx="439401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/>
              <a:t>use</a:t>
            </a:r>
          </a:p>
        </p:txBody>
      </p:sp>
      <p:sp>
        <p:nvSpPr>
          <p:cNvPr id="112" name="Shape 112"/>
          <p:cNvSpPr/>
          <p:nvPr/>
        </p:nvSpPr>
        <p:spPr>
          <a:xfrm>
            <a:off x="1141214" y="4415730"/>
            <a:ext cx="6824960" cy="1756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985"/>
                </a:lnTo>
              </a:path>
            </a:pathLst>
          </a:custGeom>
          <a:ln w="101600" cap="rnd">
            <a:solidFill>
              <a:srgbClr val="DCDEE0"/>
            </a:solidFill>
            <a:custDash>
              <a:ds d="100000" sp="200000"/>
            </a:custDash>
            <a:round/>
            <a:headEnd type="triangle"/>
          </a:ln>
        </p:spPr>
        <p:txBody>
          <a:bodyPr lIns="64291" tIns="32146" rIns="64291" bIns="321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91944291"/>
      </p:ext>
    </p:extLst>
  </p:cSld>
  <p:clrMapOvr>
    <a:masterClrMapping/>
  </p:clrMapOvr>
  <p:transition xmlns:p14="http://schemas.microsoft.com/office/powerpoint/2010/main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67891" y="774322"/>
            <a:ext cx="7804547" cy="59727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365C0"/>
                </a:solidFill>
              </a:rPr>
              <a:t>Caliper fundamentals</a:t>
            </a:r>
          </a:p>
        </p:txBody>
      </p:sp>
      <p:sp>
        <p:nvSpPr>
          <p:cNvPr id="83" name="Shape 83"/>
          <p:cNvSpPr/>
          <p:nvPr/>
        </p:nvSpPr>
        <p:spPr>
          <a:xfrm>
            <a:off x="317501" y="1395558"/>
            <a:ext cx="8508999" cy="4929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spcBef>
                <a:spcPts val="2531"/>
              </a:spcBef>
              <a:defRPr sz="1800"/>
            </a:pPr>
            <a:r>
              <a:rPr sz="25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Information model</a:t>
            </a:r>
            <a:r>
              <a:rPr sz="2500" dirty="0">
                <a:latin typeface="Gill Sans"/>
                <a:ea typeface="Gill Sans"/>
                <a:cs typeface="Gill Sans"/>
                <a:sym typeface="Gill Sans"/>
              </a:rPr>
              <a:t>: standardized set of learning activity profiles &amp; controlled vocabularies that extend set of foundational metrics.</a:t>
            </a:r>
          </a:p>
          <a:p>
            <a:pPr algn="just">
              <a:spcBef>
                <a:spcPts val="2531"/>
              </a:spcBef>
              <a:defRPr sz="1800"/>
            </a:pPr>
            <a:r>
              <a:rPr sz="25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API</a:t>
            </a: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sz="2500" dirty="0">
                <a:latin typeface="Gill Sans"/>
                <a:ea typeface="Gill Sans"/>
                <a:cs typeface="Gill Sans"/>
                <a:sym typeface="Gill Sans"/>
              </a:rPr>
              <a:t> governs the interactions between Caliper, apps, platforms, services, event store(s).</a:t>
            </a:r>
          </a:p>
          <a:p>
            <a:pPr algn="just">
              <a:spcBef>
                <a:spcPts val="2531"/>
              </a:spcBef>
              <a:defRPr sz="1800"/>
            </a:pPr>
            <a:r>
              <a:rPr sz="25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Sensor</a:t>
            </a:r>
            <a:r>
              <a:rPr sz="2500" dirty="0">
                <a:latin typeface="Gill Sans"/>
                <a:ea typeface="Gill Sans"/>
                <a:cs typeface="Gill Sans"/>
                <a:sym typeface="Gill Sans"/>
              </a:rPr>
              <a:t>: code library designed to simplify instrumentation of platforms/apps/services.  Multiple bindings: Java, JS, Ruby, Python, PHP, .Net.</a:t>
            </a:r>
          </a:p>
          <a:p>
            <a:pPr algn="just">
              <a:spcBef>
                <a:spcPts val="1687"/>
              </a:spcBef>
              <a:defRPr sz="1800"/>
            </a:pPr>
            <a:r>
              <a:rPr sz="25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Conformance</a:t>
            </a: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sz="2500" dirty="0">
                <a:latin typeface="Gill Sans"/>
                <a:ea typeface="Gill Sans"/>
                <a:cs typeface="Gill Sans"/>
                <a:sym typeface="Gill Sans"/>
              </a:rPr>
              <a:t> test suite ensuring implementation compliance.</a:t>
            </a:r>
          </a:p>
          <a:p>
            <a:pPr algn="just">
              <a:spcBef>
                <a:spcPts val="1687"/>
              </a:spcBef>
              <a:defRPr sz="1800"/>
            </a:pPr>
            <a:r>
              <a:rPr sz="2500" dirty="0">
                <a:solidFill>
                  <a:srgbClr val="0365C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Dev community</a:t>
            </a: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sz="2500" dirty="0">
                <a:latin typeface="Gill Sans"/>
                <a:ea typeface="Gill Sans"/>
                <a:cs typeface="Gill Sans"/>
                <a:sym typeface="Gill Sans"/>
              </a:rPr>
              <a:t> docs, presentations, bootcamps, reference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039862761"/>
      </p:ext>
    </p:extLst>
  </p:cSld>
  <p:clrMapOvr>
    <a:masterClrMapping/>
  </p:clrMapOvr>
  <p:transition xmlns:p14="http://schemas.microsoft.com/office/powerpoint/2010/main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Sensor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Methods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nitialize () – </a:t>
            </a:r>
            <a:r>
              <a:rPr lang="en-US" dirty="0" err="1" smtClean="0"/>
              <a:t>initialise</a:t>
            </a:r>
            <a:r>
              <a:rPr lang="en-US" dirty="0" smtClean="0"/>
              <a:t> the API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escription (id, time, context) – send the learning context information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(id, time, event) – send the caliper event data</a:t>
            </a:r>
          </a:p>
          <a:p>
            <a:r>
              <a:rPr lang="en-US" dirty="0" smtClean="0"/>
              <a:t>Technology base</a:t>
            </a:r>
          </a:p>
          <a:p>
            <a:pPr lvl="1"/>
            <a:r>
              <a:rPr lang="en-US" dirty="0" smtClean="0"/>
              <a:t>REST/JSON-LD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3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</a:t>
            </a:r>
            <a:r>
              <a:rPr lang="en-US" baseline="0" dirty="0" smtClean="0"/>
              <a:t> API &amp; Metric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Defining the set of Caliper Events for some MPs</a:t>
            </a:r>
          </a:p>
          <a:p>
            <a:r>
              <a:rPr lang="en-US" dirty="0" smtClean="0"/>
              <a:t>Current set of MPs being defined are:</a:t>
            </a:r>
          </a:p>
          <a:p>
            <a:pPr lvl="1"/>
            <a:r>
              <a:rPr lang="en-US" dirty="0" smtClean="0"/>
              <a:t>Reading - reading textual content</a:t>
            </a:r>
          </a:p>
          <a:p>
            <a:pPr lvl="1"/>
            <a:r>
              <a:rPr lang="en-US" dirty="0" smtClean="0"/>
              <a:t>Assessment - undertaking a test or quiz</a:t>
            </a:r>
          </a:p>
          <a:p>
            <a:pPr lvl="1"/>
            <a:r>
              <a:rPr lang="en-US" dirty="0" smtClean="0"/>
              <a:t>Annotation - annotating content</a:t>
            </a:r>
          </a:p>
          <a:p>
            <a:pPr lvl="1"/>
            <a:r>
              <a:rPr lang="en-US" dirty="0" smtClean="0"/>
              <a:t>Performance – grading/scoring of some content</a:t>
            </a:r>
          </a:p>
          <a:p>
            <a:pPr lvl="1"/>
            <a:r>
              <a:rPr lang="en-US" dirty="0" smtClean="0"/>
              <a:t>Media – interaction with video/audio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3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67891" y="787028"/>
            <a:ext cx="7804547" cy="59727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2412">
              <a:defRPr sz="5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Caliper code repos (Github)</a:t>
            </a:r>
          </a:p>
        </p:txBody>
      </p:sp>
      <p:pic>
        <p:nvPicPr>
          <p:cNvPr id="147" name="octoca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1861" y="914400"/>
            <a:ext cx="4094983" cy="409498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292977" y="1517799"/>
            <a:ext cx="4196344" cy="2765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2500" dirty="0">
                <a:solidFill>
                  <a:srgbClr val="C82506"/>
                </a:solidFill>
                <a:latin typeface="Gill Sans"/>
                <a:ea typeface="Gill Sans"/>
                <a:cs typeface="Gill Sans"/>
                <a:sym typeface="Gill Sans"/>
              </a:rPr>
              <a:t>sensors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caliper-java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caliper-js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caliper-ruby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caliper-python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caliper-php (includes example)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caliper-net</a:t>
            </a:r>
          </a:p>
        </p:txBody>
      </p:sp>
      <p:sp>
        <p:nvSpPr>
          <p:cNvPr id="149" name="Shape 149"/>
          <p:cNvSpPr/>
          <p:nvPr/>
        </p:nvSpPr>
        <p:spPr>
          <a:xfrm>
            <a:off x="292977" y="4526733"/>
            <a:ext cx="4196344" cy="1611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2500">
                <a:solidFill>
                  <a:srgbClr val="C82506"/>
                </a:solidFill>
                <a:latin typeface="Gill Sans"/>
                <a:ea typeface="Gill Sans"/>
                <a:cs typeface="Gill Sans"/>
                <a:sym typeface="Gill Sans"/>
              </a:rPr>
              <a:t>support</a:t>
            </a:r>
          </a:p>
          <a:p>
            <a:pPr lvl="0" algn="l">
              <a:defRPr sz="1800"/>
            </a:pPr>
            <a:r>
              <a:rPr sz="25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caliper-contexts</a:t>
            </a:r>
          </a:p>
          <a:p>
            <a:pPr lvl="0" algn="l">
              <a:defRPr sz="1800"/>
            </a:pPr>
            <a:r>
              <a:rPr sz="25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caliper-conformance</a:t>
            </a:r>
          </a:p>
          <a:p>
            <a:pPr lvl="0" algn="l">
              <a:defRPr sz="1800"/>
            </a:pPr>
            <a:r>
              <a:rPr sz="25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caliper-common-fixtures</a:t>
            </a:r>
          </a:p>
        </p:txBody>
      </p:sp>
      <p:sp>
        <p:nvSpPr>
          <p:cNvPr id="150" name="Shape 150"/>
          <p:cNvSpPr/>
          <p:nvPr/>
        </p:nvSpPr>
        <p:spPr>
          <a:xfrm>
            <a:off x="5071426" y="4876800"/>
            <a:ext cx="4196344" cy="122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2500" dirty="0">
                <a:solidFill>
                  <a:srgbClr val="C82506"/>
                </a:solidFill>
                <a:latin typeface="Gill Sans"/>
                <a:ea typeface="Gill Sans"/>
                <a:cs typeface="Gill Sans"/>
                <a:sym typeface="Gill Sans"/>
              </a:rPr>
              <a:t>future?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caliper-model/profiles</a:t>
            </a:r>
          </a:p>
          <a:p>
            <a:pPr lvl="0" algn="l">
              <a:defRPr sz="1800"/>
            </a:pPr>
            <a:r>
              <a:rPr sz="2500" dirty="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caliper-docs</a:t>
            </a:r>
          </a:p>
        </p:txBody>
      </p:sp>
      <p:sp>
        <p:nvSpPr>
          <p:cNvPr id="151" name="Shape 151"/>
          <p:cNvSpPr/>
          <p:nvPr/>
        </p:nvSpPr>
        <p:spPr>
          <a:xfrm>
            <a:off x="2626386" y="1554530"/>
            <a:ext cx="2667462" cy="122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2500">
                <a:solidFill>
                  <a:srgbClr val="C82506"/>
                </a:solidFill>
                <a:latin typeface="Gill Sans"/>
                <a:ea typeface="Gill Sans"/>
                <a:cs typeface="Gill Sans"/>
                <a:sym typeface="Gill Sans"/>
              </a:rPr>
              <a:t>sample code</a:t>
            </a:r>
          </a:p>
          <a:p>
            <a:pPr lvl="0" algn="l">
              <a:defRPr sz="1800"/>
            </a:pPr>
            <a:r>
              <a:rPr sz="25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caliper-java-example</a:t>
            </a:r>
          </a:p>
          <a:p>
            <a:pPr lvl="0" algn="l">
              <a:defRPr sz="1800"/>
            </a:pPr>
            <a:r>
              <a:rPr sz="25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rPr>
              <a:t>caliper-net-example</a:t>
            </a:r>
          </a:p>
        </p:txBody>
      </p:sp>
    </p:spTree>
    <p:extLst>
      <p:ext uri="{BB962C8B-B14F-4D97-AF65-F5344CB8AC3E}">
        <p14:creationId xmlns:p14="http://schemas.microsoft.com/office/powerpoint/2010/main" val="2857469628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1E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bg1"/>
                </a:solidFill>
                <a:latin typeface="Trebuchet MS" charset="0"/>
              </a:rPr>
              <a:t>Page </a:t>
            </a:r>
            <a:fld id="{5EB68565-E94D-1B4B-ACDF-9B3C65084BF9}" type="slidenum">
              <a:rPr lang="en-US" sz="900" b="0">
                <a:solidFill>
                  <a:schemeClr val="bg1"/>
                </a:solidFill>
                <a:latin typeface="Trebuchet MS" charset="0"/>
              </a:rPr>
              <a:pPr/>
              <a:t>3</a:t>
            </a:fld>
            <a:endParaRPr lang="en-US" sz="900" b="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rebuchet MS" charset="0"/>
                <a:ea typeface="ＭＳ Ｐゴシック" charset="0"/>
                <a:cs typeface="ＭＳ Ｐゴシック" charset="0"/>
              </a:rPr>
              <a:t>IMS Mission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8194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i="1" dirty="0">
                <a:solidFill>
                  <a:srgbClr val="274E75"/>
                </a:solidFill>
                <a:latin typeface="+mn-lt"/>
              </a:rPr>
              <a:t>The mission of </a:t>
            </a:r>
            <a:r>
              <a:rPr lang="en-US" sz="3200" i="1" dirty="0" smtClean="0">
                <a:solidFill>
                  <a:srgbClr val="274E75"/>
                </a:solidFill>
                <a:latin typeface="+mn-lt"/>
              </a:rPr>
              <a:t>the</a:t>
            </a:r>
          </a:p>
          <a:p>
            <a:pPr algn="ctr">
              <a:defRPr/>
            </a:pPr>
            <a:r>
              <a:rPr lang="en-US" sz="3200" i="1" dirty="0" smtClean="0">
                <a:solidFill>
                  <a:srgbClr val="274E75"/>
                </a:solidFill>
                <a:latin typeface="+mn-lt"/>
              </a:rPr>
              <a:t>IMS </a:t>
            </a:r>
            <a:r>
              <a:rPr lang="en-US" sz="3200" i="1" dirty="0">
                <a:solidFill>
                  <a:srgbClr val="274E75"/>
                </a:solidFill>
                <a:latin typeface="+mn-lt"/>
              </a:rPr>
              <a:t>Global Learning </a:t>
            </a:r>
            <a:r>
              <a:rPr lang="en-US" sz="3200" i="1" dirty="0" smtClean="0">
                <a:solidFill>
                  <a:srgbClr val="274E75"/>
                </a:solidFill>
                <a:latin typeface="+mn-lt"/>
              </a:rPr>
              <a:t>Consortium</a:t>
            </a:r>
          </a:p>
          <a:p>
            <a:pPr algn="ctr">
              <a:defRPr/>
            </a:pPr>
            <a:r>
              <a:rPr lang="en-US" sz="3200" i="1" dirty="0" smtClean="0">
                <a:solidFill>
                  <a:srgbClr val="274E75"/>
                </a:solidFill>
                <a:latin typeface="+mn-lt"/>
              </a:rPr>
              <a:t>is </a:t>
            </a:r>
            <a:r>
              <a:rPr lang="en-US" sz="3200" i="1" dirty="0">
                <a:solidFill>
                  <a:srgbClr val="274E75"/>
                </a:solidFill>
                <a:latin typeface="+mn-lt"/>
              </a:rPr>
              <a:t>to advance </a:t>
            </a:r>
            <a:r>
              <a:rPr lang="en-US" sz="3200" i="1" dirty="0" smtClean="0">
                <a:solidFill>
                  <a:srgbClr val="274E75"/>
                </a:solidFill>
                <a:latin typeface="+mn-lt"/>
              </a:rPr>
              <a:t>technology</a:t>
            </a:r>
          </a:p>
          <a:p>
            <a:pPr algn="ctr">
              <a:defRPr/>
            </a:pPr>
            <a:r>
              <a:rPr lang="en-US" sz="3200" i="1" dirty="0" smtClean="0">
                <a:solidFill>
                  <a:srgbClr val="274E75"/>
                </a:solidFill>
                <a:latin typeface="+mn-lt"/>
              </a:rPr>
              <a:t>that </a:t>
            </a:r>
            <a:r>
              <a:rPr lang="en-US" sz="3200" i="1" dirty="0">
                <a:solidFill>
                  <a:srgbClr val="274E75"/>
                </a:solidFill>
                <a:latin typeface="+mn-lt"/>
              </a:rPr>
              <a:t>can affordably scale and improve educational participation and attainment</a:t>
            </a:r>
          </a:p>
        </p:txBody>
      </p:sp>
    </p:spTree>
    <p:extLst>
      <p:ext uri="{BB962C8B-B14F-4D97-AF65-F5344CB8AC3E}">
        <p14:creationId xmlns:p14="http://schemas.microsoft.com/office/powerpoint/2010/main" val="67276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429000"/>
            <a:ext cx="68580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400" dirty="0" smtClean="0">
                <a:hlinkClick r:id="rId3"/>
              </a:rPr>
              <a:t>http://www.imsglobal.org/</a:t>
            </a:r>
            <a:endParaRPr lang="en-US" sz="2400" dirty="0" smtClean="0"/>
          </a:p>
          <a:p>
            <a:pPr>
              <a:lnSpc>
                <a:spcPct val="85000"/>
              </a:lnSpc>
            </a:pPr>
            <a:r>
              <a:rPr lang="en-US" sz="2400" dirty="0">
                <a:hlinkClick r:id="rId4"/>
              </a:rPr>
              <a:t>http://www.imsglobal.org/edupub/</a:t>
            </a:r>
            <a:r>
              <a:rPr lang="en-US" sz="2400" dirty="0" smtClean="0">
                <a:hlinkClick r:id="rId4"/>
              </a:rPr>
              <a:t>index.html</a:t>
            </a:r>
            <a:r>
              <a:rPr lang="en-US" sz="2400" dirty="0" smtClean="0"/>
              <a:t>  </a:t>
            </a:r>
          </a:p>
          <a:p>
            <a:pPr eaLnBrk="1" hangingPunct="1">
              <a:lnSpc>
                <a:spcPct val="85000"/>
              </a:lnSpc>
            </a:pPr>
            <a:endParaRPr lang="en-US" sz="2400" dirty="0" smtClean="0"/>
          </a:p>
          <a:p>
            <a:pPr eaLnBrk="1" hangingPunct="1">
              <a:lnSpc>
                <a:spcPct val="85000"/>
              </a:lnSpc>
            </a:pPr>
            <a:endParaRPr lang="en-US" sz="2400" dirty="0" smtClean="0"/>
          </a:p>
        </p:txBody>
      </p:sp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85344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>Questions, Issues &amp; Comments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1FCF-80A8-4E88-B35C-C66C4B9D47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066800" y="5105400"/>
            <a:ext cx="68580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 dirty="0" smtClean="0"/>
              <a:t>Follow IMS Global: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LearningImpact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5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747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pid-img_20131209_182516.jpg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354263"/>
            <a:ext cx="6350000" cy="63500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15200" cy="1905000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  <a:effectLst>
                  <a:outerShdw blurRad="50800" dist="1143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Trebuchet MS" charset="0"/>
                <a:ea typeface="ＭＳ Ｐゴシック" charset="0"/>
                <a:cs typeface="ＭＳ Ｐゴシック" charset="0"/>
              </a:rPr>
              <a:t>Learning Impact Leadership:</a:t>
            </a:r>
            <a:endParaRPr lang="en-US" b="1" dirty="0">
              <a:solidFill>
                <a:srgbClr val="FFFFFF"/>
              </a:solidFill>
              <a:effectLst>
                <a:outerShdw blurRad="50800" dist="114300" dir="2700000" algn="tl" rotWithShape="0">
                  <a:schemeClr val="bg1">
                    <a:lumMod val="50000"/>
                    <a:alpha val="43000"/>
                  </a:schemeClr>
                </a:outerShdw>
              </a:effectLst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2667000"/>
            <a:ext cx="7315200" cy="19050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2A4B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FF"/>
                </a:solidFill>
                <a:effectLst>
                  <a:outerShdw blurRad="50800" dist="1143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Trebuchet MS" charset="0"/>
                <a:ea typeface="ＭＳ Ｐゴシック" charset="0"/>
                <a:cs typeface="ＭＳ Ｐゴシック" charset="0"/>
              </a:rPr>
              <a:t>Giving </a:t>
            </a:r>
            <a:r>
              <a:rPr lang="en-US" b="1" u="sng" dirty="0" smtClean="0">
                <a:solidFill>
                  <a:srgbClr val="FFFFFF"/>
                </a:solidFill>
                <a:effectLst>
                  <a:outerShdw blurRad="50800" dist="1143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Trebuchet MS" charset="0"/>
                <a:ea typeface="ＭＳ Ｐゴシック" charset="0"/>
                <a:cs typeface="ＭＳ Ｐゴシック" charset="0"/>
              </a:rPr>
              <a:t>Every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50800" dist="1143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Trebuchet MS" charset="0"/>
                <a:ea typeface="ＭＳ Ｐゴシック" charset="0"/>
                <a:cs typeface="ＭＳ Ｐゴシック" charset="0"/>
              </a:rPr>
              <a:t> Mind &amp; </a:t>
            </a:r>
            <a:r>
              <a:rPr lang="en-US" b="1" u="sng" dirty="0" smtClean="0">
                <a:solidFill>
                  <a:srgbClr val="FFFFFF"/>
                </a:solidFill>
                <a:effectLst>
                  <a:outerShdw blurRad="50800" dist="1143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Trebuchet MS" charset="0"/>
                <a:ea typeface="ＭＳ Ｐゴシック" charset="0"/>
                <a:cs typeface="ＭＳ Ｐゴシック" charset="0"/>
              </a:rPr>
              <a:t>Every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50800" dist="1143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Trebuchet MS" charset="0"/>
                <a:ea typeface="ＭＳ Ｐゴシック" charset="0"/>
                <a:cs typeface="ＭＳ Ｐゴシック" charset="0"/>
              </a:rPr>
              <a:t> Person the Chance to Be Great!</a:t>
            </a:r>
            <a:endParaRPr lang="en-US" b="1" dirty="0">
              <a:solidFill>
                <a:srgbClr val="FFFFFF"/>
              </a:solidFill>
              <a:effectLst>
                <a:outerShdw blurRad="50800" dist="114300" dir="2700000" algn="tl" rotWithShape="0">
                  <a:schemeClr val="bg1">
                    <a:lumMod val="50000"/>
                    <a:alpha val="43000"/>
                  </a:schemeClr>
                </a:outerShdw>
              </a:effectLst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66800" y="4572000"/>
            <a:ext cx="7315200" cy="14478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2A4B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FF"/>
                </a:solidFill>
                <a:effectLst>
                  <a:outerShdw blurRad="50800" dist="1143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Trebuchet MS" charset="0"/>
                <a:ea typeface="ＭＳ Ｐゴシック" charset="0"/>
                <a:cs typeface="ＭＳ Ｐゴシック" charset="0"/>
              </a:rPr>
              <a:t>. . . via Learning</a:t>
            </a:r>
            <a:endParaRPr lang="en-US" b="1" dirty="0">
              <a:solidFill>
                <a:srgbClr val="FFFFFF"/>
              </a:solidFill>
              <a:effectLst>
                <a:outerShdw blurRad="50800" dist="114300" dir="2700000" algn="tl" rotWithShape="0">
                  <a:schemeClr val="bg1">
                    <a:lumMod val="50000"/>
                    <a:alpha val="43000"/>
                  </a:schemeClr>
                </a:outerShdw>
              </a:effectLst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553200"/>
            <a:ext cx="609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EBF8B-C665-A143-92CB-E6405266E862}" type="slidenum">
              <a:rPr lang="en-US" sz="900">
                <a:solidFill>
                  <a:srgbClr val="2A4B7E"/>
                </a:solidFill>
                <a:latin typeface="Calibri" charset="0"/>
              </a:rPr>
              <a:pPr eaLnBrk="1" hangingPunct="1"/>
              <a:t>5</a:t>
            </a:fld>
            <a:endParaRPr lang="en-US" sz="900">
              <a:solidFill>
                <a:srgbClr val="2A4B7E"/>
              </a:solidFill>
              <a:latin typeface="Calibri" charset="0"/>
            </a:endParaRPr>
          </a:p>
        </p:txBody>
      </p:sp>
      <p:sp>
        <p:nvSpPr>
          <p:cNvPr id="33795" name="TextBox 1"/>
          <p:cNvSpPr txBox="1">
            <a:spLocks noChangeArrowheads="1"/>
          </p:cNvSpPr>
          <p:nvPr/>
        </p:nvSpPr>
        <p:spPr bwMode="auto">
          <a:xfrm>
            <a:off x="6650038" y="4508500"/>
            <a:ext cx="1468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2015 to date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419433"/>
              </p:ext>
            </p:extLst>
          </p:nvPr>
        </p:nvGraphicFramePr>
        <p:xfrm>
          <a:off x="533400" y="1143000"/>
          <a:ext cx="80899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44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959943" cy="685800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81000"/>
            <a:ext cx="4114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03975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IMS Context</a:t>
            </a:r>
            <a:endParaRPr lang="en-US" dirty="0">
              <a:solidFill>
                <a:srgbClr val="203975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3276600" y="152400"/>
            <a:ext cx="2819400" cy="495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034" name="Group 6"/>
          <p:cNvGrpSpPr>
            <a:grpSpLocks/>
          </p:cNvGrpSpPr>
          <p:nvPr/>
        </p:nvGrpSpPr>
        <p:grpSpPr bwMode="auto">
          <a:xfrm>
            <a:off x="3429000" y="304800"/>
            <a:ext cx="1041400" cy="965200"/>
            <a:chOff x="3657600" y="228600"/>
            <a:chExt cx="1041400" cy="965200"/>
          </a:xfrm>
        </p:grpSpPr>
        <p:pic>
          <p:nvPicPr>
            <p:cNvPr id="44084" name="Picture 8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8600"/>
              <a:ext cx="1041400" cy="96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85" name="Rectangle 50"/>
            <p:cNvSpPr>
              <a:spLocks noChangeArrowheads="1"/>
            </p:cNvSpPr>
            <p:nvPr/>
          </p:nvSpPr>
          <p:spPr bwMode="auto">
            <a:xfrm>
              <a:off x="3886200" y="381000"/>
              <a:ext cx="6129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D7632A"/>
                  </a:solidFill>
                  <a:latin typeface="Century Gothic" charset="0"/>
                  <a:cs typeface="Century Gothic" charset="0"/>
                </a:rPr>
                <a:t>APPS &amp;</a:t>
              </a:r>
            </a:p>
            <a:p>
              <a:r>
                <a:rPr lang="en-US" sz="1000" b="1">
                  <a:solidFill>
                    <a:srgbClr val="D7632A"/>
                  </a:solidFill>
                  <a:latin typeface="Century Gothic" charset="0"/>
                  <a:cs typeface="Century Gothic" charset="0"/>
                </a:rPr>
                <a:t>TOOLS</a:t>
              </a:r>
              <a:endParaRPr lang="en-US" sz="1000">
                <a:solidFill>
                  <a:srgbClr val="D7632A"/>
                </a:solidFill>
              </a:endParaRPr>
            </a:p>
          </p:txBody>
        </p:sp>
      </p:grpSp>
      <p:grpSp>
        <p:nvGrpSpPr>
          <p:cNvPr id="44035" name="Group 10"/>
          <p:cNvGrpSpPr>
            <a:grpSpLocks/>
          </p:cNvGrpSpPr>
          <p:nvPr/>
        </p:nvGrpSpPr>
        <p:grpSpPr bwMode="auto">
          <a:xfrm>
            <a:off x="3505200" y="1981200"/>
            <a:ext cx="1295400" cy="1295400"/>
            <a:chOff x="3810000" y="2362200"/>
            <a:chExt cx="1295400" cy="1295400"/>
          </a:xfrm>
        </p:grpSpPr>
        <p:pic>
          <p:nvPicPr>
            <p:cNvPr id="10" name="Picture 9" descr="computer_blu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362200"/>
              <a:ext cx="1295400" cy="1295400"/>
            </a:xfrm>
            <a:prstGeom prst="rect">
              <a:avLst/>
            </a:prstGeom>
          </p:spPr>
        </p:pic>
        <p:sp>
          <p:nvSpPr>
            <p:cNvPr id="44083" name="Rectangle 52"/>
            <p:cNvSpPr>
              <a:spLocks noChangeArrowheads="1"/>
            </p:cNvSpPr>
            <p:nvPr/>
          </p:nvSpPr>
          <p:spPr bwMode="auto">
            <a:xfrm>
              <a:off x="3962400" y="2590800"/>
              <a:ext cx="100690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solidFill>
                    <a:srgbClr val="33575C"/>
                  </a:solidFill>
                  <a:latin typeface="Century Gothic" charset="0"/>
                  <a:cs typeface="Century Gothic" charset="0"/>
                </a:rPr>
                <a:t>LEARNING</a:t>
              </a:r>
            </a:p>
            <a:p>
              <a:pPr algn="ctr"/>
              <a:r>
                <a:rPr lang="en-US" sz="1000" b="1">
                  <a:solidFill>
                    <a:srgbClr val="33575C"/>
                  </a:solidFill>
                  <a:latin typeface="Century Gothic" charset="0"/>
                  <a:cs typeface="Century Gothic" charset="0"/>
                </a:rPr>
                <a:t>PLATFORM/</a:t>
              </a:r>
            </a:p>
            <a:p>
              <a:pPr algn="ctr"/>
              <a:r>
                <a:rPr lang="en-US" sz="1000" b="1">
                  <a:solidFill>
                    <a:srgbClr val="33575C"/>
                  </a:solidFill>
                  <a:latin typeface="Century Gothic" charset="0"/>
                  <a:cs typeface="Century Gothic" charset="0"/>
                </a:rPr>
                <a:t>PORTAL/LOR</a:t>
              </a:r>
              <a:endParaRPr lang="en-US" sz="1000">
                <a:solidFill>
                  <a:srgbClr val="33575C"/>
                </a:solidFill>
              </a:endParaRPr>
            </a:p>
          </p:txBody>
        </p:sp>
      </p:grpSp>
      <p:grpSp>
        <p:nvGrpSpPr>
          <p:cNvPr id="44036" name="Group 12"/>
          <p:cNvGrpSpPr>
            <a:grpSpLocks/>
          </p:cNvGrpSpPr>
          <p:nvPr/>
        </p:nvGrpSpPr>
        <p:grpSpPr bwMode="auto">
          <a:xfrm>
            <a:off x="3505200" y="3962400"/>
            <a:ext cx="1184275" cy="1090613"/>
            <a:chOff x="3769163" y="5081437"/>
            <a:chExt cx="1183837" cy="1090763"/>
          </a:xfrm>
        </p:grpSpPr>
        <p:sp>
          <p:nvSpPr>
            <p:cNvPr id="44080" name="Rectangle 108"/>
            <p:cNvSpPr>
              <a:spLocks noChangeArrowheads="1"/>
            </p:cNvSpPr>
            <p:nvPr/>
          </p:nvSpPr>
          <p:spPr bwMode="auto">
            <a:xfrm>
              <a:off x="4006571" y="5237202"/>
              <a:ext cx="75655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515F39"/>
                  </a:solidFill>
                  <a:latin typeface="Century Gothic" charset="0"/>
                  <a:cs typeface="Century Gothic" charset="0"/>
                </a:rPr>
                <a:t>STUDENT</a:t>
              </a:r>
            </a:p>
            <a:p>
              <a:pPr algn="ctr"/>
              <a:r>
                <a:rPr lang="en-US" sz="1000" b="1">
                  <a:solidFill>
                    <a:srgbClr val="515F39"/>
                  </a:solidFill>
                  <a:latin typeface="Century Gothic" charset="0"/>
                  <a:cs typeface="Century Gothic" charset="0"/>
                </a:rPr>
                <a:t>INFO/ERP</a:t>
              </a:r>
            </a:p>
            <a:p>
              <a:pPr algn="ctr"/>
              <a:r>
                <a:rPr lang="en-US" sz="1000" b="1">
                  <a:solidFill>
                    <a:srgbClr val="515F39"/>
                  </a:solidFill>
                  <a:latin typeface="Century Gothic" charset="0"/>
                  <a:cs typeface="Century Gothic" charset="0"/>
                </a:rPr>
                <a:t>SYSTEM</a:t>
              </a:r>
              <a:endParaRPr lang="en-US" sz="1000">
                <a:solidFill>
                  <a:srgbClr val="515F39"/>
                </a:solidFill>
              </a:endParaRPr>
            </a:p>
          </p:txBody>
        </p:sp>
        <p:pic>
          <p:nvPicPr>
            <p:cNvPr id="108" name="Picture 107" descr="computer_blu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9163" y="5081437"/>
              <a:ext cx="1183837" cy="1090763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3429000" y="3200400"/>
            <a:ext cx="1524000" cy="954088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Authenticate,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Group,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Report</a:t>
            </a:r>
          </a:p>
          <a:p>
            <a:pPr algn="ctr"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00400" y="1295400"/>
            <a:ext cx="1143000" cy="523875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Index,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Search</a:t>
            </a:r>
          </a:p>
        </p:txBody>
      </p:sp>
      <p:sp>
        <p:nvSpPr>
          <p:cNvPr id="44039" name="Rectangle 68"/>
          <p:cNvSpPr>
            <a:spLocks noChangeArrowheads="1"/>
          </p:cNvSpPr>
          <p:nvPr/>
        </p:nvSpPr>
        <p:spPr bwMode="auto">
          <a:xfrm>
            <a:off x="4419600" y="1524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488" indent="-90488">
              <a:buFontTx/>
              <a:buChar char="-"/>
            </a:pPr>
            <a:r>
              <a:rPr lang="en-US" sz="1200" b="1">
                <a:solidFill>
                  <a:srgbClr val="D7632A"/>
                </a:solidFill>
                <a:latin typeface="Century Gothic" charset="0"/>
                <a:cs typeface="Century Gothic" charset="0"/>
              </a:rPr>
              <a:t>Assessment</a:t>
            </a:r>
          </a:p>
          <a:p>
            <a:pPr marL="90488" indent="-90488">
              <a:buFontTx/>
              <a:buChar char="-"/>
            </a:pPr>
            <a:r>
              <a:rPr lang="en-US" sz="1200" b="1">
                <a:solidFill>
                  <a:srgbClr val="D7632A"/>
                </a:solidFill>
                <a:latin typeface="Century Gothic" charset="0"/>
                <a:cs typeface="Century Gothic" charset="0"/>
              </a:rPr>
              <a:t>Collaboration</a:t>
            </a:r>
          </a:p>
          <a:p>
            <a:pPr marL="90488" indent="-90488">
              <a:buFontTx/>
              <a:buChar char="-"/>
            </a:pPr>
            <a:r>
              <a:rPr lang="en-US" sz="1200" b="1">
                <a:solidFill>
                  <a:srgbClr val="D7632A"/>
                </a:solidFill>
                <a:latin typeface="Century Gothic" charset="0"/>
                <a:cs typeface="Century Gothic" charset="0"/>
              </a:rPr>
              <a:t>e-Portfolio</a:t>
            </a:r>
          </a:p>
          <a:p>
            <a:pPr marL="90488" indent="-90488">
              <a:buFontTx/>
              <a:buChar char="-"/>
            </a:pPr>
            <a:r>
              <a:rPr lang="en-US" sz="1200" b="1">
                <a:solidFill>
                  <a:srgbClr val="D7632A"/>
                </a:solidFill>
                <a:latin typeface="Century Gothic" charset="0"/>
                <a:cs typeface="Century Gothic" charset="0"/>
              </a:rPr>
              <a:t>Video Capture</a:t>
            </a:r>
          </a:p>
          <a:p>
            <a:pPr marL="90488" indent="-90488">
              <a:buFontTx/>
              <a:buChar char="-"/>
            </a:pPr>
            <a:r>
              <a:rPr lang="en-US" sz="1200" b="1">
                <a:solidFill>
                  <a:srgbClr val="D7632A"/>
                </a:solidFill>
                <a:latin typeface="Century Gothic" charset="0"/>
                <a:cs typeface="Century Gothic" charset="0"/>
              </a:rPr>
              <a:t>e-Text, etc.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477000" y="381000"/>
            <a:ext cx="1676400" cy="449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2" name="Rectangle 82"/>
          <p:cNvSpPr>
            <a:spLocks noChangeArrowheads="1"/>
          </p:cNvSpPr>
          <p:nvPr/>
        </p:nvSpPr>
        <p:spPr bwMode="auto">
          <a:xfrm>
            <a:off x="6858000" y="2214563"/>
            <a:ext cx="9001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charset="0"/>
                <a:cs typeface="Century Gothic" charset="0"/>
              </a:rPr>
              <a:t>INSTITUTION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charset="0"/>
                <a:cs typeface="Century Gothic" charset="0"/>
              </a:rPr>
              <a:t>ANALYTICS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044" name="Rectangle 117"/>
          <p:cNvSpPr>
            <a:spLocks noChangeArrowheads="1"/>
          </p:cNvSpPr>
          <p:nvPr/>
        </p:nvSpPr>
        <p:spPr bwMode="auto">
          <a:xfrm>
            <a:off x="6629400" y="3886200"/>
            <a:ext cx="12811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IMS Caliper</a:t>
            </a:r>
          </a:p>
          <a:p>
            <a:pPr algn="ctr"/>
            <a:r>
              <a:rPr lang="en-US" b="1">
                <a:solidFill>
                  <a:srgbClr val="000000"/>
                </a:solidFill>
              </a:rPr>
              <a:t>Analytics</a:t>
            </a:r>
          </a:p>
          <a:p>
            <a:pPr algn="ctr"/>
            <a:r>
              <a:rPr lang="en-US" b="1">
                <a:solidFill>
                  <a:srgbClr val="000000"/>
                </a:solidFill>
              </a:rPr>
              <a:t>Framework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44045" name="Picture 119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68500"/>
            <a:ext cx="838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04800" y="5410200"/>
            <a:ext cx="2692400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IMS ARCHITECTURE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FOR EDUCATIONAL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INNOVATION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09600" y="304800"/>
            <a:ext cx="22860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Picture 72" descr="computer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1295400" cy="1295400"/>
          </a:xfrm>
          <a:prstGeom prst="rect">
            <a:avLst/>
          </a:prstGeom>
        </p:spPr>
      </p:pic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1252538" y="2895600"/>
            <a:ext cx="9001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INSTITUTION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APP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CATALOG</a:t>
            </a:r>
            <a:endParaRPr lang="en-US" sz="1000">
              <a:solidFill>
                <a:srgbClr val="754242"/>
              </a:solidFill>
            </a:endParaRPr>
          </a:p>
        </p:txBody>
      </p:sp>
      <p:pic>
        <p:nvPicPr>
          <p:cNvPr id="88" name="Picture 87" descr="computer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"/>
            <a:ext cx="1295400" cy="1295400"/>
          </a:xfrm>
          <a:prstGeom prst="rect">
            <a:avLst/>
          </a:prstGeom>
        </p:spPr>
      </p:pic>
      <p:sp>
        <p:nvSpPr>
          <p:cNvPr id="44051" name="Rectangle 102"/>
          <p:cNvSpPr>
            <a:spLocks noChangeArrowheads="1"/>
          </p:cNvSpPr>
          <p:nvPr/>
        </p:nvSpPr>
        <p:spPr bwMode="auto">
          <a:xfrm>
            <a:off x="1316038" y="523875"/>
            <a:ext cx="8001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PARTNER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APP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CATALOG</a:t>
            </a:r>
            <a:endParaRPr lang="en-US" sz="1000">
              <a:solidFill>
                <a:srgbClr val="754242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3400" y="1524000"/>
            <a:ext cx="25146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Partner = Trusted Institution(s)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or Approved Suppliers(s)</a:t>
            </a:r>
          </a:p>
        </p:txBody>
      </p:sp>
      <p:grpSp>
        <p:nvGrpSpPr>
          <p:cNvPr id="44053" name="Group 20"/>
          <p:cNvGrpSpPr>
            <a:grpSpLocks/>
          </p:cNvGrpSpPr>
          <p:nvPr/>
        </p:nvGrpSpPr>
        <p:grpSpPr bwMode="auto">
          <a:xfrm rot="-5400000">
            <a:off x="1327150" y="2165350"/>
            <a:ext cx="762000" cy="393700"/>
            <a:chOff x="5638800" y="0"/>
            <a:chExt cx="2286000" cy="393700"/>
          </a:xfrm>
        </p:grpSpPr>
        <p:pic>
          <p:nvPicPr>
            <p:cNvPr id="44076" name="Picture 112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0"/>
              <a:ext cx="1295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7" name="Picture 113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38800" y="0"/>
              <a:ext cx="1295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709613" y="2133600"/>
            <a:ext cx="2033587" cy="30797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Peer-to-peer network</a:t>
            </a:r>
            <a:endParaRPr lang="en-US" sz="1400" dirty="0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685800" y="3962400"/>
            <a:ext cx="2085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754242"/>
                </a:solidFill>
              </a:rPr>
              <a:t>IMS Community</a:t>
            </a:r>
          </a:p>
          <a:p>
            <a:pPr algn="ctr"/>
            <a:r>
              <a:rPr lang="en-US" b="1">
                <a:solidFill>
                  <a:srgbClr val="754242"/>
                </a:solidFill>
              </a:rPr>
              <a:t>App Sharing</a:t>
            </a:r>
          </a:p>
          <a:p>
            <a:pPr algn="ctr"/>
            <a:r>
              <a:rPr lang="en-US" b="1">
                <a:solidFill>
                  <a:srgbClr val="754242"/>
                </a:solidFill>
              </a:rPr>
              <a:t>Architecture (CASA)</a:t>
            </a:r>
            <a:endParaRPr lang="en-US">
              <a:solidFill>
                <a:srgbClr val="754242"/>
              </a:solidFill>
            </a:endParaRPr>
          </a:p>
        </p:txBody>
      </p:sp>
      <p:pic>
        <p:nvPicPr>
          <p:cNvPr id="44056" name="Picture 110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257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4343400" y="1219200"/>
            <a:ext cx="1447800" cy="73818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Launch, Authorize, 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Contextualize</a:t>
            </a:r>
          </a:p>
        </p:txBody>
      </p:sp>
      <p:sp>
        <p:nvSpPr>
          <p:cNvPr id="44058" name="Rectangle 13"/>
          <p:cNvSpPr>
            <a:spLocks noChangeArrowheads="1"/>
          </p:cNvSpPr>
          <p:nvPr/>
        </p:nvSpPr>
        <p:spPr bwMode="auto">
          <a:xfrm>
            <a:off x="4953000" y="41910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33575D"/>
                </a:solidFill>
              </a:rPr>
              <a:t>LTI, </a:t>
            </a:r>
          </a:p>
          <a:p>
            <a:r>
              <a:rPr lang="en-US" sz="1000" b="1">
                <a:solidFill>
                  <a:srgbClr val="33575D"/>
                </a:solidFill>
              </a:rPr>
              <a:t>Common Cartridge, </a:t>
            </a:r>
          </a:p>
          <a:p>
            <a:r>
              <a:rPr lang="en-US" sz="1000" b="1">
                <a:solidFill>
                  <a:srgbClr val="33575D"/>
                </a:solidFill>
              </a:rPr>
              <a:t>QTI, LIS</a:t>
            </a:r>
          </a:p>
        </p:txBody>
      </p:sp>
      <p:sp>
        <p:nvSpPr>
          <p:cNvPr id="44059" name="Rectangle 53"/>
          <p:cNvSpPr>
            <a:spLocks noChangeArrowheads="1"/>
          </p:cNvSpPr>
          <p:nvPr/>
        </p:nvSpPr>
        <p:spPr bwMode="auto">
          <a:xfrm>
            <a:off x="4953000" y="28194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33575D"/>
                </a:solidFill>
              </a:rPr>
              <a:t>IMS</a:t>
            </a:r>
          </a:p>
          <a:p>
            <a:r>
              <a:rPr lang="en-US" b="1">
                <a:solidFill>
                  <a:srgbClr val="33575D"/>
                </a:solidFill>
              </a:rPr>
              <a:t>Digital</a:t>
            </a:r>
          </a:p>
          <a:p>
            <a:r>
              <a:rPr lang="en-US" b="1">
                <a:solidFill>
                  <a:srgbClr val="33575D"/>
                </a:solidFill>
              </a:rPr>
              <a:t>Learning</a:t>
            </a:r>
          </a:p>
          <a:p>
            <a:r>
              <a:rPr lang="en-US" b="1">
                <a:solidFill>
                  <a:srgbClr val="33575D"/>
                </a:solidFill>
              </a:rPr>
              <a:t>Services</a:t>
            </a:r>
          </a:p>
          <a:p>
            <a:r>
              <a:rPr lang="en-US" b="1">
                <a:solidFill>
                  <a:srgbClr val="33575D"/>
                </a:solidFill>
              </a:rPr>
              <a:t>Standards</a:t>
            </a:r>
          </a:p>
        </p:txBody>
      </p:sp>
      <p:pic>
        <p:nvPicPr>
          <p:cNvPr id="44060" name="Picture 54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4600" y="28194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2667000" y="2971800"/>
            <a:ext cx="685800" cy="304800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67000" y="2590800"/>
            <a:ext cx="685800" cy="304800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Apps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91200" y="2133600"/>
            <a:ext cx="685800" cy="304800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Data</a:t>
            </a:r>
          </a:p>
        </p:txBody>
      </p:sp>
      <p:pic>
        <p:nvPicPr>
          <p:cNvPr id="44064" name="Picture 58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23622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5791200" y="2590800"/>
            <a:ext cx="838200" cy="307975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Actions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15000" y="1676400"/>
            <a:ext cx="914400" cy="523875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Click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Stream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200400" y="5562600"/>
            <a:ext cx="4648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9000" y="5516563"/>
            <a:ext cx="4191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Competency Requirements Record (CORE)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200400" y="6165850"/>
            <a:ext cx="4648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29000" y="6172200"/>
            <a:ext cx="4191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Electronic Transcript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Supplement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4071" name="Picture 74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848100" y="51435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3581400" y="5181600"/>
            <a:ext cx="1066800" cy="307975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Pathways</a:t>
            </a:r>
          </a:p>
        </p:txBody>
      </p:sp>
      <p:pic>
        <p:nvPicPr>
          <p:cNvPr id="44073" name="Picture 77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 flipH="1" flipV="1">
            <a:off x="4991100" y="51435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4572000" y="5178425"/>
            <a:ext cx="1524000" cy="307975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Achievements</a:t>
            </a:r>
          </a:p>
        </p:txBody>
      </p:sp>
      <p:pic>
        <p:nvPicPr>
          <p:cNvPr id="44075" name="Picture 16" descr="image_only_transparent.png"/>
          <p:cNvPicPr>
            <a:picLocks noChangeAspect="1"/>
          </p:cNvPicPr>
          <p:nvPr/>
        </p:nvPicPr>
        <p:blipFill>
          <a:blip r:embed="rId6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2057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9" name="Rectangle 85"/>
          <p:cNvSpPr>
            <a:spLocks noChangeArrowheads="1"/>
          </p:cNvSpPr>
          <p:nvPr/>
        </p:nvSpPr>
        <p:spPr bwMode="auto">
          <a:xfrm>
            <a:off x="6864125" y="838858"/>
            <a:ext cx="877327" cy="55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charset="0"/>
                <a:cs typeface="Century Gothic" charset="0"/>
              </a:rPr>
              <a:t>SUPPLIER/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charset="0"/>
                <a:cs typeface="Century Gothic" charset="0"/>
              </a:rPr>
              <a:t>DEVELOPER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charset="0"/>
                <a:cs typeface="Century Gothic" charset="0"/>
              </a:rPr>
              <a:t>ANALYTICS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59" name="Picture 58" descr="computer_blue.png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609600"/>
            <a:ext cx="1295400" cy="1295400"/>
          </a:xfrm>
          <a:prstGeom prst="rect">
            <a:avLst/>
          </a:prstGeom>
        </p:spPr>
      </p:pic>
      <p:pic>
        <p:nvPicPr>
          <p:cNvPr id="64" name="Picture 63" descr="computer_blue.png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1905000"/>
            <a:ext cx="1295400" cy="1295400"/>
          </a:xfrm>
          <a:prstGeom prst="rect">
            <a:avLst/>
          </a:prstGeom>
        </p:spPr>
      </p:pic>
      <p:pic>
        <p:nvPicPr>
          <p:cNvPr id="65" name="image82.png" descr="mozilla-badges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91400" y="5334000"/>
            <a:ext cx="1579419" cy="1447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966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3276600" y="152400"/>
            <a:ext cx="2819400" cy="495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Left-Right-Up Arrow 3"/>
          <p:cNvSpPr/>
          <p:nvPr/>
        </p:nvSpPr>
        <p:spPr>
          <a:xfrm>
            <a:off x="3733800" y="1143000"/>
            <a:ext cx="1828800" cy="762000"/>
          </a:xfrm>
          <a:prstGeom prst="leftRightUpArrow">
            <a:avLst/>
          </a:prstGeom>
          <a:solidFill>
            <a:srgbClr val="BFBFBF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4419600" y="1143000"/>
            <a:ext cx="457200" cy="2819400"/>
          </a:xfrm>
          <a:prstGeom prst="upDownArrow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034" name="Group 6"/>
          <p:cNvGrpSpPr>
            <a:grpSpLocks/>
          </p:cNvGrpSpPr>
          <p:nvPr/>
        </p:nvGrpSpPr>
        <p:grpSpPr bwMode="auto">
          <a:xfrm>
            <a:off x="4140200" y="228600"/>
            <a:ext cx="1041400" cy="965200"/>
            <a:chOff x="3657600" y="228600"/>
            <a:chExt cx="1041400" cy="965200"/>
          </a:xfrm>
        </p:grpSpPr>
        <p:pic>
          <p:nvPicPr>
            <p:cNvPr id="44084" name="Picture 8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8600"/>
              <a:ext cx="1041400" cy="96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85" name="Rectangle 50"/>
            <p:cNvSpPr>
              <a:spLocks noChangeArrowheads="1"/>
            </p:cNvSpPr>
            <p:nvPr/>
          </p:nvSpPr>
          <p:spPr bwMode="auto">
            <a:xfrm>
              <a:off x="3886200" y="381000"/>
              <a:ext cx="6129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D7632A"/>
                  </a:solidFill>
                  <a:latin typeface="Century Gothic" charset="0"/>
                  <a:cs typeface="Century Gothic" charset="0"/>
                </a:rPr>
                <a:t>APPS &amp;</a:t>
              </a:r>
            </a:p>
            <a:p>
              <a:r>
                <a:rPr lang="en-US" sz="1000" b="1">
                  <a:solidFill>
                    <a:srgbClr val="D7632A"/>
                  </a:solidFill>
                  <a:latin typeface="Century Gothic" charset="0"/>
                  <a:cs typeface="Century Gothic" charset="0"/>
                </a:rPr>
                <a:t>TOOLS</a:t>
              </a:r>
              <a:endParaRPr lang="en-US" sz="1000">
                <a:solidFill>
                  <a:srgbClr val="D7632A"/>
                </a:solidFill>
              </a:endParaRPr>
            </a:p>
          </p:txBody>
        </p:sp>
      </p:grpSp>
      <p:grpSp>
        <p:nvGrpSpPr>
          <p:cNvPr id="44035" name="Group 10"/>
          <p:cNvGrpSpPr>
            <a:grpSpLocks/>
          </p:cNvGrpSpPr>
          <p:nvPr/>
        </p:nvGrpSpPr>
        <p:grpSpPr bwMode="auto">
          <a:xfrm>
            <a:off x="3962400" y="2209800"/>
            <a:ext cx="1295400" cy="1295400"/>
            <a:chOff x="3810000" y="2362200"/>
            <a:chExt cx="1295400" cy="1295400"/>
          </a:xfrm>
        </p:grpSpPr>
        <p:pic>
          <p:nvPicPr>
            <p:cNvPr id="10" name="Picture 9" descr="computer_blu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362200"/>
              <a:ext cx="1295400" cy="1295400"/>
            </a:xfrm>
            <a:prstGeom prst="rect">
              <a:avLst/>
            </a:prstGeom>
          </p:spPr>
        </p:pic>
        <p:sp>
          <p:nvSpPr>
            <p:cNvPr id="44083" name="Rectangle 52"/>
            <p:cNvSpPr>
              <a:spLocks noChangeArrowheads="1"/>
            </p:cNvSpPr>
            <p:nvPr/>
          </p:nvSpPr>
          <p:spPr bwMode="auto">
            <a:xfrm>
              <a:off x="3962400" y="2590800"/>
              <a:ext cx="100690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solidFill>
                    <a:srgbClr val="33575C"/>
                  </a:solidFill>
                  <a:latin typeface="Century Gothic" charset="0"/>
                  <a:cs typeface="Century Gothic" charset="0"/>
                </a:rPr>
                <a:t>LEARNING</a:t>
              </a:r>
            </a:p>
            <a:p>
              <a:pPr algn="ctr"/>
              <a:r>
                <a:rPr lang="en-US" sz="1000" b="1">
                  <a:solidFill>
                    <a:srgbClr val="33575C"/>
                  </a:solidFill>
                  <a:latin typeface="Century Gothic" charset="0"/>
                  <a:cs typeface="Century Gothic" charset="0"/>
                </a:rPr>
                <a:t>PLATFORM/</a:t>
              </a:r>
            </a:p>
            <a:p>
              <a:pPr algn="ctr"/>
              <a:r>
                <a:rPr lang="en-US" sz="1000" b="1">
                  <a:solidFill>
                    <a:srgbClr val="33575C"/>
                  </a:solidFill>
                  <a:latin typeface="Century Gothic" charset="0"/>
                  <a:cs typeface="Century Gothic" charset="0"/>
                </a:rPr>
                <a:t>PORTAL/LOR</a:t>
              </a:r>
              <a:endParaRPr lang="en-US" sz="1000">
                <a:solidFill>
                  <a:srgbClr val="33575C"/>
                </a:solidFill>
              </a:endParaRPr>
            </a:p>
          </p:txBody>
        </p:sp>
      </p:grpSp>
      <p:grpSp>
        <p:nvGrpSpPr>
          <p:cNvPr id="44036" name="Group 12"/>
          <p:cNvGrpSpPr>
            <a:grpSpLocks/>
          </p:cNvGrpSpPr>
          <p:nvPr/>
        </p:nvGrpSpPr>
        <p:grpSpPr bwMode="auto">
          <a:xfrm>
            <a:off x="4038600" y="3886200"/>
            <a:ext cx="1184275" cy="1090613"/>
            <a:chOff x="3769163" y="5081437"/>
            <a:chExt cx="1183837" cy="1090763"/>
          </a:xfrm>
        </p:grpSpPr>
        <p:sp>
          <p:nvSpPr>
            <p:cNvPr id="44080" name="Rectangle 108"/>
            <p:cNvSpPr>
              <a:spLocks noChangeArrowheads="1"/>
            </p:cNvSpPr>
            <p:nvPr/>
          </p:nvSpPr>
          <p:spPr bwMode="auto">
            <a:xfrm>
              <a:off x="4006571" y="5237202"/>
              <a:ext cx="75655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515F39"/>
                  </a:solidFill>
                  <a:latin typeface="Century Gothic" charset="0"/>
                  <a:cs typeface="Century Gothic" charset="0"/>
                </a:rPr>
                <a:t>STUDENT</a:t>
              </a:r>
            </a:p>
            <a:p>
              <a:pPr algn="ctr"/>
              <a:r>
                <a:rPr lang="en-US" sz="1000" b="1">
                  <a:solidFill>
                    <a:srgbClr val="515F39"/>
                  </a:solidFill>
                  <a:latin typeface="Century Gothic" charset="0"/>
                  <a:cs typeface="Century Gothic" charset="0"/>
                </a:rPr>
                <a:t>INFO/ERP</a:t>
              </a:r>
            </a:p>
            <a:p>
              <a:pPr algn="ctr"/>
              <a:r>
                <a:rPr lang="en-US" sz="1000" b="1">
                  <a:solidFill>
                    <a:srgbClr val="515F39"/>
                  </a:solidFill>
                  <a:latin typeface="Century Gothic" charset="0"/>
                  <a:cs typeface="Century Gothic" charset="0"/>
                </a:rPr>
                <a:t>SYSTEM</a:t>
              </a:r>
              <a:endParaRPr lang="en-US" sz="1000">
                <a:solidFill>
                  <a:srgbClr val="515F39"/>
                </a:solidFill>
              </a:endParaRPr>
            </a:p>
          </p:txBody>
        </p:sp>
        <p:pic>
          <p:nvPicPr>
            <p:cNvPr id="108" name="Picture 107" descr="computer_blu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9163" y="5081437"/>
              <a:ext cx="1183837" cy="1090763"/>
            </a:xfrm>
            <a:prstGeom prst="rect">
              <a:avLst/>
            </a:prstGeom>
          </p:spPr>
        </p:pic>
      </p:grpSp>
      <p:sp>
        <p:nvSpPr>
          <p:cNvPr id="106" name="Rounded Rectangle 105"/>
          <p:cNvSpPr/>
          <p:nvPr/>
        </p:nvSpPr>
        <p:spPr>
          <a:xfrm>
            <a:off x="6477000" y="381000"/>
            <a:ext cx="1676400" cy="464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4" name="Rectangle 117"/>
          <p:cNvSpPr>
            <a:spLocks noChangeArrowheads="1"/>
          </p:cNvSpPr>
          <p:nvPr/>
        </p:nvSpPr>
        <p:spPr bwMode="auto">
          <a:xfrm>
            <a:off x="6643687" y="4029075"/>
            <a:ext cx="12811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IMS Caliper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Analytics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Framework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410200"/>
            <a:ext cx="2692400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IMS ARCHITECTURE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FOR EDUCATIONAL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INNOVATION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09600" y="304800"/>
            <a:ext cx="22860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Picture 72" descr="computer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1295400" cy="1295400"/>
          </a:xfrm>
          <a:prstGeom prst="rect">
            <a:avLst/>
          </a:prstGeom>
        </p:spPr>
      </p:pic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1252538" y="2895600"/>
            <a:ext cx="9001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INSTITUTION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APP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CATALOG</a:t>
            </a:r>
            <a:endParaRPr lang="en-US" sz="1000">
              <a:solidFill>
                <a:srgbClr val="754242"/>
              </a:solidFill>
            </a:endParaRPr>
          </a:p>
        </p:txBody>
      </p:sp>
      <p:pic>
        <p:nvPicPr>
          <p:cNvPr id="88" name="Picture 87" descr="computer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"/>
            <a:ext cx="1295400" cy="1295400"/>
          </a:xfrm>
          <a:prstGeom prst="rect">
            <a:avLst/>
          </a:prstGeom>
        </p:spPr>
      </p:pic>
      <p:sp>
        <p:nvSpPr>
          <p:cNvPr id="44051" name="Rectangle 102"/>
          <p:cNvSpPr>
            <a:spLocks noChangeArrowheads="1"/>
          </p:cNvSpPr>
          <p:nvPr/>
        </p:nvSpPr>
        <p:spPr bwMode="auto">
          <a:xfrm>
            <a:off x="1316038" y="523875"/>
            <a:ext cx="8001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PARTNER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APP</a:t>
            </a:r>
          </a:p>
          <a:p>
            <a:pPr algn="ctr"/>
            <a:r>
              <a:rPr lang="en-US" sz="1000" b="1">
                <a:solidFill>
                  <a:srgbClr val="754242"/>
                </a:solidFill>
                <a:latin typeface="Century Gothic" charset="0"/>
                <a:cs typeface="Century Gothic" charset="0"/>
              </a:rPr>
              <a:t>CATALOG</a:t>
            </a:r>
            <a:endParaRPr lang="en-US" sz="1000">
              <a:solidFill>
                <a:srgbClr val="754242"/>
              </a:solidFill>
            </a:endParaRPr>
          </a:p>
        </p:txBody>
      </p:sp>
      <p:grpSp>
        <p:nvGrpSpPr>
          <p:cNvPr id="44053" name="Group 20"/>
          <p:cNvGrpSpPr>
            <a:grpSpLocks/>
          </p:cNvGrpSpPr>
          <p:nvPr/>
        </p:nvGrpSpPr>
        <p:grpSpPr bwMode="auto">
          <a:xfrm rot="-5400000">
            <a:off x="1174750" y="2012950"/>
            <a:ext cx="1066800" cy="393700"/>
            <a:chOff x="5638800" y="0"/>
            <a:chExt cx="2286000" cy="393700"/>
          </a:xfrm>
        </p:grpSpPr>
        <p:pic>
          <p:nvPicPr>
            <p:cNvPr id="44076" name="Picture 112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0"/>
              <a:ext cx="1295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7" name="Picture 113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38800" y="0"/>
              <a:ext cx="1295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709613" y="1981200"/>
            <a:ext cx="2033587" cy="30797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Peer-to-peer network</a:t>
            </a:r>
            <a:endParaRPr lang="en-US" sz="1400" dirty="0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685800" y="3962400"/>
            <a:ext cx="2085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754242"/>
                </a:solidFill>
              </a:rPr>
              <a:t>IMS Community</a:t>
            </a:r>
          </a:p>
          <a:p>
            <a:pPr algn="ctr"/>
            <a:r>
              <a:rPr lang="en-US" b="1" dirty="0">
                <a:solidFill>
                  <a:srgbClr val="754242"/>
                </a:solidFill>
              </a:rPr>
              <a:t>App Sharing</a:t>
            </a:r>
          </a:p>
          <a:p>
            <a:pPr algn="ctr"/>
            <a:r>
              <a:rPr lang="en-US" b="1" dirty="0">
                <a:solidFill>
                  <a:srgbClr val="754242"/>
                </a:solidFill>
              </a:rPr>
              <a:t>Architecture (CASA)</a:t>
            </a:r>
            <a:endParaRPr lang="en-US" dirty="0">
              <a:solidFill>
                <a:srgbClr val="75424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0" y="2498923"/>
            <a:ext cx="1143000" cy="1006277"/>
            <a:chOff x="2514600" y="2425700"/>
            <a:chExt cx="1143000" cy="1006277"/>
          </a:xfrm>
        </p:grpSpPr>
        <p:pic>
          <p:nvPicPr>
            <p:cNvPr id="44056" name="Picture 110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5700"/>
              <a:ext cx="9906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0" name="Picture 54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14600" y="2819400"/>
              <a:ext cx="9906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2514600" y="3124200"/>
              <a:ext cx="1143000" cy="307777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Metadata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67000" y="2590800"/>
              <a:ext cx="685800" cy="30480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Apps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86400" y="2283023"/>
            <a:ext cx="1447800" cy="1222177"/>
            <a:chOff x="5486400" y="1676400"/>
            <a:chExt cx="1447800" cy="1222177"/>
          </a:xfrm>
        </p:grpSpPr>
        <p:pic>
          <p:nvPicPr>
            <p:cNvPr id="44045" name="Picture 119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968500"/>
              <a:ext cx="8382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57"/>
            <p:cNvSpPr/>
            <p:nvPr/>
          </p:nvSpPr>
          <p:spPr>
            <a:xfrm>
              <a:off x="5791200" y="2133600"/>
              <a:ext cx="685800" cy="30480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Data</a:t>
              </a:r>
            </a:p>
          </p:txBody>
        </p:sp>
        <p:pic>
          <p:nvPicPr>
            <p:cNvPr id="44064" name="Picture 58" descr="greyarr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91200" y="2362200"/>
              <a:ext cx="838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5486400" y="2590800"/>
              <a:ext cx="1447800" cy="307777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Interventions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1676400"/>
              <a:ext cx="914400" cy="523875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Click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Stream</a:t>
              </a: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3200400" y="5562600"/>
            <a:ext cx="4648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9000" y="5516563"/>
            <a:ext cx="4191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Competency Requirements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Record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200400" y="6165850"/>
            <a:ext cx="4648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29000" y="6172200"/>
            <a:ext cx="4191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Electronic Transcript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Supplement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4071" name="Picture 74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848100" y="51435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3581400" y="5181600"/>
            <a:ext cx="1066800" cy="307975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Pathways</a:t>
            </a:r>
          </a:p>
        </p:txBody>
      </p:sp>
      <p:pic>
        <p:nvPicPr>
          <p:cNvPr id="44073" name="Picture 77" descr="grey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 flipH="1" flipV="1">
            <a:off x="4991100" y="51435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4572000" y="5178425"/>
            <a:ext cx="1524000" cy="307975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Achievements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29400" y="1066800"/>
            <a:ext cx="1295400" cy="1295400"/>
            <a:chOff x="6629400" y="685800"/>
            <a:chExt cx="1295400" cy="1295400"/>
          </a:xfrm>
        </p:grpSpPr>
        <p:sp>
          <p:nvSpPr>
            <p:cNvPr id="44079" name="Rectangle 85"/>
            <p:cNvSpPr>
              <a:spLocks noChangeArrowheads="1"/>
            </p:cNvSpPr>
            <p:nvPr/>
          </p:nvSpPr>
          <p:spPr bwMode="auto">
            <a:xfrm>
              <a:off x="6864125" y="838858"/>
              <a:ext cx="877327" cy="55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entury Gothic" charset="0"/>
                  <a:cs typeface="Century Gothic" charset="0"/>
                </a:rPr>
                <a:t>SUPPLIER/</a:t>
              </a:r>
            </a:p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entury Gothic" charset="0"/>
                  <a:cs typeface="Century Gothic" charset="0"/>
                </a:rPr>
                <a:t>DEVELOPER</a:t>
              </a:r>
            </a:p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entury Gothic" charset="0"/>
                  <a:cs typeface="Century Gothic" charset="0"/>
                </a:rPr>
                <a:t>ANALYTICS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pic>
          <p:nvPicPr>
            <p:cNvPr id="59" name="Picture 58" descr="computer_blue.png"/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629400" y="685800"/>
              <a:ext cx="1295400" cy="12954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629400" y="2362200"/>
            <a:ext cx="1295400" cy="1295400"/>
            <a:chOff x="6629400" y="1981200"/>
            <a:chExt cx="1295400" cy="1295400"/>
          </a:xfrm>
        </p:grpSpPr>
        <p:sp>
          <p:nvSpPr>
            <p:cNvPr id="44042" name="Rectangle 82"/>
            <p:cNvSpPr>
              <a:spLocks noChangeArrowheads="1"/>
            </p:cNvSpPr>
            <p:nvPr/>
          </p:nvSpPr>
          <p:spPr bwMode="auto">
            <a:xfrm>
              <a:off x="6858000" y="2214563"/>
              <a:ext cx="900113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entury Gothic" charset="0"/>
                  <a:cs typeface="Century Gothic" charset="0"/>
                </a:rPr>
                <a:t>INSTITUTION</a:t>
              </a:r>
            </a:p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entury Gothic" charset="0"/>
                  <a:cs typeface="Century Gothic" charset="0"/>
                </a:rPr>
                <a:t>ANALYTICS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pic>
          <p:nvPicPr>
            <p:cNvPr id="64" name="Picture 63" descr="computer_blue.png"/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629400" y="1981200"/>
              <a:ext cx="1295400" cy="1295400"/>
            </a:xfrm>
            <a:prstGeom prst="rect">
              <a:avLst/>
            </a:prstGeom>
          </p:spPr>
        </p:pic>
      </p:grpSp>
      <p:pic>
        <p:nvPicPr>
          <p:cNvPr id="65" name="image82.png" descr="mozilla-badge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91400" y="5334000"/>
            <a:ext cx="1579419" cy="14478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Rectangle 61"/>
          <p:cNvSpPr/>
          <p:nvPr/>
        </p:nvSpPr>
        <p:spPr>
          <a:xfrm>
            <a:off x="3175000" y="1487269"/>
            <a:ext cx="3048000" cy="646331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Cambria"/>
              </a:rPr>
              <a:t>Seamless Enterprise Integration via IMS Standards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mbria"/>
            </a:endParaRPr>
          </a:p>
        </p:txBody>
      </p:sp>
      <p:sp>
        <p:nvSpPr>
          <p:cNvPr id="7" name="Right Arrow 6"/>
          <p:cNvSpPr/>
          <p:nvPr/>
        </p:nvSpPr>
        <p:spPr>
          <a:xfrm rot="19559061">
            <a:off x="4599071" y="1455697"/>
            <a:ext cx="762000" cy="304800"/>
          </a:xfrm>
          <a:prstGeom prst="rightArrow">
            <a:avLst/>
          </a:prstGeom>
          <a:solidFill>
            <a:srgbClr val="BFBFBF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3278820">
            <a:off x="3968183" y="1432797"/>
            <a:ext cx="762000" cy="304800"/>
          </a:xfrm>
          <a:prstGeom prst="rightArrow">
            <a:avLst/>
          </a:prstGeom>
          <a:solidFill>
            <a:srgbClr val="BFBFBF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Learning Platforms that Accept IMS Apps!</a:t>
            </a:r>
            <a:br>
              <a:rPr lang="en-US" dirty="0" smtClean="0"/>
            </a:br>
            <a:r>
              <a:rPr lang="en-US" sz="2200" dirty="0" smtClean="0">
                <a:hlinkClick r:id="rId3"/>
              </a:rPr>
              <a:t>http://imscatalog.org/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35" name="Picture 34" descr="campuscrui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92150"/>
            <a:ext cx="952500" cy="952500"/>
          </a:xfrm>
          <a:prstGeom prst="rect">
            <a:avLst/>
          </a:prstGeom>
        </p:spPr>
      </p:pic>
      <p:pic>
        <p:nvPicPr>
          <p:cNvPr id="33" name="Picture 32" descr="wizlea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50" y="1828800"/>
            <a:ext cx="838200" cy="8382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Unknown-1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2524132" cy="996926"/>
          </a:xfrm>
          <a:prstGeom prst="rect">
            <a:avLst/>
          </a:prstGeom>
        </p:spPr>
      </p:pic>
      <p:pic>
        <p:nvPicPr>
          <p:cNvPr id="2" name="Picture 1" descr="em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57400"/>
            <a:ext cx="1257300" cy="1257300"/>
          </a:xfrm>
          <a:prstGeom prst="rect">
            <a:avLst/>
          </a:prstGeom>
        </p:spPr>
      </p:pic>
      <p:pic>
        <p:nvPicPr>
          <p:cNvPr id="30" name="Picture 29" descr="samsu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71800"/>
            <a:ext cx="1828800" cy="1828800"/>
          </a:xfrm>
          <a:prstGeom prst="rect">
            <a:avLst/>
          </a:prstGeom>
        </p:spPr>
      </p:pic>
      <p:pic>
        <p:nvPicPr>
          <p:cNvPr id="3" name="Picture 2" descr="blackboar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952500" cy="952500"/>
          </a:xfrm>
          <a:prstGeom prst="rect">
            <a:avLst/>
          </a:prstGeom>
        </p:spPr>
      </p:pic>
      <p:pic>
        <p:nvPicPr>
          <p:cNvPr id="5" name="Picture 4" descr="jenza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93750" cy="793750"/>
          </a:xfrm>
          <a:prstGeom prst="rect">
            <a:avLst/>
          </a:prstGeom>
        </p:spPr>
      </p:pic>
      <p:pic>
        <p:nvPicPr>
          <p:cNvPr id="6" name="Picture 5" descr="instructur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5800"/>
            <a:ext cx="1073150" cy="1073150"/>
          </a:xfrm>
          <a:prstGeom prst="rect">
            <a:avLst/>
          </a:prstGeom>
        </p:spPr>
      </p:pic>
      <p:pic>
        <p:nvPicPr>
          <p:cNvPr id="7" name="Picture 6" descr="desire2lear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62600"/>
            <a:ext cx="952500" cy="952500"/>
          </a:xfrm>
          <a:prstGeom prst="rect">
            <a:avLst/>
          </a:prstGeom>
        </p:spPr>
      </p:pic>
      <p:pic>
        <p:nvPicPr>
          <p:cNvPr id="8" name="Picture 7" descr="globalschola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791200"/>
            <a:ext cx="952500" cy="952500"/>
          </a:xfrm>
          <a:prstGeom prst="rect">
            <a:avLst/>
          </a:prstGeom>
        </p:spPr>
      </p:pic>
      <p:pic>
        <p:nvPicPr>
          <p:cNvPr id="9" name="Picture 8" descr="learningdotco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952500" cy="952500"/>
          </a:xfrm>
          <a:prstGeom prst="rect">
            <a:avLst/>
          </a:prstGeom>
        </p:spPr>
      </p:pic>
      <p:pic>
        <p:nvPicPr>
          <p:cNvPr id="10" name="Picture 9" descr="learningobject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71600"/>
            <a:ext cx="952500" cy="952500"/>
          </a:xfrm>
          <a:prstGeom prst="rect">
            <a:avLst/>
          </a:prstGeom>
        </p:spPr>
      </p:pic>
      <p:pic>
        <p:nvPicPr>
          <p:cNvPr id="11" name="Picture 10" descr="learningstudi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76500"/>
            <a:ext cx="1143000" cy="1143000"/>
          </a:xfrm>
          <a:prstGeom prst="rect">
            <a:avLst/>
          </a:prstGeom>
        </p:spPr>
      </p:pic>
      <p:pic>
        <p:nvPicPr>
          <p:cNvPr id="12" name="Picture 11" descr="sakai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86000"/>
            <a:ext cx="952500" cy="952500"/>
          </a:xfrm>
          <a:prstGeom prst="rect">
            <a:avLst/>
          </a:prstGeom>
        </p:spPr>
      </p:pic>
      <p:pic>
        <p:nvPicPr>
          <p:cNvPr id="13" name="Picture 12" descr="moodl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419600"/>
            <a:ext cx="952500" cy="952500"/>
          </a:xfrm>
          <a:prstGeom prst="rect">
            <a:avLst/>
          </a:prstGeom>
        </p:spPr>
      </p:pic>
      <p:pic>
        <p:nvPicPr>
          <p:cNvPr id="14" name="Picture 13" descr="safari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276600"/>
            <a:ext cx="1071563" cy="457200"/>
          </a:xfrm>
          <a:prstGeom prst="rect">
            <a:avLst/>
          </a:prstGeom>
        </p:spPr>
      </p:pic>
      <p:pic>
        <p:nvPicPr>
          <p:cNvPr id="15" name="Picture 14" descr="openclass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24400"/>
            <a:ext cx="952500" cy="952500"/>
          </a:xfrm>
          <a:prstGeom prst="rect">
            <a:avLst/>
          </a:prstGeom>
        </p:spPr>
      </p:pic>
      <p:pic>
        <p:nvPicPr>
          <p:cNvPr id="16" name="Picture 15" descr="apollo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838200" cy="838200"/>
          </a:xfrm>
          <a:prstGeom prst="rect">
            <a:avLst/>
          </a:prstGeom>
        </p:spPr>
      </p:pic>
      <p:pic>
        <p:nvPicPr>
          <p:cNvPr id="17" name="Picture 16" descr="schoology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276600"/>
            <a:ext cx="952500" cy="952500"/>
          </a:xfrm>
          <a:prstGeom prst="rect">
            <a:avLst/>
          </a:prstGeom>
        </p:spPr>
      </p:pic>
      <p:pic>
        <p:nvPicPr>
          <p:cNvPr id="18" name="Picture 17" descr="novoed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19400"/>
            <a:ext cx="1371600" cy="1371600"/>
          </a:xfrm>
          <a:prstGeom prst="rect">
            <a:avLst/>
          </a:prstGeom>
        </p:spPr>
      </p:pic>
      <p:pic>
        <p:nvPicPr>
          <p:cNvPr id="19" name="Picture 18" descr="loudcloud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438400"/>
            <a:ext cx="685800" cy="685800"/>
          </a:xfrm>
          <a:prstGeom prst="rect">
            <a:avLst/>
          </a:prstGeom>
        </p:spPr>
      </p:pic>
      <p:pic>
        <p:nvPicPr>
          <p:cNvPr id="20" name="Picture 19" descr="atutor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791200"/>
            <a:ext cx="1143000" cy="1143000"/>
          </a:xfrm>
          <a:prstGeom prst="rect">
            <a:avLst/>
          </a:prstGeom>
        </p:spPr>
      </p:pic>
      <p:pic>
        <p:nvPicPr>
          <p:cNvPr id="21" name="Picture 20" descr="ivle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800600"/>
            <a:ext cx="952500" cy="952500"/>
          </a:xfrm>
          <a:prstGeom prst="rect">
            <a:avLst/>
          </a:prstGeom>
        </p:spPr>
      </p:pic>
      <p:pic>
        <p:nvPicPr>
          <p:cNvPr id="22" name="Picture 21" descr="LTI4Win_Icon-75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14400"/>
            <a:ext cx="800365" cy="800365"/>
          </a:xfrm>
          <a:prstGeom prst="rect">
            <a:avLst/>
          </a:prstGeom>
        </p:spPr>
      </p:pic>
      <p:pic>
        <p:nvPicPr>
          <p:cNvPr id="23" name="Picture 22" descr="edx-logo.jp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62400"/>
            <a:ext cx="1143000" cy="761370"/>
          </a:xfrm>
          <a:prstGeom prst="rect">
            <a:avLst/>
          </a:prstGeom>
        </p:spPr>
      </p:pic>
      <p:pic>
        <p:nvPicPr>
          <p:cNvPr id="25" name="Picture 24" descr="haiku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66800"/>
            <a:ext cx="876300" cy="876300"/>
          </a:xfrm>
          <a:prstGeom prst="rect">
            <a:avLst/>
          </a:prstGeom>
        </p:spPr>
      </p:pic>
      <p:pic>
        <p:nvPicPr>
          <p:cNvPr id="26" name="Picture 25" descr="lightspeed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4248150"/>
            <a:ext cx="952500" cy="952500"/>
          </a:xfrm>
          <a:prstGeom prst="rect">
            <a:avLst/>
          </a:prstGeom>
        </p:spPr>
      </p:pic>
      <p:pic>
        <p:nvPicPr>
          <p:cNvPr id="27" name="Picture 26" descr="itslearning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943600"/>
            <a:ext cx="795925" cy="774700"/>
          </a:xfrm>
          <a:prstGeom prst="rect">
            <a:avLst/>
          </a:prstGeom>
        </p:spPr>
      </p:pic>
      <p:pic>
        <p:nvPicPr>
          <p:cNvPr id="29" name="Picture 28" descr="bisk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981700"/>
            <a:ext cx="762000" cy="762000"/>
          </a:xfrm>
          <a:prstGeom prst="rect">
            <a:avLst/>
          </a:prstGeom>
        </p:spPr>
      </p:pic>
      <p:pic>
        <p:nvPicPr>
          <p:cNvPr id="28" name="Picture 27" descr="logo11w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974816"/>
            <a:ext cx="1295400" cy="457483"/>
          </a:xfrm>
          <a:prstGeom prst="rect">
            <a:avLst/>
          </a:prstGeom>
        </p:spPr>
      </p:pic>
      <p:pic>
        <p:nvPicPr>
          <p:cNvPr id="34" name="Picture 33" descr="uniservity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6000"/>
            <a:ext cx="736600" cy="736600"/>
          </a:xfrm>
          <a:prstGeom prst="rect">
            <a:avLst/>
          </a:prstGeom>
        </p:spPr>
      </p:pic>
      <p:pic>
        <p:nvPicPr>
          <p:cNvPr id="36" name="Picture 35" descr="coursera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0" y="4730750"/>
            <a:ext cx="952500" cy="952500"/>
          </a:xfrm>
          <a:prstGeom prst="rect">
            <a:avLst/>
          </a:prstGeom>
        </p:spPr>
      </p:pic>
      <p:pic>
        <p:nvPicPr>
          <p:cNvPr id="37" name="Picture 36" descr="edu2.png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33800"/>
            <a:ext cx="806450" cy="8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MS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IMS2012</Template>
  <TotalTime>2732</TotalTime>
  <Words>1735</Words>
  <Application>Microsoft Macintosh PowerPoint</Application>
  <PresentationFormat>On-screen Show (4:3)</PresentationFormat>
  <Paragraphs>504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IMS2012</vt:lpstr>
      <vt:lpstr>Annual Report</vt:lpstr>
      <vt:lpstr>IMS Global Learning Consortium</vt:lpstr>
      <vt:lpstr>IMS Mission Statement</vt:lpstr>
      <vt:lpstr>Learning Impact Leadership:</vt:lpstr>
      <vt:lpstr>PowerPoint Presentation</vt:lpstr>
      <vt:lpstr>IMS Context</vt:lpstr>
      <vt:lpstr>PowerPoint Presentation</vt:lpstr>
      <vt:lpstr>PowerPoint Presentation</vt:lpstr>
      <vt:lpstr>Learning Platforms that Accept IMS Apps! http://imscatalog.org/ </vt:lpstr>
      <vt:lpstr>PowerPoint Presentation</vt:lpstr>
      <vt:lpstr>Learning Tools Interoperability</vt:lpstr>
      <vt:lpstr>PowerPoint Presentation</vt:lpstr>
      <vt:lpstr>LTI 1.0/1.1 Messaging</vt:lpstr>
      <vt:lpstr>LTI 1.2 Messaging</vt:lpstr>
      <vt:lpstr>Learning Tools Interoperability v2.0</vt:lpstr>
      <vt:lpstr>LTI v2.0 Messaging</vt:lpstr>
      <vt:lpstr>Comparison of LTI Versions</vt:lpstr>
      <vt:lpstr>Caliper Learning Analytics Ecosystem</vt:lpstr>
      <vt:lpstr>Caliper Learning Analytics Ecosystem</vt:lpstr>
      <vt:lpstr>IMS Caliper Learning Analytics Ecosystem</vt:lpstr>
      <vt:lpstr>Caliper event</vt:lpstr>
      <vt:lpstr>IMS Caliper: Click Stream Data for Learning Analytics</vt:lpstr>
      <vt:lpstr>Why Caliper?</vt:lpstr>
      <vt:lpstr>Scope: Caliper</vt:lpstr>
      <vt:lpstr>Scope: Caliper 1.0</vt:lpstr>
      <vt:lpstr>Caliper fundamentals</vt:lpstr>
      <vt:lpstr>The Sensor API</vt:lpstr>
      <vt:lpstr>Sensor API &amp; Metric Profiles</vt:lpstr>
      <vt:lpstr>Caliper code repos (Github)</vt:lpstr>
      <vt:lpstr>Thank You! Questions, Issues &amp; Comments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McKell</dc:creator>
  <cp:lastModifiedBy>Charles Severance</cp:lastModifiedBy>
  <cp:revision>118</cp:revision>
  <cp:lastPrinted>2014-09-12T13:07:21Z</cp:lastPrinted>
  <dcterms:created xsi:type="dcterms:W3CDTF">2012-07-25T17:07:47Z</dcterms:created>
  <dcterms:modified xsi:type="dcterms:W3CDTF">2015-09-27T12:24:30Z</dcterms:modified>
</cp:coreProperties>
</file>