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1" r:id="rId6"/>
    <p:sldId id="259" r:id="rId7"/>
    <p:sldId id="262" r:id="rId8"/>
    <p:sldId id="267" r:id="rId9"/>
    <p:sldId id="26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6C66C-A9F9-4B2F-B713-763277003C74}">
  <a:tblStyle styleId="{05D6C66C-A9F9-4B2F-B713-763277003C74}" styleName="Table_0">
    <a:wholeTbl>
      <a:tcTxStyle b="off" i="off">
        <a:font>
          <a:latin typeface="Source Sans Pro"/>
          <a:ea typeface="Source Sans Pro"/>
          <a:cs typeface="Source Sans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CF4"/>
          </a:solidFill>
        </a:fill>
      </a:tcStyle>
    </a:wholeTbl>
    <a:band1H>
      <a:tcTxStyle/>
      <a:tcStyle>
        <a:tcBdr/>
        <a:fill>
          <a:solidFill>
            <a:srgbClr val="F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ource Sans Pro"/>
          <a:ea typeface="Source Sans Pro"/>
          <a:cs typeface="Source Sans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708"/>
  </p:normalViewPr>
  <p:slideViewPr>
    <p:cSldViewPr snapToGrid="0" snapToObjects="1">
      <p:cViewPr varScale="1">
        <p:scale>
          <a:sx n="70" d="100"/>
          <a:sy n="70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1" name="Google Shape;1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8" name="Google Shape;1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7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0" name="Google Shape;1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1" name="Google Shape;1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9" name="Google Shape;12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9" name="Google Shape;1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59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458925" y="819560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>
            <a:spLocks noGrp="1"/>
          </p:cNvSpPr>
          <p:nvPr>
            <p:ph type="pic" idx="2"/>
          </p:nvPr>
        </p:nvSpPr>
        <p:spPr>
          <a:xfrm>
            <a:off x="5467894" y="587120"/>
            <a:ext cx="5290998" cy="529099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2"/>
          <p:cNvGrpSpPr/>
          <p:nvPr/>
        </p:nvGrpSpPr>
        <p:grpSpPr>
          <a:xfrm>
            <a:off x="4958702" y="964250"/>
            <a:ext cx="1598829" cy="531293"/>
            <a:chOff x="2504802" y="1755501"/>
            <a:chExt cx="1598829" cy="531293"/>
          </a:xfrm>
        </p:grpSpPr>
        <p:sp>
          <p:nvSpPr>
            <p:cNvPr id="19" name="Google Shape;19;p2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9594816" y="4332008"/>
            <a:ext cx="1861480" cy="1861499"/>
            <a:chOff x="5734037" y="3067039"/>
            <a:chExt cx="724483" cy="724489"/>
          </a:xfrm>
        </p:grpSpPr>
        <p:sp>
          <p:nvSpPr>
            <p:cNvPr id="22" name="Google Shape;22;p2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1" name="Google Shape;191;p2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97" name="Google Shape;197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8340966" y="406894"/>
            <a:ext cx="1598829" cy="531293"/>
            <a:chOff x="6491531" y="1420258"/>
            <a:chExt cx="1598829" cy="531293"/>
          </a:xfrm>
        </p:grpSpPr>
        <p:grpSp>
          <p:nvGrpSpPr>
            <p:cNvPr id="200" name="Google Shape;200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203" name="Google Shape;203;p3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/>
                <a:ahLst/>
                <a:cxnLst/>
                <a:rect l="l" t="t" r="r" b="b"/>
                <a:pathLst>
                  <a:path w="1598614" h="172939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/>
                <a:ahLst/>
                <a:cxnLst/>
                <a:rect l="l" t="t" r="r" b="b"/>
                <a:pathLst>
                  <a:path w="1598829" h="172724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206" name="Google Shape;206;p3"/>
          <p:cNvSpPr>
            <a:spLocks noGrp="1"/>
          </p:cNvSpPr>
          <p:nvPr>
            <p:ph type="pic" idx="2"/>
          </p:nvPr>
        </p:nvSpPr>
        <p:spPr>
          <a:xfrm>
            <a:off x="7253022" y="1820335"/>
            <a:ext cx="3555042" cy="3217332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 rot="10800000" flipH="1">
            <a:off x="2" y="5664437"/>
            <a:ext cx="630153" cy="666750"/>
            <a:chOff x="1" y="2"/>
            <a:chExt cx="2232251" cy="2361890"/>
          </a:xfrm>
        </p:grpSpPr>
        <p:sp>
          <p:nvSpPr>
            <p:cNvPr id="213" name="Google Shape;213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" y="2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 rot="-54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16" name="Google Shape;216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759419" y="3564607"/>
              <a:ext cx="3432581" cy="3293393"/>
            </a:xfrm>
            <a:custGeom>
              <a:avLst/>
              <a:gdLst/>
              <a:ahLst/>
              <a:cxnLst/>
              <a:rect l="l" t="t" r="r" b="b"/>
              <a:pathLst>
                <a:path w="3432581" h="3293393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18" name="Google Shape;218;p4"/>
          <p:cNvSpPr>
            <a:spLocks noGrp="1"/>
          </p:cNvSpPr>
          <p:nvPr>
            <p:ph type="pic" idx="2"/>
          </p:nvPr>
        </p:nvSpPr>
        <p:spPr>
          <a:xfrm>
            <a:off x="6924145" y="732391"/>
            <a:ext cx="4463594" cy="2590987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"/>
          <p:cNvSpPr>
            <a:spLocks noGrp="1"/>
          </p:cNvSpPr>
          <p:nvPr>
            <p:ph type="pic" idx="3"/>
          </p:nvPr>
        </p:nvSpPr>
        <p:spPr>
          <a:xfrm>
            <a:off x="6924145" y="3459904"/>
            <a:ext cx="4463594" cy="259098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0" name="Google Shape;220;p4"/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221" name="Google Shape;221;p4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9906949" y="5729028"/>
            <a:ext cx="1054464" cy="469689"/>
            <a:chOff x="9841624" y="4115729"/>
            <a:chExt cx="602169" cy="268223"/>
          </a:xfrm>
        </p:grpSpPr>
        <p:sp>
          <p:nvSpPr>
            <p:cNvPr id="224" name="Google Shape;224;p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9" name="Google Shape;229;p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30" name="Google Shape;23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5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0605044" y="541947"/>
            <a:ext cx="413564" cy="41356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9" name="Google Shape;239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0" name="Google Shape;240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1" name="Google Shape;241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2" name="Google Shape;242;p5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3" name="Google Shape;243;p5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4" name="Google Shape;244;p5" descr="Tag=AccentColor&#10;Flavor=Light&#10;Target=Fill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45" name="Google Shape;245;p5"/>
          <p:cNvGrpSpPr/>
          <p:nvPr/>
        </p:nvGrpSpPr>
        <p:grpSpPr>
          <a:xfrm>
            <a:off x="9488308" y="5002180"/>
            <a:ext cx="1054465" cy="469689"/>
            <a:chOff x="9841624" y="4115729"/>
            <a:chExt cx="602169" cy="268223"/>
          </a:xfrm>
        </p:grpSpPr>
        <p:sp>
          <p:nvSpPr>
            <p:cNvPr id="246" name="Google Shape;246;p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51" name="Google Shape;251;p5"/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252" name="Google Shape;252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54" name="Google Shape;254;p5"/>
          <p:cNvSpPr>
            <a:spLocks noGrp="1"/>
          </p:cNvSpPr>
          <p:nvPr>
            <p:ph type="pic" idx="2"/>
          </p:nvPr>
        </p:nvSpPr>
        <p:spPr>
          <a:xfrm>
            <a:off x="6536411" y="254456"/>
            <a:ext cx="4203526" cy="4203526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56" name="Google Shape;2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2976055" y="63304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0" y="292656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0" y="732391"/>
            <a:ext cx="1861854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" y="2"/>
            <a:ext cx="2232251" cy="2361890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8759419" y="3564607"/>
            <a:ext cx="3432581" cy="3293393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8"/>
          <p:cNvSpPr txBox="1">
            <a:spLocks noGrp="1"/>
          </p:cNvSpPr>
          <p:nvPr>
            <p:ph type="body" idx="1"/>
          </p:nvPr>
        </p:nvSpPr>
        <p:spPr>
          <a:xfrm>
            <a:off x="2975828" y="4669152"/>
            <a:ext cx="5177572" cy="8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>
            <a:off x="10428622" y="5695520"/>
            <a:ext cx="1054465" cy="469689"/>
            <a:chOff x="9841624" y="4115729"/>
            <a:chExt cx="602169" cy="268223"/>
          </a:xfrm>
        </p:grpSpPr>
        <p:sp>
          <p:nvSpPr>
            <p:cNvPr id="287" name="Google Shape;287;p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92" name="Google Shape;292;p8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10"/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</p:grpSpPr>
        <p:sp>
          <p:nvSpPr>
            <p:cNvPr id="480" name="Google Shape;480;p10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2" name="Google Shape;482;p10"/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</p:grpSpPr>
        <p:sp>
          <p:nvSpPr>
            <p:cNvPr id="483" name="Google Shape;483;p10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2" name="Google Shape;652;p10"/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653" name="Google Shape;653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55" name="Google Shape;655;p10"/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656" name="Google Shape;656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58" name="Google Shape;658;p10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59" name="Google Shape;6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">
  <p:cSld name="Content 2 Column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11"/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662" name="Google Shape;662;p11"/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64" name="Google Shape;664;p11"/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665" name="Google Shape;665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79900" y="122321"/>
              <a:ext cx="2232251" cy="2361890"/>
            </a:xfrm>
            <a:custGeom>
              <a:avLst/>
              <a:gdLst/>
              <a:ahLst/>
              <a:cxnLst/>
              <a:rect l="l" t="t" r="r" b="b"/>
              <a:pathLst>
                <a:path w="3871489" h="4096327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67" name="Google Shape;667;p11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11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9" name="Google Shape;669;p11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11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11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72" name="Google Shape;672;p11"/>
          <p:cNvGrpSpPr/>
          <p:nvPr/>
        </p:nvGrpSpPr>
        <p:grpSpPr>
          <a:xfrm>
            <a:off x="10056905" y="5782880"/>
            <a:ext cx="1054465" cy="469689"/>
            <a:chOff x="10056905" y="5720734"/>
            <a:chExt cx="1054465" cy="469689"/>
          </a:xfrm>
        </p:grpSpPr>
        <p:grpSp>
          <p:nvGrpSpPr>
            <p:cNvPr id="673" name="Google Shape;673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74" name="Google Shape;674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679" name="Google Shape;679;p11"/>
            <p:cNvGrpSpPr/>
            <p:nvPr/>
          </p:nvGrpSpPr>
          <p:grpSpPr>
            <a:xfrm>
              <a:off x="10056905" y="5720734"/>
              <a:ext cx="1054465" cy="469689"/>
              <a:chOff x="9841624" y="4115729"/>
              <a:chExt cx="602169" cy="268223"/>
            </a:xfrm>
          </p:grpSpPr>
          <p:sp>
            <p:nvSpPr>
              <p:cNvPr id="680" name="Google Shape;680;p11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/>
                <a:ahLst/>
                <a:cxnLst/>
                <a:rect l="l" t="t" r="r" b="b"/>
                <a:pathLst>
                  <a:path w="202882" h="268223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685" name="Google Shape;685;p11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686" name="Google Shape;6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3"/>
          <p:cNvGrpSpPr/>
          <p:nvPr/>
        </p:nvGrpSpPr>
        <p:grpSpPr>
          <a:xfrm>
            <a:off x="5150985" y="5322067"/>
            <a:ext cx="1054465" cy="469689"/>
            <a:chOff x="9841624" y="4115729"/>
            <a:chExt cx="602169" cy="268223"/>
          </a:xfrm>
        </p:grpSpPr>
        <p:sp>
          <p:nvSpPr>
            <p:cNvPr id="718" name="Google Shape;718;p1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23" name="Google Shape;723;p13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13"/>
          <p:cNvSpPr>
            <a:spLocks noGrp="1"/>
          </p:cNvSpPr>
          <p:nvPr>
            <p:ph type="pic" idx="2"/>
          </p:nvPr>
        </p:nvSpPr>
        <p:spPr>
          <a:xfrm>
            <a:off x="477542" y="269355"/>
            <a:ext cx="3296556" cy="3296556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13"/>
          <p:cNvSpPr>
            <a:spLocks noGrp="1"/>
          </p:cNvSpPr>
          <p:nvPr>
            <p:ph type="pic" idx="3"/>
          </p:nvPr>
        </p:nvSpPr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13"/>
          <p:cNvSpPr>
            <a:spLocks noGrp="1"/>
          </p:cNvSpPr>
          <p:nvPr>
            <p:ph type="pic" idx="4"/>
          </p:nvPr>
        </p:nvSpPr>
        <p:spPr>
          <a:xfrm>
            <a:off x="2008258" y="3481328"/>
            <a:ext cx="2706984" cy="261174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27" name="Google Shape;727;p1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728" name="Google Shape;728;p13" descr="Tag=AccentColor&#10;Flavor=Light&#10;Target=Fill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9" name="Google Shape;729;p13" descr="Tag=AccentColor&#10;Flavor=Light&#10;Target=Fill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0" name="Google Shape;730;p13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1" name="Google Shape;731;p13"/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732" name="Google Shape;732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3" name="Google Shape;733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4" name="Google Shape;734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35" name="Google Shape;735;p13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id="736" name="Google Shape;736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7" name="Google Shape;737;p13" descr="Tag=AccentColor&#10;Flavor=Light&#10;Target=Fill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/>
                <a:ahLst/>
                <a:cxnLst/>
                <a:rect l="l" t="t" r="r" b="b"/>
                <a:pathLst>
                  <a:path w="807148" h="807148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738" name="Google Shape;738;p13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39" name="Google Shape;73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566550" y="555676"/>
            <a:ext cx="4860256" cy="5423094"/>
            <a:chOff x="1481312" y="743744"/>
            <a:chExt cx="4860256" cy="4589316"/>
          </a:xfrm>
        </p:grpSpPr>
        <p:sp>
          <p:nvSpPr>
            <p:cNvPr id="742" name="Google Shape;742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3" name="Google Shape;743;p14" descr="Tag=AccentColor&#10;Flavor=Light&#10;Target=Fill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44" name="Google Shape;744;p14"/>
          <p:cNvSpPr/>
          <p:nvPr/>
        </p:nvSpPr>
        <p:spPr>
          <a:xfrm>
            <a:off x="464967" y="460297"/>
            <a:ext cx="4860256" cy="5423094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5" name="Google Shape;745;p14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4"/>
          <p:cNvSpPr txBox="1">
            <a:spLocks noGrp="1"/>
          </p:cNvSpPr>
          <p:nvPr>
            <p:ph type="subTitle" idx="1"/>
          </p:nvPr>
        </p:nvSpPr>
        <p:spPr>
          <a:xfrm>
            <a:off x="677119" y="4153127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7" name="Google Shape;747;p14"/>
          <p:cNvSpPr>
            <a:spLocks noGrp="1"/>
          </p:cNvSpPr>
          <p:nvPr>
            <p:ph type="pic" idx="2"/>
          </p:nvPr>
        </p:nvSpPr>
        <p:spPr>
          <a:xfrm>
            <a:off x="6359307" y="470931"/>
            <a:ext cx="4833901" cy="5507839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8" name="Google Shape;748;p14"/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749" name="Google Shape;749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/>
              <a:ahLst/>
              <a:cxnLst/>
              <a:rect l="l" t="t" r="r" b="b"/>
              <a:pathLst>
                <a:path w="807148" h="807148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1" name="Google Shape;751;p14"/>
          <p:cNvGrpSpPr/>
          <p:nvPr/>
        </p:nvGrpSpPr>
        <p:grpSpPr>
          <a:xfrm>
            <a:off x="5858294" y="2360859"/>
            <a:ext cx="1054465" cy="469689"/>
            <a:chOff x="9841624" y="4115729"/>
            <a:chExt cx="602169" cy="268223"/>
          </a:xfrm>
        </p:grpSpPr>
        <p:sp>
          <p:nvSpPr>
            <p:cNvPr id="752" name="Google Shape;752;p1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57" name="Google Shape;757;p14"/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758" name="Google Shape;758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0" name="Google Shape;760;p14"/>
          <p:cNvSpPr txBox="1"/>
          <p:nvPr/>
        </p:nvSpPr>
        <p:spPr>
          <a:xfrm>
            <a:off x="-4017" y="6337201"/>
            <a:ext cx="5137992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Conference 2021</a:t>
            </a:r>
            <a:endParaRPr/>
          </a:p>
        </p:txBody>
      </p:sp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61823"/>
            <a:ext cx="1463039" cy="47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sz="4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5"/>
          <p:cNvSpPr/>
          <p:nvPr/>
        </p:nvSpPr>
        <p:spPr>
          <a:xfrm>
            <a:off x="5480475" y="610800"/>
            <a:ext cx="5486400" cy="5250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7" name="Google Shape;767;p15"/>
          <p:cNvSpPr/>
          <p:nvPr/>
        </p:nvSpPr>
        <p:spPr>
          <a:xfrm>
            <a:off x="5709075" y="867975"/>
            <a:ext cx="5029200" cy="4714800"/>
          </a:xfrm>
          <a:prstGeom prst="ellipse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8" name="Google Shape;768;p15"/>
          <p:cNvSpPr txBox="1"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4000" dirty="0"/>
              <a:t>A Peek into the Crystal Ball to see the Future of Learning Tools Interoperability</a:t>
            </a:r>
            <a:endParaRPr sz="4000" dirty="0"/>
          </a:p>
        </p:txBody>
      </p:sp>
      <p:sp>
        <p:nvSpPr>
          <p:cNvPr id="769" name="Google Shape;769;p15"/>
          <p:cNvSpPr txBox="1"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University of Michigan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endParaRPr lang="en-US" dirty="0" smtClean="0"/>
          </a:p>
        </p:txBody>
      </p:sp>
      <p:pic>
        <p:nvPicPr>
          <p:cNvPr id="770" name="Google Shape;770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71" r="7701"/>
          <a:stretch/>
        </p:blipFill>
        <p:spPr>
          <a:xfrm>
            <a:off x="6096000" y="1248495"/>
            <a:ext cx="4255500" cy="396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"/>
          <p:cNvSpPr txBox="1"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76" name="Google Shape;776;p16"/>
          <p:cNvSpPr txBox="1"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Quick History of LTI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Coming soon to a spec near you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Demo</a:t>
            </a:r>
            <a:endParaRPr dirty="0"/>
          </a:p>
        </p:txBody>
      </p:sp>
      <p:pic>
        <p:nvPicPr>
          <p:cNvPr id="777" name="Google Shape;777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53022" y="2240284"/>
            <a:ext cx="3555042" cy="23774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16"/>
          <p:cNvGrpSpPr/>
          <p:nvPr/>
        </p:nvGrpSpPr>
        <p:grpSpPr>
          <a:xfrm>
            <a:off x="6285771" y="4474366"/>
            <a:ext cx="1443403" cy="1443418"/>
            <a:chOff x="10154386" y="4452483"/>
            <a:chExt cx="1443403" cy="1443418"/>
          </a:xfrm>
        </p:grpSpPr>
        <p:grpSp>
          <p:nvGrpSpPr>
            <p:cNvPr id="779" name="Google Shape;77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780" name="Google Shape;78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949" name="Google Shape;949;p16"/>
            <p:cNvGrpSpPr/>
            <p:nvPr/>
          </p:nvGrpSpPr>
          <p:grpSpPr>
            <a:xfrm>
              <a:off x="10154386" y="4452483"/>
              <a:ext cx="1443403" cy="1443418"/>
              <a:chOff x="5734037" y="3067039"/>
              <a:chExt cx="724483" cy="724489"/>
            </a:xfrm>
          </p:grpSpPr>
          <p:sp>
            <p:nvSpPr>
              <p:cNvPr id="950" name="Google Shape;950;p16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7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192" h="14096" extrusionOk="0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7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9" extrusionOk="0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/>
                <a:ahLst/>
                <a:cxnLst/>
                <a:rect l="l" t="t" r="r" b="b"/>
                <a:pathLst>
                  <a:path w="14096" h="14096" extrusionOk="0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7"/>
          <p:cNvSpPr txBox="1"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/>
              <a:t>Sakai and LTI</a:t>
            </a:r>
            <a:endParaRPr dirty="0"/>
          </a:p>
        </p:txBody>
      </p:sp>
      <p:sp>
        <p:nvSpPr>
          <p:cNvPr id="1125" name="Google Shape;1125;p17"/>
          <p:cNvSpPr txBox="1">
            <a:spLocks noGrp="1"/>
          </p:cNvSpPr>
          <p:nvPr>
            <p:ph type="body" idx="1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Sakai (and </a:t>
            </a:r>
            <a:r>
              <a:rPr lang="en-US" sz="2400" dirty="0" err="1" smtClean="0"/>
              <a:t>Tsugi</a:t>
            </a:r>
            <a:r>
              <a:rPr lang="en-US" sz="2400" dirty="0" smtClean="0"/>
              <a:t>) have always been at the forefront of research into how to best use LTI to advance interoperability.  Sakai supports most LTI innovations when they are released </a:t>
            </a:r>
            <a:r>
              <a:rPr lang="en-US" sz="2400" i="1" dirty="0" smtClean="0"/>
              <a:t>or earlier</a:t>
            </a:r>
            <a:r>
              <a:rPr lang="en-US" sz="2400" dirty="0" smtClean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There are 1-3 well attended LTI meetings per week.  A lot of collaborative engineering to insure interoperability.</a:t>
            </a:r>
            <a:endParaRPr sz="2400" dirty="0"/>
          </a:p>
        </p:txBody>
      </p:sp>
      <p:pic>
        <p:nvPicPr>
          <p:cNvPr id="1126" name="Google Shape;1126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11943" y="732391"/>
            <a:ext cx="3887999" cy="259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1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211942" y="3459904"/>
            <a:ext cx="3887999" cy="25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3"/>
          <p:cNvSpPr txBox="1">
            <a:spLocks noGrp="1"/>
          </p:cNvSpPr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/>
              <a:t>Timeline</a:t>
            </a:r>
            <a:endParaRPr dirty="0"/>
          </a:p>
        </p:txBody>
      </p:sp>
      <p:grpSp>
        <p:nvGrpSpPr>
          <p:cNvPr id="1185" name="Google Shape;1185;p23"/>
          <p:cNvGrpSpPr/>
          <p:nvPr/>
        </p:nvGrpSpPr>
        <p:grpSpPr>
          <a:xfrm>
            <a:off x="525779" y="1452763"/>
            <a:ext cx="11140439" cy="4351337"/>
            <a:chOff x="3265" y="0"/>
            <a:chExt cx="11140439" cy="4351337"/>
          </a:xfrm>
        </p:grpSpPr>
        <p:sp>
          <p:nvSpPr>
            <p:cNvPr id="1186" name="Google Shape;1186;p23"/>
            <p:cNvSpPr/>
            <p:nvPr/>
          </p:nvSpPr>
          <p:spPr>
            <a:xfrm rot="-5400000">
              <a:off x="1423998" y="1192689"/>
              <a:ext cx="435133" cy="1965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 txBox="1"/>
            <p:nvPr/>
          </p:nvSpPr>
          <p:spPr>
            <a:xfrm>
              <a:off x="65858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2010</a:t>
              </a:r>
              <a:endParaRPr dirty="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 txBox="1"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1.0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No Grades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0" name="Google Shape;1190;p23"/>
            <p:cNvCxnSpPr/>
            <p:nvPr/>
          </p:nvCxnSpPr>
          <p:spPr>
            <a:xfrm>
              <a:off x="164156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1" name="Google Shape;1191;p23"/>
            <p:cNvSpPr/>
            <p:nvPr/>
          </p:nvSpPr>
          <p:spPr>
            <a:xfrm>
              <a:off x="1605867" y="1601118"/>
              <a:ext cx="87026" cy="870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 txBox="1"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2011</a:t>
              </a:r>
              <a:endParaRPr dirty="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 txBox="1"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1.1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Basic Outcomes - Tattoo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6" name="Google Shape;1196;p23"/>
            <p:cNvCxnSpPr/>
            <p:nvPr/>
          </p:nvCxnSpPr>
          <p:spPr>
            <a:xfrm>
              <a:off x="360752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FFCC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7" name="Google Shape;1197;p23"/>
            <p:cNvSpPr/>
            <p:nvPr/>
          </p:nvSpPr>
          <p:spPr>
            <a:xfrm>
              <a:off x="3564012" y="2663192"/>
              <a:ext cx="87026" cy="87026"/>
            </a:xfrm>
            <a:prstGeom prst="ellipse">
              <a:avLst/>
            </a:prstGeom>
            <a:solidFill>
              <a:srgbClr val="FFCC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 txBox="1"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2014</a:t>
              </a:r>
              <a:endParaRPr dirty="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 txBox="1"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400"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2.0 </a:t>
              </a:r>
              <a:r>
                <a:rPr lang="en-US" sz="2400" dirty="0" smtClean="0"/>
                <a:t>🗑🔥</a:t>
              </a:r>
              <a:endParaRPr lang="en-US" sz="2400" dirty="0"/>
            </a:p>
          </p:txBody>
        </p:sp>
        <p:cxnSp>
          <p:nvCxnSpPr>
            <p:cNvPr id="1202" name="Google Shape;1202;p23"/>
            <p:cNvCxnSpPr/>
            <p:nvPr/>
          </p:nvCxnSpPr>
          <p:spPr>
            <a:xfrm>
              <a:off x="557348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3" name="Google Shape;1203;p23"/>
            <p:cNvSpPr/>
            <p:nvPr/>
          </p:nvSpPr>
          <p:spPr>
            <a:xfrm>
              <a:off x="5529972" y="1601118"/>
              <a:ext cx="87026" cy="870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 txBox="1"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2019</a:t>
              </a:r>
              <a:endParaRPr dirty="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 txBox="1"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LTI Advantage </a:t>
              </a:r>
              <a:r>
                <a:rPr lang="mr-IN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</a:t>
              </a:r>
              <a:r>
                <a:rPr lang="en-US" sz="2400" b="0" i="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LTI 1.3, Assignments and Grades, Names and Roles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08" name="Google Shape;1208;p23"/>
            <p:cNvCxnSpPr/>
            <p:nvPr/>
          </p:nvCxnSpPr>
          <p:spPr>
            <a:xfrm>
              <a:off x="7539445" y="239323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9EEEC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9" name="Google Shape;1209;p23"/>
            <p:cNvSpPr/>
            <p:nvPr/>
          </p:nvSpPr>
          <p:spPr>
            <a:xfrm>
              <a:off x="7495932" y="2663192"/>
              <a:ext cx="87026" cy="87026"/>
            </a:xfrm>
            <a:prstGeom prst="ellipse">
              <a:avLst/>
            </a:prstGeom>
            <a:solidFill>
              <a:srgbClr val="9EEE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 rot="5400000">
              <a:off x="9287838" y="1192689"/>
              <a:ext cx="435133" cy="196595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 txBox="1"/>
            <p:nvPr/>
          </p:nvSpPr>
          <p:spPr>
            <a:xfrm>
              <a:off x="8522425" y="1958102"/>
              <a:ext cx="1965959" cy="435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75" tIns="0" rIns="34675" bIns="0" anchor="ctr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Source Sans Pro"/>
                <a:buNone/>
              </a:pPr>
              <a:r>
                <a:rPr lang="en-US" sz="1800" dirty="0" smtClean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2021</a:t>
              </a:r>
              <a:endParaRPr dirty="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 txBox="1"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775" tIns="26850" rIns="57775" bIns="26850" anchor="b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2400" dirty="0" smtClean="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1-3 meetings per week collaborative development and testing in the IMS WG</a:t>
              </a:r>
              <a:endParaRPr sz="24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14" name="Google Shape;1214;p23"/>
            <p:cNvCxnSpPr/>
            <p:nvPr/>
          </p:nvCxnSpPr>
          <p:spPr>
            <a:xfrm>
              <a:off x="950540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5" name="Google Shape;1215;p23"/>
            <p:cNvSpPr/>
            <p:nvPr/>
          </p:nvSpPr>
          <p:spPr>
            <a:xfrm>
              <a:off x="9461891" y="1601118"/>
              <a:ext cx="87026" cy="87026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00" y="5151399"/>
            <a:ext cx="1550991" cy="1035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4"/>
          <p:cNvSpPr txBox="1"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/>
              <a:t>Preview of Coming Attractions</a:t>
            </a:r>
            <a:endParaRPr dirty="0"/>
          </a:p>
        </p:txBody>
      </p:sp>
      <p:sp>
        <p:nvSpPr>
          <p:cNvPr id="1222" name="Google Shape;1222;p24"/>
          <p:cNvSpPr txBox="1">
            <a:spLocks noGrp="1"/>
          </p:cNvSpPr>
          <p:nvPr>
            <p:ph type="body" idx="1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Submission Review</a:t>
            </a:r>
            <a:endParaRPr lang="en-US" dirty="0"/>
          </a:p>
        </p:txBody>
      </p:sp>
      <p:sp>
        <p:nvSpPr>
          <p:cNvPr id="1223" name="Google Shape;1223;p24"/>
          <p:cNvSpPr txBox="1">
            <a:spLocks noGrp="1"/>
          </p:cNvSpPr>
          <p:nvPr>
            <p:ph type="body" idx="2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/>
              <a:t>Adds "for user"  launch into a student's grade record from the LMS gradebook to the LTI </a:t>
            </a:r>
            <a:r>
              <a:rPr lang="en-US" sz="2400" dirty="0" smtClean="0"/>
              <a:t>tool</a:t>
            </a:r>
          </a:p>
          <a:p>
            <a:pPr marL="228600" lvl="0" indent="-228600">
              <a:spcBef>
                <a:spcPts val="0"/>
              </a:spcBef>
            </a:pPr>
            <a:r>
              <a:rPr lang="en-US" sz="2400" dirty="0" smtClean="0"/>
              <a:t>Fits nicely into Sakai's Assignments Tool model</a:t>
            </a:r>
          </a:p>
        </p:txBody>
      </p:sp>
      <p:sp>
        <p:nvSpPr>
          <p:cNvPr id="1224" name="Google Shape;1224;p24"/>
          <p:cNvSpPr txBox="1">
            <a:spLocks noGrp="1"/>
          </p:cNvSpPr>
          <p:nvPr>
            <p:ph type="body" idx="3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>
              <a:spcBef>
                <a:spcPts val="0"/>
              </a:spcBef>
            </a:pPr>
            <a:r>
              <a:rPr lang="en-US" dirty="0"/>
              <a:t>Grading Workflow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5" name="Google Shape;1225;p24"/>
          <p:cNvSpPr txBox="1">
            <a:spLocks noGrp="1"/>
          </p:cNvSpPr>
          <p:nvPr>
            <p:ph type="body" idx="4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sz="2400" dirty="0" err="1"/>
              <a:t>activityProgress</a:t>
            </a:r>
            <a:r>
              <a:rPr lang="en-US" sz="2400" dirty="0"/>
              <a:t> – Initialized / Started / </a:t>
            </a:r>
            <a:r>
              <a:rPr lang="en-US" sz="2400" dirty="0" err="1"/>
              <a:t>InProgress</a:t>
            </a:r>
            <a:r>
              <a:rPr lang="en-US" sz="2400" dirty="0"/>
              <a:t> / Submitted / Completed</a:t>
            </a:r>
          </a:p>
          <a:p>
            <a:pPr marL="228600" lvl="0" indent="-228600"/>
            <a:r>
              <a:rPr lang="en-US" sz="2400" dirty="0" err="1"/>
              <a:t>gradingProgress</a:t>
            </a:r>
            <a:r>
              <a:rPr lang="en-US" sz="2400" dirty="0"/>
              <a:t> – Pending / Manual / Failed / </a:t>
            </a:r>
            <a:r>
              <a:rPr lang="en-US" sz="2400" dirty="0" err="1"/>
              <a:t>NotReady</a:t>
            </a:r>
            <a:r>
              <a:rPr lang="en-US" sz="2400" dirty="0"/>
              <a:t> / Failed / </a:t>
            </a:r>
            <a:r>
              <a:rPr lang="en-US" sz="2400" dirty="0" err="1"/>
              <a:t>FullyGraded</a:t>
            </a:r>
            <a:r>
              <a:rPr lang="en-US" sz="2400" dirty="0"/>
              <a:t> </a:t>
            </a:r>
            <a:endParaRPr lang="en-US" sz="2400" dirty="0" smtClean="0"/>
          </a:p>
          <a:p>
            <a:pPr marL="228600" indent="-228600"/>
            <a:r>
              <a:rPr lang="en-US" sz="2400" dirty="0"/>
              <a:t>Fits nicely into Sakai's </a:t>
            </a:r>
            <a:r>
              <a:rPr lang="en-US" sz="2400" dirty="0" smtClean="0"/>
              <a:t>Assignments </a:t>
            </a:r>
            <a:r>
              <a:rPr lang="en-US" sz="2400" dirty="0"/>
              <a:t>Tool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8"/>
          <p:cNvSpPr txBox="1"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 dirty="0" smtClean="0"/>
              <a:t>DEMO</a:t>
            </a:r>
            <a:br>
              <a:rPr lang="en-US" dirty="0" smtClean="0"/>
            </a:br>
            <a:r>
              <a:rPr lang="en-US" dirty="0" smtClean="0"/>
              <a:t>TIME</a:t>
            </a:r>
            <a:endParaRPr dirty="0"/>
          </a:p>
        </p:txBody>
      </p:sp>
      <p:sp>
        <p:nvSpPr>
          <p:cNvPr id="1134" name="Google Shape;1134;p18"/>
          <p:cNvSpPr txBox="1"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35" name="Google Shape;113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36411" y="254456"/>
            <a:ext cx="4203600" cy="420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1"/>
          <p:cNvSpPr txBox="1">
            <a:spLocks noGrp="1"/>
          </p:cNvSpPr>
          <p:nvPr>
            <p:ph type="title"/>
          </p:nvPr>
        </p:nvSpPr>
        <p:spPr>
          <a:xfrm>
            <a:off x="2994343" y="136456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 dirty="0" smtClean="0"/>
              <a:t>This is just a start.  The fun begins when we polish up the UI/UX and build new assignment types.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6"/>
          <p:cNvSpPr txBox="1"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1243" name="Google Shape;1243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008" t="115" r="19329" b="6777"/>
          <a:stretch/>
        </p:blipFill>
        <p:spPr>
          <a:xfrm>
            <a:off x="677064" y="809894"/>
            <a:ext cx="3066261" cy="295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4" name="Google Shape;1244;p26" descr="Unicorn Biscuit Colorful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26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15120" r="15120"/>
          <a:stretch/>
        </p:blipFill>
        <p:spPr>
          <a:xfrm>
            <a:off x="2400300" y="3621378"/>
            <a:ext cx="2389030" cy="23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p26"/>
          <p:cNvSpPr txBox="1">
            <a:spLocks noGrp="1"/>
          </p:cNvSpPr>
          <p:nvPr>
            <p:ph type="body" idx="1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dirty="0" smtClean="0"/>
              <a:t>These new features are destined for Sakai 22 and back port it to Sakai 21.  Sakai 21 introduced the first version of the LTI Assignment type.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7"/>
          <p:cNvSpPr/>
          <p:nvPr/>
        </p:nvSpPr>
        <p:spPr>
          <a:xfrm>
            <a:off x="6375956" y="1514475"/>
            <a:ext cx="5015943" cy="3770548"/>
          </a:xfrm>
          <a:prstGeom prst="rect">
            <a:avLst/>
          </a:prstGeom>
          <a:solidFill>
            <a:srgbClr val="CDF7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3" name="Google Shape;1253;p27"/>
          <p:cNvSpPr/>
          <p:nvPr/>
        </p:nvSpPr>
        <p:spPr>
          <a:xfrm>
            <a:off x="6290231" y="1438275"/>
            <a:ext cx="5015943" cy="37705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A5D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4" name="Google Shape;1254;p27"/>
          <p:cNvSpPr txBox="1"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urce Sans Pro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55" name="Google Shape;1255;p27"/>
          <p:cNvSpPr txBox="1"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smtClean="0"/>
              <a:t>Charles Severance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 smtClean="0"/>
              <a:t>csev@umich.edu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www.dr-chuck.com</a:t>
            </a:r>
            <a:endParaRPr dirty="0"/>
          </a:p>
        </p:txBody>
      </p:sp>
      <p:pic>
        <p:nvPicPr>
          <p:cNvPr id="1256" name="Google Shape;1256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59307" y="1506302"/>
            <a:ext cx="4833901" cy="36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264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Source Sans Pro</vt:lpstr>
      <vt:lpstr>Arial</vt:lpstr>
      <vt:lpstr>FunkyShapesDarkVTI</vt:lpstr>
      <vt:lpstr>A Peek into the Crystal Ball to see the Future of Learning Tools Interoperability</vt:lpstr>
      <vt:lpstr>Agenda</vt:lpstr>
      <vt:lpstr>Sakai and LTI</vt:lpstr>
      <vt:lpstr>Timeline</vt:lpstr>
      <vt:lpstr>Preview of Coming Attractions</vt:lpstr>
      <vt:lpstr>DEMO TIME</vt:lpstr>
      <vt:lpstr>This is just a start.  The fun begins when we polish up the UI/UX and build new assignment types.</vt:lpstr>
      <vt:lpstr>Summary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Microsoft Office User</cp:lastModifiedBy>
  <cp:revision>6</cp:revision>
  <dcterms:modified xsi:type="dcterms:W3CDTF">2021-11-04T18:08:01Z</dcterms:modified>
</cp:coreProperties>
</file>