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1" r:id="rId3"/>
    <p:sldId id="270" r:id="rId4"/>
    <p:sldId id="259" r:id="rId5"/>
    <p:sldId id="260" r:id="rId6"/>
    <p:sldId id="275" r:id="rId7"/>
    <p:sldId id="277" r:id="rId8"/>
    <p:sldId id="269" r:id="rId9"/>
    <p:sldId id="258" r:id="rId10"/>
    <p:sldId id="265" r:id="rId11"/>
    <p:sldId id="261" r:id="rId12"/>
    <p:sldId id="262" r:id="rId13"/>
    <p:sldId id="263" r:id="rId14"/>
    <p:sldId id="264" r:id="rId15"/>
    <p:sldId id="268" r:id="rId16"/>
    <p:sldId id="266" r:id="rId17"/>
    <p:sldId id="267" r:id="rId18"/>
    <p:sldId id="273" r:id="rId19"/>
    <p:sldId id="278" r:id="rId20"/>
    <p:sldId id="279" r:id="rId21"/>
    <p:sldId id="280" r:id="rId22"/>
    <p:sldId id="276" r:id="rId23"/>
    <p:sldId id="281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9"/>
    <p:restoredTop sz="94669"/>
  </p:normalViewPr>
  <p:slideViewPr>
    <p:cSldViewPr snapToGrid="0" snapToObjects="1">
      <p:cViewPr>
        <p:scale>
          <a:sx n="85" d="100"/>
          <a:sy n="85" d="100"/>
        </p:scale>
        <p:origin x="68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0D422-2557-934F-9E21-3FE751B36BEF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AE8FB-41F2-C744-A939-975E794BC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54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5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8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7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0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6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6/5/18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2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4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6/5/18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8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0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1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71CC6-F3CB-324F-8DDE-3A13A687B94B}" type="datetimeFigureOut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Technical Aspects of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12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73121"/>
            <a:ext cx="9144000" cy="5319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305" y="236689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User</a:t>
            </a: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9525981" y="698354"/>
            <a:ext cx="173059" cy="98056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76365" y="191921"/>
            <a:ext cx="1033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FF"/>
                </a:solidFill>
              </a:rPr>
              <a:t>Tenant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3924541" y="653586"/>
            <a:ext cx="268472" cy="631149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79748" y="236689"/>
            <a:ext cx="1154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Context</a:t>
            </a: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6356893" y="698354"/>
            <a:ext cx="282206" cy="58638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4356071" y="698354"/>
            <a:ext cx="2000822" cy="98056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4904" y="6337940"/>
            <a:ext cx="1647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Link (Many)</a:t>
            </a: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H="1" flipV="1">
            <a:off x="6362455" y="5349739"/>
            <a:ext cx="1226200" cy="98820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68000" y="633794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0"/>
            <a:ext cx="8432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8537" y="0"/>
            <a:ext cx="15300537" cy="124437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05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8537" y="-5585791"/>
            <a:ext cx="15300537" cy="124437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92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0"/>
            <a:ext cx="8432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9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"/>
            <a:ext cx="12192000" cy="665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58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12192000" cy="669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22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"/>
            <a:ext cx="12192000" cy="663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2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7368" y="512462"/>
            <a:ext cx="496389" cy="5018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  <a:p>
            <a:pPr algn="ctr"/>
            <a:r>
              <a:rPr lang="en-US" dirty="0" smtClean="0"/>
              <a:t>l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u</a:t>
            </a:r>
          </a:p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f</a:t>
            </a:r>
          </a:p>
          <a:p>
            <a:pPr algn="ctr"/>
            <a:r>
              <a:rPr lang="en-US" dirty="0" smtClean="0"/>
              <a:t>l</a:t>
            </a:r>
          </a:p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r</a:t>
            </a:r>
          </a:p>
          <a:p>
            <a:pPr algn="ctr"/>
            <a:r>
              <a:rPr lang="en-US" dirty="0"/>
              <a:t>e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766311" y="512462"/>
            <a:ext cx="7262949" cy="2335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Amazon – </a:t>
            </a:r>
            <a:r>
              <a:rPr lang="en-US" dirty="0" err="1" smtClean="0"/>
              <a:t>www.tsugicloud.org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73993" y="996216"/>
            <a:ext cx="1239576" cy="16197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Application</a:t>
            </a:r>
          </a:p>
          <a:p>
            <a:pPr algn="ctr"/>
            <a:r>
              <a:rPr lang="en-US" dirty="0" smtClean="0"/>
              <a:t>Load</a:t>
            </a:r>
          </a:p>
          <a:p>
            <a:pPr algn="ctr"/>
            <a:r>
              <a:rPr lang="en-US" dirty="0" smtClean="0"/>
              <a:t>Balancer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44791" y="1081124"/>
            <a:ext cx="1149532" cy="4245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EC2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44791" y="1590574"/>
            <a:ext cx="1149532" cy="4245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EC2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31614" y="2211366"/>
            <a:ext cx="1149532" cy="4245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EC2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54095" y="191061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23152" y="2145191"/>
            <a:ext cx="1282339" cy="4788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23152" y="1063486"/>
            <a:ext cx="1282339" cy="4788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Aurora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23152" y="1604338"/>
            <a:ext cx="1282339" cy="4788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66311" y="3039622"/>
            <a:ext cx="7262949" cy="249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Google – </a:t>
            </a:r>
            <a:r>
              <a:rPr lang="en-US" dirty="0" err="1" smtClean="0"/>
              <a:t>dev.tsugicloud.org</a:t>
            </a:r>
            <a:endParaRPr lang="en-US" dirty="0"/>
          </a:p>
        </p:txBody>
      </p:sp>
      <p:sp>
        <p:nvSpPr>
          <p:cNvPr id="24" name="Left-Right Arrow 23"/>
          <p:cNvSpPr/>
          <p:nvPr/>
        </p:nvSpPr>
        <p:spPr>
          <a:xfrm>
            <a:off x="7294770" y="1664169"/>
            <a:ext cx="640079" cy="460767"/>
          </a:xfrm>
          <a:prstGeom prst="leftRightArrow">
            <a:avLst>
              <a:gd name="adj1" fmla="val 42472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71290" y="989683"/>
            <a:ext cx="410784" cy="16263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</a:p>
          <a:p>
            <a:pPr algn="ctr"/>
            <a:r>
              <a:rPr lang="en-US" sz="1200" dirty="0" smtClean="0"/>
              <a:t>I</a:t>
            </a:r>
          </a:p>
          <a:p>
            <a:pPr algn="ctr"/>
            <a:r>
              <a:rPr lang="en-US" sz="1200" dirty="0" smtClean="0"/>
              <a:t>r</a:t>
            </a:r>
          </a:p>
          <a:p>
            <a:pPr algn="ctr"/>
            <a:r>
              <a:rPr lang="en-US" sz="1200" dirty="0" smtClean="0"/>
              <a:t>e</a:t>
            </a:r>
          </a:p>
          <a:p>
            <a:pPr algn="ctr"/>
            <a:r>
              <a:rPr lang="en-US" sz="1200" dirty="0" smtClean="0"/>
              <a:t>w</a:t>
            </a:r>
          </a:p>
          <a:p>
            <a:pPr algn="ctr"/>
            <a:r>
              <a:rPr lang="en-US" sz="1200" dirty="0" smtClean="0"/>
              <a:t>a</a:t>
            </a:r>
          </a:p>
          <a:p>
            <a:pPr algn="ctr"/>
            <a:r>
              <a:rPr lang="en-US" sz="1200" dirty="0" smtClean="0"/>
              <a:t>l</a:t>
            </a:r>
          </a:p>
          <a:p>
            <a:pPr algn="ctr"/>
            <a:r>
              <a:rPr lang="en-US" sz="1200" dirty="0"/>
              <a:t>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58643" y="3502999"/>
            <a:ext cx="4585064" cy="17565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Kubernetes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32169" y="3815863"/>
            <a:ext cx="1149532" cy="1352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Load</a:t>
            </a:r>
          </a:p>
          <a:p>
            <a:pPr algn="ctr"/>
            <a:r>
              <a:rPr lang="en-US" dirty="0" smtClean="0"/>
              <a:t>Balancer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82263" y="3956708"/>
            <a:ext cx="1149532" cy="4245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711295" y="4743523"/>
            <a:ext cx="1149532" cy="4245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20599" y="436143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23152" y="4780649"/>
            <a:ext cx="1282339" cy="4788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23152" y="3502999"/>
            <a:ext cx="1282339" cy="4788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CloudSQL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23152" y="4141824"/>
            <a:ext cx="1282339" cy="4788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NFS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698214" y="3815864"/>
            <a:ext cx="1149532" cy="1352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Ingress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59299" y="5893641"/>
            <a:ext cx="4599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https://</a:t>
            </a:r>
            <a:r>
              <a:rPr lang="en-US" sz="2800" dirty="0" err="1" smtClean="0"/>
              <a:t>github.com</a:t>
            </a:r>
            <a:r>
              <a:rPr lang="en-US" sz="2800" dirty="0" smtClean="0"/>
              <a:t>/</a:t>
            </a:r>
            <a:r>
              <a:rPr lang="en-US" sz="2800" dirty="0" err="1" smtClean="0"/>
              <a:t>tsugicloud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0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 Project: </a:t>
            </a:r>
            <a:r>
              <a:rPr lang="en-US" dirty="0" err="1" smtClean="0"/>
              <a:t>TBlocks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Tsugi</a:t>
            </a:r>
            <a:r>
              <a:rPr lang="en-US" dirty="0" smtClean="0"/>
              <a:t> PHP Tools in post-GDPR world</a:t>
            </a:r>
          </a:p>
          <a:p>
            <a:endParaRPr lang="en-US" dirty="0"/>
          </a:p>
          <a:p>
            <a:r>
              <a:rPr lang="en-US" dirty="0" err="1" smtClean="0"/>
              <a:t>TBlock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Each tool is a container</a:t>
            </a:r>
          </a:p>
          <a:p>
            <a:pPr lvl="1"/>
            <a:r>
              <a:rPr lang="en-US" dirty="0" smtClean="0"/>
              <a:t>No direct access to the database</a:t>
            </a:r>
          </a:p>
          <a:p>
            <a:pPr lvl="1"/>
            <a:r>
              <a:rPr lang="en-US" dirty="0" smtClean="0"/>
              <a:t>Interacts with Core </a:t>
            </a:r>
            <a:r>
              <a:rPr lang="en-US" dirty="0" err="1" smtClean="0"/>
              <a:t>Tsugi</a:t>
            </a:r>
            <a:r>
              <a:rPr lang="en-US" dirty="0" smtClean="0"/>
              <a:t> using a local API backed by a REST web service </a:t>
            </a:r>
          </a:p>
          <a:p>
            <a:pPr lvl="1"/>
            <a:r>
              <a:rPr lang="en-US" dirty="0" smtClean="0"/>
              <a:t>Launch data – Course / User / Link / Result</a:t>
            </a:r>
          </a:p>
          <a:p>
            <a:pPr lvl="1"/>
            <a:r>
              <a:rPr lang="en-US" dirty="0" smtClean="0"/>
              <a:t>Uses Link / Result scoped JSON</a:t>
            </a:r>
          </a:p>
          <a:p>
            <a:pPr lvl="1"/>
            <a:r>
              <a:rPr lang="en-US" dirty="0" smtClean="0"/>
              <a:t>Accesses a Link scoped scoped key / value store </a:t>
            </a:r>
          </a:p>
          <a:p>
            <a:pPr lvl="1"/>
            <a:r>
              <a:rPr lang="en-US" dirty="0" smtClean="0"/>
              <a:t>Can support more than PHP easily (i.e. Python / Django / Node)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9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36695" y="5471410"/>
            <a:ext cx="2287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FFFF00"/>
                </a:solidFill>
              </a:rPr>
              <a:t>www.tsugi.org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871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3059" y="1948720"/>
            <a:ext cx="3507698" cy="4062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err="1" smtClean="0"/>
              <a:t>Tsugi</a:t>
            </a:r>
            <a:r>
              <a:rPr lang="en-US" sz="3600" dirty="0" smtClean="0"/>
              <a:t> PHP</a:t>
            </a:r>
            <a:endParaRPr lang="en-US" sz="3600" dirty="0"/>
          </a:p>
        </p:txBody>
      </p:sp>
      <p:sp>
        <p:nvSpPr>
          <p:cNvPr id="26" name="Rectangle 25"/>
          <p:cNvSpPr/>
          <p:nvPr/>
        </p:nvSpPr>
        <p:spPr>
          <a:xfrm>
            <a:off x="7737421" y="257330"/>
            <a:ext cx="3507698" cy="1946224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smtClean="0"/>
              <a:t>Docker</a:t>
            </a:r>
            <a:endParaRPr lang="en-US" sz="3600" dirty="0"/>
          </a:p>
        </p:txBody>
      </p:sp>
      <p:sp>
        <p:nvSpPr>
          <p:cNvPr id="28" name="Rectangle 27"/>
          <p:cNvSpPr/>
          <p:nvPr/>
        </p:nvSpPr>
        <p:spPr>
          <a:xfrm>
            <a:off x="3272848" y="4578244"/>
            <a:ext cx="1583961" cy="66956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smtClean="0"/>
              <a:t>Tool</a:t>
            </a:r>
            <a:endParaRPr lang="en-US" sz="3600" dirty="0"/>
          </a:p>
        </p:txBody>
      </p:sp>
      <p:sp>
        <p:nvSpPr>
          <p:cNvPr id="30" name="Rectangle 29"/>
          <p:cNvSpPr/>
          <p:nvPr/>
        </p:nvSpPr>
        <p:spPr>
          <a:xfrm>
            <a:off x="3425248" y="4730644"/>
            <a:ext cx="1583961" cy="66956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smtClean="0"/>
              <a:t>Tool</a:t>
            </a:r>
            <a:endParaRPr lang="en-US" sz="3600" dirty="0"/>
          </a:p>
        </p:txBody>
      </p:sp>
      <p:sp>
        <p:nvSpPr>
          <p:cNvPr id="3" name="Can 2"/>
          <p:cNvSpPr/>
          <p:nvPr/>
        </p:nvSpPr>
        <p:spPr>
          <a:xfrm>
            <a:off x="7944783" y="4730644"/>
            <a:ext cx="1573968" cy="14553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506380" y="3221321"/>
            <a:ext cx="604602" cy="253490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smtClean="0"/>
              <a:t>A</a:t>
            </a:r>
          </a:p>
          <a:p>
            <a:pPr algn="ctr"/>
            <a:r>
              <a:rPr lang="en-US" sz="3600" dirty="0" smtClean="0"/>
              <a:t>P</a:t>
            </a:r>
          </a:p>
          <a:p>
            <a:pPr algn="ctr"/>
            <a:r>
              <a:rPr lang="en-US" sz="3600" dirty="0" smtClean="0"/>
              <a:t>I</a:t>
            </a:r>
            <a:endParaRPr lang="en-US" sz="3600" dirty="0"/>
          </a:p>
        </p:txBody>
      </p:sp>
      <p:cxnSp>
        <p:nvCxnSpPr>
          <p:cNvPr id="33" name="Straight Arrow Connector 32"/>
          <p:cNvCxnSpPr>
            <a:endCxn id="3" idx="2"/>
          </p:cNvCxnSpPr>
          <p:nvPr/>
        </p:nvCxnSpPr>
        <p:spPr>
          <a:xfrm>
            <a:off x="6460757" y="5458341"/>
            <a:ext cx="1484026" cy="1"/>
          </a:xfrm>
          <a:prstGeom prst="straightConnector1">
            <a:avLst/>
          </a:prstGeom>
          <a:ln w="5715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38068" y="92902"/>
            <a:ext cx="1129258" cy="666469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smtClean="0"/>
              <a:t>End</a:t>
            </a:r>
          </a:p>
          <a:p>
            <a:r>
              <a:rPr lang="en-US" sz="3600" dirty="0" smtClean="0"/>
              <a:t>User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10389" y="3585610"/>
            <a:ext cx="1583961" cy="66956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/>
              <a:t>App Store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3230373" y="2629205"/>
            <a:ext cx="1583961" cy="66956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smtClean="0"/>
              <a:t>Launch</a:t>
            </a:r>
            <a:endParaRPr lang="en-US" sz="3600" dirty="0"/>
          </a:p>
        </p:txBody>
      </p:sp>
      <p:sp>
        <p:nvSpPr>
          <p:cNvPr id="37" name="Rectangle 36"/>
          <p:cNvSpPr/>
          <p:nvPr/>
        </p:nvSpPr>
        <p:spPr>
          <a:xfrm>
            <a:off x="9971550" y="6136170"/>
            <a:ext cx="1815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Tsugi</a:t>
            </a:r>
            <a:r>
              <a:rPr lang="en-US" sz="2400" dirty="0" smtClean="0"/>
              <a:t> </a:t>
            </a:r>
            <a:r>
              <a:rPr lang="en-US" sz="2400" dirty="0" err="1" smtClean="0"/>
              <a:t>TBlocks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764902" y="2308948"/>
            <a:ext cx="3507698" cy="1946224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smtClean="0"/>
              <a:t>Docker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7944783" y="1019142"/>
            <a:ext cx="449709" cy="104950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P</a:t>
            </a:r>
          </a:p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87253" y="2963986"/>
            <a:ext cx="449709" cy="104950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P</a:t>
            </a:r>
          </a:p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31" idx="3"/>
            <a:endCxn id="14" idx="1"/>
          </p:cNvCxnSpPr>
          <p:nvPr/>
        </p:nvCxnSpPr>
        <p:spPr>
          <a:xfrm flipV="1">
            <a:off x="6110982" y="1543893"/>
            <a:ext cx="1833801" cy="2944879"/>
          </a:xfrm>
          <a:prstGeom prst="straightConnector1">
            <a:avLst/>
          </a:prstGeom>
          <a:ln w="5715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 Project: LTI 1.3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LTI 1.3</a:t>
            </a:r>
          </a:p>
          <a:p>
            <a:pPr lvl="1"/>
            <a:r>
              <a:rPr lang="en-US" dirty="0"/>
              <a:t>Java Web Tokens for </a:t>
            </a:r>
            <a:r>
              <a:rPr lang="en-US" dirty="0" smtClean="0"/>
              <a:t>Signing</a:t>
            </a:r>
          </a:p>
          <a:p>
            <a:pPr lvl="1"/>
            <a:r>
              <a:rPr lang="en-US" dirty="0" smtClean="0"/>
              <a:t>OAuth 2.0</a:t>
            </a:r>
          </a:p>
          <a:p>
            <a:pPr lvl="1"/>
            <a:r>
              <a:rPr lang="en-US" dirty="0" smtClean="0"/>
              <a:t>Public / Private Keys</a:t>
            </a:r>
          </a:p>
          <a:p>
            <a:pPr lvl="1"/>
            <a:r>
              <a:rPr lang="en-US" dirty="0" smtClean="0"/>
              <a:t>More complex – but better library support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Tsugi</a:t>
            </a:r>
            <a:r>
              <a:rPr lang="en-US" dirty="0" smtClean="0"/>
              <a:t> PHP already "supports" LTI 1.3 launches</a:t>
            </a:r>
          </a:p>
          <a:p>
            <a:pPr lvl="1"/>
            <a:r>
              <a:rPr lang="en-US" dirty="0" smtClean="0"/>
              <a:t>Prototyped at 2018 </a:t>
            </a:r>
            <a:r>
              <a:rPr lang="en-US" smtClean="0"/>
              <a:t>Learning Impact – May 2018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6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24" y="-775"/>
            <a:ext cx="12268724" cy="655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6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Tsugi</a:t>
            </a:r>
            <a:r>
              <a:rPr lang="en-US" smtClean="0"/>
              <a:t> SWOT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Strengths</a:t>
            </a:r>
          </a:p>
          <a:p>
            <a:pPr lvl="1"/>
            <a:r>
              <a:rPr lang="en-US" dirty="0" smtClean="0"/>
              <a:t>PHP API is mature and in production</a:t>
            </a:r>
          </a:p>
          <a:p>
            <a:pPr lvl="1"/>
            <a:r>
              <a:rPr lang="en-US" dirty="0" smtClean="0"/>
              <a:t>Cloud deployment patterns are mature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PHP Tool Pattern falls short of GDPR scrutiny when apps are mixed into a store</a:t>
            </a:r>
          </a:p>
          <a:p>
            <a:pPr lvl="1"/>
            <a:r>
              <a:rPr lang="en-US" dirty="0" smtClean="0"/>
              <a:t>PHP </a:t>
            </a:r>
            <a:r>
              <a:rPr lang="en-US" dirty="0" smtClean="0">
                <a:sym typeface="Wingdings"/>
              </a:rPr>
              <a:t>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Weaknesses</a:t>
            </a:r>
          </a:p>
          <a:p>
            <a:pPr lvl="1"/>
            <a:r>
              <a:rPr lang="en-US" dirty="0" smtClean="0">
                <a:sym typeface="Wingdings"/>
              </a:rPr>
              <a:t>No </a:t>
            </a:r>
            <a:r>
              <a:rPr lang="en-US" dirty="0">
                <a:sym typeface="Wingdings"/>
              </a:rPr>
              <a:t>app developers </a:t>
            </a:r>
            <a:r>
              <a:rPr lang="en-US" dirty="0" smtClean="0">
                <a:sym typeface="Wingdings"/>
              </a:rPr>
              <a:t>making / submitting </a:t>
            </a:r>
            <a:r>
              <a:rPr lang="en-US" dirty="0">
                <a:sym typeface="Wingdings"/>
              </a:rPr>
              <a:t>general </a:t>
            </a:r>
            <a:r>
              <a:rPr lang="en-US" dirty="0" smtClean="0">
                <a:sym typeface="Wingdings"/>
              </a:rPr>
              <a:t>tools</a:t>
            </a:r>
            <a:endParaRPr lang="en-US" dirty="0" smtClean="0"/>
          </a:p>
          <a:p>
            <a:r>
              <a:rPr lang="en-US" dirty="0" smtClean="0"/>
              <a:t>Opportunities</a:t>
            </a:r>
          </a:p>
          <a:p>
            <a:pPr lvl="1"/>
            <a:r>
              <a:rPr lang="en-US" dirty="0" smtClean="0"/>
              <a:t>Expand into Canvas / Blackboard</a:t>
            </a:r>
          </a:p>
          <a:p>
            <a:pPr lvl="1"/>
            <a:r>
              <a:rPr lang="en-US" dirty="0" smtClean="0"/>
              <a:t>Python won't be all that hard</a:t>
            </a:r>
          </a:p>
          <a:p>
            <a:r>
              <a:rPr lang="en-US" dirty="0" smtClean="0"/>
              <a:t>Threats</a:t>
            </a:r>
          </a:p>
          <a:p>
            <a:pPr lvl="1"/>
            <a:r>
              <a:rPr lang="en-US" dirty="0" smtClean="0"/>
              <a:t>Working on the bus factor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31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7" y="0"/>
            <a:ext cx="1026694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2898" y="6145261"/>
            <a:ext cx="2620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Source: Ian Dolphin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082" y="248574"/>
            <a:ext cx="3021263" cy="89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5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22" y="643467"/>
            <a:ext cx="1003795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6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a </a:t>
            </a:r>
            <a:r>
              <a:rPr lang="en-US" dirty="0" err="1" smtClean="0"/>
              <a:t>Tsugi</a:t>
            </a:r>
            <a:r>
              <a:rPr lang="en-US" dirty="0" smtClean="0"/>
              <a:t>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LTI 1.0, LTI 1.1, </a:t>
            </a:r>
            <a:r>
              <a:rPr lang="en-US" strike="sngStrike" dirty="0" smtClean="0"/>
              <a:t>LTI 2.0</a:t>
            </a:r>
            <a:r>
              <a:rPr lang="en-US" dirty="0" smtClean="0"/>
              <a:t>, Caliper, Common Cartridge, LTI Advantage </a:t>
            </a:r>
            <a:r>
              <a:rPr lang="is-IS" dirty="0" smtClean="0"/>
              <a:t>…</a:t>
            </a:r>
          </a:p>
          <a:p>
            <a:r>
              <a:rPr lang="en-US" dirty="0" smtClean="0"/>
              <a:t>You did not use email as logical key in the user table.  Correct length!</a:t>
            </a:r>
          </a:p>
          <a:p>
            <a:r>
              <a:rPr lang="en-US" dirty="0" smtClean="0"/>
              <a:t>Session Management  / Extension / Expiry</a:t>
            </a:r>
          </a:p>
          <a:p>
            <a:r>
              <a:rPr lang="en-US" dirty="0" smtClean="0"/>
              <a:t>Support Offline Grading – Peer grading Applications</a:t>
            </a:r>
          </a:p>
          <a:p>
            <a:r>
              <a:rPr lang="en-US" dirty="0" smtClean="0"/>
              <a:t>Coping with unreliable Tool Consumers – Grade resend</a:t>
            </a:r>
          </a:p>
          <a:p>
            <a:r>
              <a:rPr lang="en-US" dirty="0" smtClean="0"/>
              <a:t>Build Thin Cartridges From LTI Links</a:t>
            </a:r>
          </a:p>
          <a:p>
            <a:r>
              <a:rPr lang="en-US" dirty="0" smtClean="0"/>
              <a:t>Handling Settings </a:t>
            </a:r>
            <a:r>
              <a:rPr lang="en-US" dirty="0"/>
              <a:t>on </a:t>
            </a:r>
            <a:r>
              <a:rPr lang="en-US" dirty="0" smtClean="0"/>
              <a:t>URL, Custom parameters, etc.</a:t>
            </a:r>
          </a:p>
          <a:p>
            <a:r>
              <a:rPr lang="en-US" dirty="0" smtClean="0"/>
              <a:t>Support Cross-LMS Setting </a:t>
            </a:r>
            <a:r>
              <a:rPr lang="en-US" dirty="0"/>
              <a:t>Dialogs </a:t>
            </a:r>
            <a:endParaRPr lang="en-US" dirty="0" smtClean="0"/>
          </a:p>
          <a:p>
            <a:r>
              <a:rPr lang="en-US" dirty="0" smtClean="0"/>
              <a:t>Works behind </a:t>
            </a:r>
            <a:r>
              <a:rPr lang="en-US" dirty="0" err="1" smtClean="0"/>
              <a:t>CloudFlare</a:t>
            </a:r>
            <a:r>
              <a:rPr lang="en-US" dirty="0"/>
              <a:t> </a:t>
            </a:r>
            <a:r>
              <a:rPr lang="en-US" dirty="0" smtClean="0"/>
              <a:t>CDN / Proxy</a:t>
            </a:r>
          </a:p>
          <a:p>
            <a:r>
              <a:rPr lang="en-US" dirty="0" smtClean="0"/>
              <a:t>Make use of </a:t>
            </a:r>
            <a:r>
              <a:rPr lang="en-US" dirty="0" err="1" smtClean="0"/>
              <a:t>windows.post</a:t>
            </a:r>
            <a:r>
              <a:rPr lang="en-US" dirty="0" smtClean="0"/>
              <a:t> messages to resize iframes</a:t>
            </a:r>
          </a:p>
        </p:txBody>
      </p:sp>
    </p:spTree>
    <p:extLst>
      <p:ext uri="{BB962C8B-B14F-4D97-AF65-F5344CB8AC3E}">
        <p14:creationId xmlns:p14="http://schemas.microsoft.com/office/powerpoint/2010/main" val="92263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</a:t>
            </a:r>
            <a:r>
              <a:rPr lang="en-US" dirty="0" err="1" smtClean="0"/>
              <a:t>Tsugi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Work with lots of LMS's even though you never tested with more than one</a:t>
            </a:r>
          </a:p>
          <a:p>
            <a:r>
              <a:rPr lang="en-US" dirty="0" smtClean="0"/>
              <a:t>Even when those LMS's have bugs!</a:t>
            </a:r>
          </a:p>
          <a:p>
            <a:r>
              <a:rPr lang="en-US" dirty="0" smtClean="0"/>
              <a:t>You don't set cookies in iframes</a:t>
            </a:r>
            <a:endParaRPr lang="en-US" dirty="0"/>
          </a:p>
          <a:p>
            <a:r>
              <a:rPr lang="en-US" dirty="0" smtClean="0"/>
              <a:t>You can handle multiple </a:t>
            </a:r>
            <a:r>
              <a:rPr lang="en-US" dirty="0"/>
              <a:t>courses </a:t>
            </a:r>
            <a:r>
              <a:rPr lang="en-US" dirty="0" smtClean="0"/>
              <a:t>/ </a:t>
            </a:r>
            <a:r>
              <a:rPr lang="en-US" dirty="0"/>
              <a:t>roles in multiple </a:t>
            </a:r>
            <a:r>
              <a:rPr lang="en-US" dirty="0" smtClean="0"/>
              <a:t>tabs</a:t>
            </a:r>
            <a:endParaRPr lang="en-US" dirty="0"/>
          </a:p>
          <a:p>
            <a:r>
              <a:rPr lang="en-US" dirty="0" smtClean="0"/>
              <a:t>Handle LMS's that don't give you features (i.e. placement settings)</a:t>
            </a:r>
            <a:endParaRPr lang="en-US" dirty="0"/>
          </a:p>
          <a:p>
            <a:r>
              <a:rPr lang="en-US" dirty="0" smtClean="0"/>
              <a:t>You don't do navigation inception.</a:t>
            </a:r>
            <a:endParaRPr lang="en-US" dirty="0"/>
          </a:p>
          <a:p>
            <a:r>
              <a:rPr lang="en-US" dirty="0" smtClean="0"/>
              <a:t>You handle weird / changing </a:t>
            </a:r>
            <a:r>
              <a:rPr lang="en-US" dirty="0" err="1" smtClean="0"/>
              <a:t>lis_sourcedid</a:t>
            </a:r>
            <a:r>
              <a:rPr lang="en-US" dirty="0" smtClean="0"/>
              <a:t> values from Moodle</a:t>
            </a:r>
          </a:p>
          <a:p>
            <a:r>
              <a:rPr lang="en-US" dirty="0" smtClean="0"/>
              <a:t>You can reliably / securely connect LTI accounts </a:t>
            </a:r>
            <a:r>
              <a:rPr lang="en-US" dirty="0"/>
              <a:t>with direct </a:t>
            </a:r>
            <a:r>
              <a:rPr lang="en-US" dirty="0" smtClean="0"/>
              <a:t>logins</a:t>
            </a:r>
          </a:p>
          <a:p>
            <a:r>
              <a:rPr lang="en-US" dirty="0" smtClean="0"/>
              <a:t>You have a flexible UI / work flow for issuing keys (LTI 1.1 and LTI 1.3 soon)</a:t>
            </a:r>
            <a:endParaRPr lang="en-US" dirty="0"/>
          </a:p>
          <a:p>
            <a:r>
              <a:rPr lang="en-US" dirty="0" smtClean="0"/>
              <a:t>Your tool works with Google Classroom – is that a thing?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3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Tsugi</a:t>
            </a:r>
            <a:r>
              <a:rPr lang="en-US" dirty="0" smtClean="0"/>
              <a:t> in the cloud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a hosting environment</a:t>
            </a:r>
          </a:p>
          <a:p>
            <a:r>
              <a:rPr lang="en-US" dirty="0" smtClean="0"/>
              <a:t>Admin interface / key management / data management</a:t>
            </a:r>
          </a:p>
          <a:p>
            <a:r>
              <a:rPr lang="en-US" dirty="0" smtClean="0"/>
              <a:t>You have free / open Amazon / Google recipes</a:t>
            </a:r>
          </a:p>
          <a:p>
            <a:r>
              <a:rPr lang="en-US" dirty="0" smtClean="0"/>
              <a:t>Designed for 100% uptime in the cloud - auto upgrade code/database</a:t>
            </a:r>
          </a:p>
          <a:p>
            <a:r>
              <a:rPr lang="en-US" dirty="0" smtClean="0"/>
              <a:t>Like a WordPress for your learning tools</a:t>
            </a:r>
          </a:p>
          <a:p>
            <a:r>
              <a:rPr lang="en-US" dirty="0" smtClean="0"/>
              <a:t>You can contribute your tool to an open app store like </a:t>
            </a:r>
            <a:r>
              <a:rPr lang="en-US" dirty="0" err="1" smtClean="0"/>
              <a:t>TsugiCloud.org</a:t>
            </a:r>
            <a:endParaRPr lang="en-US" dirty="0" smtClean="0"/>
          </a:p>
          <a:p>
            <a:r>
              <a:rPr lang="en-US" dirty="0" smtClean="0"/>
              <a:t>You can make money submitting your tool from a commercial app store</a:t>
            </a:r>
          </a:p>
        </p:txBody>
      </p:sp>
    </p:spTree>
    <p:extLst>
      <p:ext uri="{BB962C8B-B14F-4D97-AF65-F5344CB8AC3E}">
        <p14:creationId xmlns:p14="http://schemas.microsoft.com/office/powerpoint/2010/main" val="208110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Coming: </a:t>
            </a:r>
            <a:r>
              <a:rPr lang="en-US" dirty="0" err="1" smtClean="0"/>
              <a:t>Tsugi</a:t>
            </a:r>
            <a:r>
              <a:rPr lang="en-US" dirty="0" smtClean="0"/>
              <a:t> and GDPR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Chuck rants about privacy for educational data for a while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The end of Raiders of the Lost Ark</a:t>
            </a:r>
            <a:endParaRPr lang="en-US" dirty="0" smtClean="0"/>
          </a:p>
          <a:p>
            <a:r>
              <a:rPr lang="en-US" dirty="0" smtClean="0"/>
              <a:t>Data models / APIs don't break when Name / Email is not provided</a:t>
            </a:r>
          </a:p>
          <a:p>
            <a:r>
              <a:rPr lang="en-US" dirty="0" smtClean="0"/>
              <a:t>Data models support "Cached PII"</a:t>
            </a:r>
          </a:p>
          <a:p>
            <a:r>
              <a:rPr lang="en-US" dirty="0" smtClean="0"/>
              <a:t>Data models to support timed data expiry</a:t>
            </a:r>
          </a:p>
          <a:p>
            <a:r>
              <a:rPr lang="en-US" dirty="0" smtClean="0"/>
              <a:t>UI will support custom expiry for</a:t>
            </a:r>
          </a:p>
          <a:p>
            <a:pPr lvl="1"/>
            <a:r>
              <a:rPr lang="en-US" dirty="0" smtClean="0"/>
              <a:t>Keys (</a:t>
            </a:r>
            <a:r>
              <a:rPr lang="en-US" dirty="0" err="1" smtClean="0"/>
              <a:t>Tennants</a:t>
            </a:r>
            <a:r>
              <a:rPr lang="en-US" dirty="0" smtClean="0"/>
              <a:t>) / Courses (Instructors) / Users (Students)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295241" y="4939858"/>
            <a:ext cx="8558246" cy="129250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solidFill>
                  <a:schemeClr val="tx1"/>
                </a:solidFill>
              </a:rPr>
              <a:t>Utility APIs</a:t>
            </a:r>
          </a:p>
          <a:p>
            <a:pPr algn="ctr"/>
            <a:r>
              <a:rPr lang="en-US" sz="2667" dirty="0">
                <a:solidFill>
                  <a:schemeClr val="tx1"/>
                </a:solidFill>
              </a:rPr>
              <a:t>Implement Standards</a:t>
            </a:r>
          </a:p>
          <a:p>
            <a:pPr algn="ctr"/>
            <a:r>
              <a:rPr lang="en-US" sz="2667" dirty="0">
                <a:solidFill>
                  <a:schemeClr val="tx1"/>
                </a:solidFill>
              </a:rPr>
              <a:t>Portable / </a:t>
            </a:r>
            <a:r>
              <a:rPr lang="en-US" sz="2667" dirty="0" smtClean="0">
                <a:solidFill>
                  <a:schemeClr val="tx1"/>
                </a:solidFill>
              </a:rPr>
              <a:t>Reusable </a:t>
            </a:r>
            <a:r>
              <a:rPr lang="en-US" sz="2667" dirty="0">
                <a:solidFill>
                  <a:schemeClr val="tx1"/>
                </a:solidFill>
              </a:rPr>
              <a:t>outside </a:t>
            </a:r>
            <a:r>
              <a:rPr lang="en-US" sz="2667" dirty="0" err="1">
                <a:solidFill>
                  <a:schemeClr val="tx1"/>
                </a:solidFill>
              </a:rPr>
              <a:t>Tsugi</a:t>
            </a:r>
            <a:endParaRPr lang="en-US" sz="2667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95239" y="3345154"/>
            <a:ext cx="6613256" cy="129250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solidFill>
                  <a:schemeClr val="tx1"/>
                </a:solidFill>
              </a:rPr>
              <a:t>Opinionated APIs</a:t>
            </a:r>
          </a:p>
          <a:p>
            <a:pPr algn="ctr"/>
            <a:r>
              <a:rPr lang="en-US" sz="2667" dirty="0">
                <a:solidFill>
                  <a:schemeClr val="tx1"/>
                </a:solidFill>
              </a:rPr>
              <a:t>Convention / Database Model / Session</a:t>
            </a:r>
          </a:p>
          <a:p>
            <a:pPr algn="ctr"/>
            <a:r>
              <a:rPr lang="en-US" sz="2667" dirty="0">
                <a:solidFill>
                  <a:schemeClr val="tx1"/>
                </a:solidFill>
              </a:rPr>
              <a:t>Easy for App Developer to Use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95239" y="1750450"/>
            <a:ext cx="2824221" cy="129250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solidFill>
                  <a:schemeClr val="tx1"/>
                </a:solidFill>
              </a:rPr>
              <a:t>UI/UX APIs</a:t>
            </a:r>
          </a:p>
          <a:p>
            <a:pPr algn="ctr"/>
            <a:r>
              <a:rPr lang="en-US" sz="2667" dirty="0">
                <a:solidFill>
                  <a:schemeClr val="tx1"/>
                </a:solidFill>
              </a:rPr>
              <a:t>Look / Feel</a:t>
            </a:r>
          </a:p>
          <a:p>
            <a:pPr algn="ctr"/>
            <a:r>
              <a:rPr lang="en-US" sz="2667" dirty="0">
                <a:solidFill>
                  <a:schemeClr val="tx1"/>
                </a:solidFill>
              </a:rPr>
              <a:t>UI Widgets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94269" y="374349"/>
            <a:ext cx="3396524" cy="79865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 err="1">
                <a:solidFill>
                  <a:schemeClr val="tx1"/>
                </a:solidFill>
              </a:rPr>
              <a:t>Tsugi</a:t>
            </a:r>
            <a:r>
              <a:rPr lang="en-US" sz="2667" b="1" dirty="0">
                <a:solidFill>
                  <a:schemeClr val="tx1"/>
                </a:solidFill>
              </a:rPr>
              <a:t> </a:t>
            </a:r>
            <a:r>
              <a:rPr lang="en-US" sz="2667" b="1" dirty="0" smtClean="0">
                <a:solidFill>
                  <a:schemeClr val="tx1"/>
                </a:solidFill>
              </a:rPr>
              <a:t>Tool</a:t>
            </a:r>
            <a:endParaRPr lang="en-US" sz="2667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200481" y="374349"/>
            <a:ext cx="2965688" cy="79865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 err="1">
                <a:solidFill>
                  <a:schemeClr val="tx1"/>
                </a:solidFill>
              </a:rPr>
              <a:t>Tsugi</a:t>
            </a:r>
            <a:r>
              <a:rPr lang="en-US" sz="2667" b="1" dirty="0">
                <a:solidFill>
                  <a:schemeClr val="tx1"/>
                </a:solidFill>
              </a:rPr>
              <a:t> App</a:t>
            </a:r>
            <a:endParaRPr lang="en-US" sz="2667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523691" y="374349"/>
            <a:ext cx="1329795" cy="79865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solidFill>
                  <a:schemeClr val="tx1"/>
                </a:solidFill>
              </a:rPr>
              <a:t>???</a:t>
            </a:r>
            <a:endParaRPr lang="en-US" sz="2667" dirty="0">
              <a:solidFill>
                <a:schemeClr val="tx1"/>
              </a:solidFill>
            </a:endParaRPr>
          </a:p>
        </p:txBody>
      </p:sp>
      <p:sp>
        <p:nvSpPr>
          <p:cNvPr id="14" name="Up-Down Arrow 13"/>
          <p:cNvSpPr/>
          <p:nvPr/>
        </p:nvSpPr>
        <p:spPr>
          <a:xfrm>
            <a:off x="4591602" y="1173002"/>
            <a:ext cx="324092" cy="577448"/>
          </a:xfrm>
          <a:prstGeom prst="upDownArrow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Up-Down Arrow 14"/>
          <p:cNvSpPr/>
          <p:nvPr/>
        </p:nvSpPr>
        <p:spPr>
          <a:xfrm>
            <a:off x="6315753" y="1173002"/>
            <a:ext cx="308659" cy="2158679"/>
          </a:xfrm>
          <a:prstGeom prst="upDownArrow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Up-Down Arrow 15"/>
          <p:cNvSpPr/>
          <p:nvPr/>
        </p:nvSpPr>
        <p:spPr>
          <a:xfrm>
            <a:off x="8436398" y="1186475"/>
            <a:ext cx="308659" cy="2158679"/>
          </a:xfrm>
          <a:prstGeom prst="upDownArrow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Up-Down Arrow 16"/>
          <p:cNvSpPr/>
          <p:nvPr/>
        </p:nvSpPr>
        <p:spPr>
          <a:xfrm>
            <a:off x="11088277" y="1189749"/>
            <a:ext cx="311223" cy="3750109"/>
          </a:xfrm>
          <a:prstGeom prst="upDownArrow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165961" y="1965739"/>
            <a:ext cx="26631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\</a:t>
            </a:r>
            <a:r>
              <a:rPr lang="en-US" sz="3200" dirty="0" err="1" smtClean="0"/>
              <a:t>Tsugi</a:t>
            </a:r>
            <a:r>
              <a:rPr lang="en-US" sz="3200" dirty="0" smtClean="0"/>
              <a:t>\UI</a:t>
            </a:r>
          </a:p>
          <a:p>
            <a:r>
              <a:rPr lang="en-US" sz="3200" dirty="0" smtClean="0"/>
              <a:t>\</a:t>
            </a:r>
            <a:r>
              <a:rPr lang="en-US" sz="3200" dirty="0" err="1" smtClean="0"/>
              <a:t>Tsugi</a:t>
            </a:r>
            <a:r>
              <a:rPr lang="en-US" sz="3200" dirty="0" smtClean="0"/>
              <a:t>\Settings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242756" y="3839358"/>
            <a:ext cx="2114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\</a:t>
            </a:r>
            <a:r>
              <a:rPr lang="en-US" sz="3200" dirty="0" err="1" smtClean="0"/>
              <a:t>Tsugi</a:t>
            </a:r>
            <a:r>
              <a:rPr lang="en-US" sz="3200" dirty="0" smtClean="0"/>
              <a:t>\Core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336275" y="5293723"/>
            <a:ext cx="1927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\</a:t>
            </a:r>
            <a:r>
              <a:rPr lang="en-US" sz="3200" dirty="0" err="1" smtClean="0"/>
              <a:t>Tsugi</a:t>
            </a:r>
            <a:r>
              <a:rPr lang="en-US" sz="3200" dirty="0" smtClean="0"/>
              <a:t>\</a:t>
            </a:r>
            <a:r>
              <a:rPr lang="en-US" sz="3200" dirty="0" err="1" smtClean="0"/>
              <a:t>Util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615" y="6249187"/>
            <a:ext cx="9585381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67" dirty="0"/>
              <a:t>http://do1.dr-chuck.com/</a:t>
            </a:r>
            <a:r>
              <a:rPr lang="en-US" sz="2667" dirty="0" err="1"/>
              <a:t>tsugi</a:t>
            </a:r>
            <a:r>
              <a:rPr lang="en-US" sz="2667" dirty="0"/>
              <a:t>/</a:t>
            </a:r>
            <a:r>
              <a:rPr lang="en-US" sz="2667" dirty="0" err="1"/>
              <a:t>phpdoc</a:t>
            </a:r>
            <a:r>
              <a:rPr lang="en-US" sz="2667" dirty="0"/>
              <a:t>/classes/</a:t>
            </a:r>
            <a:r>
              <a:rPr lang="en-US" sz="2667" dirty="0" err="1"/>
              <a:t>Tsugi.Core.LTIX.html</a:t>
            </a:r>
            <a:endParaRPr lang="en-US" sz="2667" dirty="0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10" y="178276"/>
            <a:ext cx="9735777" cy="554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9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663</Words>
  <Application>Microsoft Macintosh PowerPoint</Application>
  <PresentationFormat>Widescreen</PresentationFormat>
  <Paragraphs>161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Calibri Light</vt:lpstr>
      <vt:lpstr>Wingdings</vt:lpstr>
      <vt:lpstr>Arial</vt:lpstr>
      <vt:lpstr>Office Theme</vt:lpstr>
      <vt:lpstr>Technical Aspects of Tsugi</vt:lpstr>
      <vt:lpstr>PowerPoint Presentation</vt:lpstr>
      <vt:lpstr>PowerPoint Presentation</vt:lpstr>
      <vt:lpstr>Advantages of a Tsugi App?</vt:lpstr>
      <vt:lpstr>Advantages of Tsugi Tools</vt:lpstr>
      <vt:lpstr>Tsugi in the cloud…</vt:lpstr>
      <vt:lpstr>Coming: Tsugi and GDPR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Summer Project: TBlocks</vt:lpstr>
      <vt:lpstr>PowerPoint Presentation</vt:lpstr>
      <vt:lpstr>Summer Project: LTI 1.3</vt:lpstr>
      <vt:lpstr>PowerPoint Presentation</vt:lpstr>
      <vt:lpstr>Tsugi SWOT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36</cp:revision>
  <dcterms:created xsi:type="dcterms:W3CDTF">2018-05-21T11:29:38Z</dcterms:created>
  <dcterms:modified xsi:type="dcterms:W3CDTF">2018-06-05T13:17:41Z</dcterms:modified>
</cp:coreProperties>
</file>