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8"/>
  </p:notesMasterIdLst>
  <p:sldIdLst>
    <p:sldId id="256" r:id="rId2"/>
    <p:sldId id="277" r:id="rId3"/>
    <p:sldId id="276" r:id="rId4"/>
    <p:sldId id="278" r:id="rId5"/>
    <p:sldId id="272" r:id="rId6"/>
    <p:sldId id="274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 showComments="0">
  <p:normalViewPr>
    <p:restoredLeft sz="15649"/>
    <p:restoredTop sz="94669"/>
  </p:normalViewPr>
  <p:slideViewPr>
    <p:cSldViewPr snapToGrid="0">
      <p:cViewPr varScale="1">
        <p:scale>
          <a:sx n="83" d="100"/>
          <a:sy n="83" d="100"/>
        </p:scale>
        <p:origin x="79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" name="Shape 16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Shape 165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9682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Shape 171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Mary Queen of the World Cathedral and 1000 de La Gauchetière and Sun Life buildings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Shape 172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6377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Shape 287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Shape 288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of the Old Port of Montréal - La Grande Roue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Shape 289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Shape 29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Shape 300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/>
          <p:cNvPicPr preferRelativeResize="0"/>
          <p:nvPr/>
        </p:nvPicPr>
        <p:blipFill rotWithShape="1">
          <a:blip r:embed="rId2">
            <a:alphaModFix/>
          </a:blip>
          <a:srcRect l="12940" t="16804" r="20535" b="33270"/>
          <a:stretch/>
        </p:blipFill>
        <p:spPr>
          <a:xfrm>
            <a:off x="0" y="-1"/>
            <a:ext cx="12192000" cy="6858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Shape 15"/>
          <p:cNvGrpSpPr/>
          <p:nvPr/>
        </p:nvGrpSpPr>
        <p:grpSpPr>
          <a:xfrm flipH="1">
            <a:off x="-12116" y="-1"/>
            <a:ext cx="9194216" cy="6858001"/>
            <a:chOff x="-12116" y="-8086"/>
            <a:chExt cx="12204116" cy="6854024"/>
          </a:xfrm>
        </p:grpSpPr>
        <p:sp>
          <p:nvSpPr>
            <p:cNvPr id="16" name="Shape 16"/>
            <p:cNvSpPr/>
            <p:nvPr/>
          </p:nvSpPr>
          <p:spPr>
            <a:xfrm>
              <a:off x="8255000" y="-8086"/>
              <a:ext cx="3937000" cy="6854024"/>
            </a:xfrm>
            <a:prstGeom prst="rect">
              <a:avLst/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Shape 17"/>
            <p:cNvSpPr/>
            <p:nvPr/>
          </p:nvSpPr>
          <p:spPr>
            <a:xfrm rot="-5400000">
              <a:off x="694430" y="-714632"/>
              <a:ext cx="6854024" cy="8267116"/>
            </a:xfrm>
            <a:prstGeom prst="triangle">
              <a:avLst>
                <a:gd name="adj" fmla="val 100000"/>
              </a:avLst>
            </a:prstGeom>
            <a:solidFill>
              <a:srgbClr val="165888">
                <a:alpha val="8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" name="Shape 18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 b="0" i="0" u="none" strike="noStrike" cap="small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/>
          <p:nvPr/>
        </p:nvSpPr>
        <p:spPr>
          <a:xfrm>
            <a:off x="0" y="6588000"/>
            <a:ext cx="2966018" cy="230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Loïc Romer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" name="Shape 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1649" y="647415"/>
            <a:ext cx="3695700" cy="122659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Shape 22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" name="Shape 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189191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 rot="5400000">
            <a:off x="3342600" y="-1027800"/>
            <a:ext cx="49248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/>
          <p:nvPr/>
        </p:nvSpPr>
        <p:spPr>
          <a:xfrm>
            <a:off x="10689771" y="5464630"/>
            <a:ext cx="1502229" cy="15022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Shape 158"/>
          <p:cNvSpPr/>
          <p:nvPr/>
        </p:nvSpPr>
        <p:spPr>
          <a:xfrm>
            <a:off x="8724900" y="0"/>
            <a:ext cx="34671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Shape 159"/>
          <p:cNvSpPr txBox="1">
            <a:spLocks noGrp="1"/>
          </p:cNvSpPr>
          <p:nvPr>
            <p:ph type="title"/>
          </p:nvPr>
        </p:nvSpPr>
        <p:spPr>
          <a:xfrm rot="5400000">
            <a:off x="748540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type="body" idx="1"/>
          </p:nvPr>
        </p:nvSpPr>
        <p:spPr>
          <a:xfrm rot="5400000">
            <a:off x="1685131" y="-481806"/>
            <a:ext cx="5811838" cy="7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61" name="Shape 16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201936" y="5714500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Ben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hape 25"/>
          <p:cNvPicPr preferRelativeResize="0"/>
          <p:nvPr/>
        </p:nvPicPr>
        <p:blipFill rotWithShape="1">
          <a:blip r:embed="rId2">
            <a:alphaModFix/>
          </a:blip>
          <a:srcRect l="10261" r="27880"/>
          <a:stretch/>
        </p:blipFill>
        <p:spPr>
          <a:xfrm>
            <a:off x="1" y="0"/>
            <a:ext cx="336884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576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16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Shape 28"/>
          <p:cNvSpPr txBox="1"/>
          <p:nvPr/>
        </p:nvSpPr>
        <p:spPr>
          <a:xfrm>
            <a:off x="0" y="6588000"/>
            <a:ext cx="3368843" cy="23083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Credit: Photo by Tourisme Montréal, Stéphan Poulin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mple Layout">
  <p:cSld name="Simple Layou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47199" y="1767600"/>
            <a:ext cx="51804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type="body" idx="2"/>
          </p:nvPr>
        </p:nvSpPr>
        <p:spPr>
          <a:xfrm>
            <a:off x="547199" y="2382800"/>
            <a:ext cx="5180400" cy="431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3"/>
          </p:nvPr>
        </p:nvSpPr>
        <p:spPr>
          <a:xfrm>
            <a:off x="5894000" y="1767599"/>
            <a:ext cx="5180400" cy="46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76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body" idx="4"/>
          </p:nvPr>
        </p:nvSpPr>
        <p:spPr>
          <a:xfrm>
            <a:off x="5894000" y="2382799"/>
            <a:ext cx="5180400" cy="4310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/>
        </p:nvSpPr>
        <p:spPr>
          <a:xfrm>
            <a:off x="0" y="0"/>
            <a:ext cx="12192000" cy="1620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Picture">
  <p:cSld name="Big Picture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838200" y="24969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5" name="Shape 135"/>
          <p:cNvSpPr/>
          <p:nvPr/>
        </p:nvSpPr>
        <p:spPr>
          <a:xfrm rot="5400000" flipH="1">
            <a:off x="-104763" y="104763"/>
            <a:ext cx="2294724" cy="2085198"/>
          </a:xfrm>
          <a:prstGeom prst="triangle">
            <a:avLst>
              <a:gd name="adj" fmla="val 100000"/>
            </a:avLst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Shape 136"/>
          <p:cNvSpPr/>
          <p:nvPr/>
        </p:nvSpPr>
        <p:spPr>
          <a:xfrm rot="-5400000" flipH="1">
            <a:off x="10006455" y="4683700"/>
            <a:ext cx="2306786" cy="2075298"/>
          </a:xfrm>
          <a:custGeom>
            <a:avLst/>
            <a:gdLst/>
            <a:ahLst/>
            <a:cxnLst/>
            <a:rect l="0" t="0" r="0" b="0"/>
            <a:pathLst>
              <a:path w="2306786" h="2075298" extrusionOk="0">
                <a:moveTo>
                  <a:pt x="0" y="2075298"/>
                </a:moveTo>
                <a:lnTo>
                  <a:pt x="2306786" y="0"/>
                </a:lnTo>
                <a:cubicBezTo>
                  <a:pt x="2302553" y="687533"/>
                  <a:pt x="2298319" y="1387765"/>
                  <a:pt x="2294086" y="2075298"/>
                </a:cubicBezTo>
                <a:lnTo>
                  <a:pt x="0" y="2075298"/>
                </a:lnTo>
                <a:close/>
              </a:path>
            </a:pathLst>
          </a:custGeom>
          <a:solidFill>
            <a:schemeClr val="lt1">
              <a:alpha val="6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Shape 1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">
  <p:cSld name="Blue Layou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type="body" idx="1"/>
          </p:nvPr>
        </p:nvSpPr>
        <p:spPr>
          <a:xfrm>
            <a:off x="546100" y="17672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ue Layout Title Only">
  <p:cSld name="Blue Layout Title Only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Shape 145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pic>
        <p:nvPicPr>
          <p:cNvPr id="146" name="Shape 1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0" y="0"/>
            <a:ext cx="4887686" cy="6858000"/>
          </a:xfrm>
          <a:prstGeom prst="rect">
            <a:avLst/>
          </a:prstGeom>
          <a:solidFill>
            <a:srgbClr val="165888">
              <a:alpha val="8470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Shape 149"/>
          <p:cNvSpPr txBox="1">
            <a:spLocks noGrp="1"/>
          </p:cNvSpPr>
          <p:nvPr>
            <p:ph type="title"/>
          </p:nvPr>
        </p:nvSpPr>
        <p:spPr>
          <a:xfrm>
            <a:off x="477724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sz="4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type="body" idx="1"/>
          </p:nvPr>
        </p:nvSpPr>
        <p:spPr>
          <a:xfrm>
            <a:off x="5365410" y="457200"/>
            <a:ext cx="5645490" cy="59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22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1" name="Shape 151"/>
          <p:cNvSpPr txBox="1">
            <a:spLocks noGrp="1"/>
          </p:cNvSpPr>
          <p:nvPr>
            <p:ph type="body" idx="2"/>
          </p:nvPr>
        </p:nvSpPr>
        <p:spPr>
          <a:xfrm>
            <a:off x="477724" y="2057400"/>
            <a:ext cx="3932237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2F2F2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F2F2F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1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547200" y="147600"/>
            <a:ext cx="11098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547200" y="1767600"/>
            <a:ext cx="10515600" cy="49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432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5A5"/>
              </a:buClr>
              <a:buSzPts val="198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Shape 12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1186289" y="5714694"/>
            <a:ext cx="920558" cy="1080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6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2018-05-Tsugi-Prezi.pptx" TargetMode="External"/><Relationship Id="rId4" Type="http://schemas.openxmlformats.org/officeDocument/2006/relationships/hyperlink" Target="https://www.tsugicloud.org/about/documentation/howto/classroom" TargetMode="External"/><Relationship Id="rId5" Type="http://schemas.openxmlformats.org/officeDocument/2006/relationships/hyperlink" Target="2018-05-Tsugi-Marketing.pptx" TargetMode="External"/><Relationship Id="rId6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runk-mysql.nightly.sakaiproject.org/portal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2018-06-Sakai-Racing-Team.pptx" TargetMode="External"/><Relationship Id="rId4" Type="http://schemas.openxmlformats.org/officeDocument/2006/relationships/hyperlink" Target="https://dev.tsugicloud.org/" TargetMode="External"/><Relationship Id="rId5" Type="http://schemas.openxmlformats.org/officeDocument/2006/relationships/hyperlink" Target="2018-05-Tsugi-Tech.pptx" TargetMode="External"/><Relationship Id="rId6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tsugicloud.org/" TargetMode="External"/><Relationship Id="rId4" Type="http://schemas.openxmlformats.org/officeDocument/2006/relationships/hyperlink" Target="2018-05-Tsugi-Tech.pptx" TargetMode="External"/><Relationship Id="rId5" Type="http://schemas.openxmlformats.org/officeDocument/2006/relationships/hyperlink" Target="http://www.dr-chuck.com/talks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type="ctrTitle"/>
          </p:nvPr>
        </p:nvSpPr>
        <p:spPr>
          <a:xfrm>
            <a:off x="125957" y="-47154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The </a:t>
            </a:r>
            <a:r>
              <a:rPr lang="en-US" dirty="0" err="1"/>
              <a:t>Tsugi</a:t>
            </a:r>
            <a:r>
              <a:rPr lang="en-US" dirty="0"/>
              <a:t> Learning Tool Application Development </a:t>
            </a:r>
            <a:r>
              <a:rPr lang="en-US" sz="5400" dirty="0" smtClean="0"/>
              <a:t>Environment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Shape 168"/>
          <p:cNvSpPr txBox="1">
            <a:spLocks noGrp="1"/>
          </p:cNvSpPr>
          <p:nvPr>
            <p:ph type="subTitle" idx="1"/>
          </p:nvPr>
        </p:nvSpPr>
        <p:spPr>
          <a:xfrm>
            <a:off x="125957" y="3362905"/>
            <a:ext cx="6011372" cy="1674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/>
              <a:t>Dr. Charles Severance</a:t>
            </a:r>
          </a:p>
          <a:p>
            <a:r>
              <a:rPr lang="en-US" dirty="0" smtClean="0"/>
              <a:t>Univ. </a:t>
            </a:r>
            <a:r>
              <a:rPr lang="en-US" dirty="0"/>
              <a:t>of Michigan School </a:t>
            </a:r>
            <a:r>
              <a:rPr lang="en-US" dirty="0" smtClean="0"/>
              <a:t>of Information</a:t>
            </a:r>
            <a:endParaRPr lang="en-US" dirty="0"/>
          </a:p>
          <a:p>
            <a:r>
              <a:rPr lang="en-US" dirty="0" err="1"/>
              <a:t>csev@umich.edu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54" y="5170126"/>
            <a:ext cx="2516060" cy="94482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Box 5"/>
          <p:cNvSpPr txBox="1"/>
          <p:nvPr/>
        </p:nvSpPr>
        <p:spPr>
          <a:xfrm>
            <a:off x="4810244" y="6114946"/>
            <a:ext cx="435728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</a:t>
            </a:r>
            <a:r>
              <a:rPr lang="en-US" sz="2400" dirty="0" err="1" smtClean="0">
                <a:solidFill>
                  <a:schemeClr val="bg1"/>
                </a:solidFill>
                <a:hlinkClick r:id="rId4"/>
              </a:rPr>
              <a:t>www.dr-chuck.com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/talks/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Demo 1 </a:t>
            </a:r>
            <a:r>
              <a:rPr lang="en-US" dirty="0">
                <a:hlinkClick r:id="rId2"/>
              </a:rPr>
              <a:t>– Sakai Predefined on </a:t>
            </a:r>
            <a:r>
              <a:rPr lang="en-US" dirty="0" smtClean="0">
                <a:hlinkClick r:id="rId2"/>
              </a:rPr>
              <a:t>Nightly MySQL</a:t>
            </a:r>
            <a:endParaRPr lang="en-US" dirty="0" smtClean="0"/>
          </a:p>
          <a:p>
            <a:pPr lvl="1"/>
            <a:r>
              <a:rPr lang="en-US" dirty="0" smtClean="0"/>
              <a:t>Make an account / Make a site / Lessons -&gt; Add App</a:t>
            </a:r>
            <a:endParaRPr lang="en-US" dirty="0" smtClean="0">
              <a:hlinkClick r:id="rId3" action="ppaction://hlinkpres?slideindex=1&amp;slidetitle="/>
            </a:endParaRPr>
          </a:p>
          <a:p>
            <a:r>
              <a:rPr lang="en-US" dirty="0" smtClean="0">
                <a:hlinkClick r:id="rId3" action="ppaction://hlinkpres?slideindex=1&amp;slidetitle="/>
              </a:rPr>
              <a:t>Tsugi </a:t>
            </a:r>
            <a:r>
              <a:rPr lang="en-US" dirty="0">
                <a:hlinkClick r:id="rId3" action="ppaction://hlinkpres?slideindex=1&amp;slidetitle="/>
              </a:rPr>
              <a:t>Introduction – Prezi-Style</a:t>
            </a:r>
            <a:endParaRPr lang="en-US" dirty="0"/>
          </a:p>
          <a:p>
            <a:r>
              <a:rPr lang="en-US" dirty="0">
                <a:hlinkClick r:id="rId4"/>
              </a:rPr>
              <a:t>Exercise </a:t>
            </a:r>
            <a:r>
              <a:rPr lang="en-US" dirty="0" smtClean="0">
                <a:hlinkClick r:id="rId4"/>
              </a:rPr>
              <a:t>2 </a:t>
            </a:r>
            <a:r>
              <a:rPr lang="en-US" dirty="0">
                <a:hlinkClick r:id="rId4"/>
              </a:rPr>
              <a:t>– </a:t>
            </a:r>
            <a:r>
              <a:rPr lang="en-US" dirty="0" smtClean="0">
                <a:hlinkClick r:id="rId4"/>
              </a:rPr>
              <a:t>TsugiCloud.org and Google Classroom</a:t>
            </a:r>
            <a:endParaRPr lang="en-US" dirty="0" smtClean="0"/>
          </a:p>
          <a:p>
            <a:pPr lvl="1"/>
            <a:r>
              <a:rPr lang="en-US" dirty="0" smtClean="0"/>
              <a:t>Make a class / add a </a:t>
            </a:r>
            <a:r>
              <a:rPr lang="en-US" dirty="0" err="1" smtClean="0"/>
              <a:t>TsugiCloud</a:t>
            </a:r>
            <a:r>
              <a:rPr lang="en-US" dirty="0" smtClean="0"/>
              <a:t> Tool</a:t>
            </a:r>
          </a:p>
          <a:p>
            <a:r>
              <a:rPr lang="en-US" dirty="0" err="1" smtClean="0">
                <a:hlinkClick r:id="rId5" action="ppaction://hlinkpres?slideindex=1&amp;slidetitle="/>
              </a:rPr>
              <a:t>Tsugi</a:t>
            </a:r>
            <a:r>
              <a:rPr lang="en-US" dirty="0" smtClean="0">
                <a:hlinkClick r:id="rId5" action="ppaction://hlinkpres?slideindex=1&amp;slidetitle="/>
              </a:rPr>
              <a:t> Marketing Efforts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http://</a:t>
            </a:r>
            <a:r>
              <a:rPr lang="en-US" sz="2400" dirty="0" err="1" smtClean="0">
                <a:hlinkClick r:id="rId6"/>
              </a:rPr>
              <a:t>www.dr-chuck.com</a:t>
            </a:r>
            <a:r>
              <a:rPr lang="en-US" sz="2400" dirty="0" smtClean="0">
                <a:hlinkClick r:id="rId6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9901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smtClean="0">
                <a:hlinkClick r:id="rId3" action="ppaction://hlinkpres?slideindex=1&amp;slidetitle="/>
              </a:rPr>
              <a:t>Fun – Sakai Racing Team</a:t>
            </a:r>
            <a:endParaRPr lang="en-US" dirty="0" smtClean="0">
              <a:hlinkClick r:id="rId4"/>
            </a:endParaRPr>
          </a:p>
          <a:p>
            <a:r>
              <a:rPr lang="en-US" dirty="0" smtClean="0">
                <a:hlinkClick r:id="rId4"/>
              </a:rPr>
              <a:t>Exercise </a:t>
            </a:r>
            <a:r>
              <a:rPr lang="en-US" dirty="0">
                <a:hlinkClick r:id="rId4"/>
              </a:rPr>
              <a:t>3 – Adding a Store to Sakai Nightly </a:t>
            </a:r>
            <a:r>
              <a:rPr lang="en-US" dirty="0" smtClean="0">
                <a:hlinkClick r:id="rId4"/>
              </a:rPr>
              <a:t>MySQL</a:t>
            </a:r>
            <a:endParaRPr lang="en-US" dirty="0" smtClean="0">
              <a:hlinkClick r:id="rId5" action="ppaction://hlinkpres?slideindex=1&amp;slidetitle="/>
            </a:endParaRPr>
          </a:p>
          <a:p>
            <a:r>
              <a:rPr lang="en-US" dirty="0" smtClean="0">
                <a:hlinkClick r:id="rId5" action="ppaction://hlinkpres?slideindex=1&amp;slidetitle="/>
              </a:rPr>
              <a:t>Inside </a:t>
            </a:r>
            <a:r>
              <a:rPr lang="en-US" dirty="0">
                <a:hlinkClick r:id="rId5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4"/>
              </a:rPr>
              <a:t>Exercise 3 </a:t>
            </a:r>
            <a:r>
              <a:rPr lang="en-US" dirty="0">
                <a:hlinkClick r:id="rId4"/>
              </a:rPr>
              <a:t>– Tsugi Admin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6"/>
              </a:rPr>
              <a:t>http://</a:t>
            </a:r>
            <a:r>
              <a:rPr lang="en-US" sz="2400" dirty="0" err="1" smtClean="0">
                <a:hlinkClick r:id="rId6"/>
              </a:rPr>
              <a:t>www.dr-chuck.com</a:t>
            </a:r>
            <a:r>
              <a:rPr lang="en-US" sz="2400" dirty="0" smtClean="0">
                <a:hlinkClick r:id="rId6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5838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Shape 174"/>
          <p:cNvSpPr txBox="1">
            <a:spLocks noGrp="1"/>
          </p:cNvSpPr>
          <p:nvPr>
            <p:ph type="title"/>
          </p:nvPr>
        </p:nvSpPr>
        <p:spPr>
          <a:xfrm>
            <a:off x="3581400" y="276225"/>
            <a:ext cx="8370000" cy="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800" b="0" i="0" u="none" strike="noStrike" cap="none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Outline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3581400" y="1270000"/>
            <a:ext cx="8370000" cy="5369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>
                <a:hlinkClick r:id="rId3"/>
              </a:rPr>
              <a:t>Exercise 3 – Adding a Store to Sakai Nightly </a:t>
            </a:r>
            <a:r>
              <a:rPr lang="en-US" dirty="0" smtClean="0">
                <a:hlinkClick r:id="rId3"/>
              </a:rPr>
              <a:t>MySQL</a:t>
            </a:r>
            <a:endParaRPr lang="en-US" dirty="0" smtClean="0">
              <a:hlinkClick r:id="rId4" action="ppaction://hlinkpres?slideindex=1&amp;slidetitle="/>
            </a:endParaRPr>
          </a:p>
          <a:p>
            <a:r>
              <a:rPr lang="en-US" dirty="0" smtClean="0">
                <a:hlinkClick r:id="rId4" action="ppaction://hlinkpres?slideindex=1&amp;slidetitle="/>
              </a:rPr>
              <a:t>Inside </a:t>
            </a:r>
            <a:r>
              <a:rPr lang="en-US" dirty="0">
                <a:hlinkClick r:id="rId4" action="ppaction://hlinkpres?slideindex=1&amp;slidetitle="/>
              </a:rPr>
              <a:t>Tsugi</a:t>
            </a:r>
            <a:endParaRPr lang="en-US" dirty="0"/>
          </a:p>
          <a:p>
            <a:r>
              <a:rPr lang="en-US" dirty="0" smtClean="0">
                <a:hlinkClick r:id="rId3"/>
              </a:rPr>
              <a:t>Exercise 4 </a:t>
            </a:r>
            <a:r>
              <a:rPr lang="en-US" dirty="0">
                <a:hlinkClick r:id="rId3"/>
              </a:rPr>
              <a:t>– Tsugi </a:t>
            </a:r>
            <a:r>
              <a:rPr lang="en-US" dirty="0" smtClean="0">
                <a:hlinkClick r:id="rId3"/>
              </a:rPr>
              <a:t>Admin</a:t>
            </a:r>
            <a:endParaRPr 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3781587" y="6137328"/>
            <a:ext cx="43572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hlinkClick r:id="rId5"/>
              </a:rPr>
              <a:t>http://</a:t>
            </a:r>
            <a:r>
              <a:rPr lang="en-US" sz="2400" dirty="0" err="1" smtClean="0">
                <a:hlinkClick r:id="rId5"/>
              </a:rPr>
              <a:t>www.dr-chuck.com</a:t>
            </a:r>
            <a:r>
              <a:rPr lang="en-US" sz="2400" dirty="0" smtClean="0">
                <a:hlinkClick r:id="rId5"/>
              </a:rPr>
              <a:t>/talks/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65127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Shape 291"/>
          <p:cNvSpPr txBox="1">
            <a:spLocks noGrp="1"/>
          </p:cNvSpPr>
          <p:nvPr>
            <p:ph type="ctrTitle"/>
          </p:nvPr>
        </p:nvSpPr>
        <p:spPr>
          <a:xfrm>
            <a:off x="125957" y="138823"/>
            <a:ext cx="6862929" cy="327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n-US" dirty="0"/>
              <a:t>Questions</a:t>
            </a:r>
            <a:endParaRPr sz="6000" b="0" i="0" u="none" strike="noStrike" cap="small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Shape 292"/>
          <p:cNvSpPr txBox="1">
            <a:spLocks noGrp="1"/>
          </p:cNvSpPr>
          <p:nvPr>
            <p:ph type="subTitle" idx="1"/>
          </p:nvPr>
        </p:nvSpPr>
        <p:spPr>
          <a:xfrm>
            <a:off x="125957" y="3548882"/>
            <a:ext cx="4648739" cy="112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dirty="0" err="1"/>
              <a:t>www.tsugi.org</a:t>
            </a:r>
            <a:endParaRPr lang="en-US" dirty="0"/>
          </a:p>
          <a:p>
            <a:r>
              <a:rPr lang="en-US" dirty="0" err="1"/>
              <a:t>www.tsugicloud.org</a:t>
            </a:r>
            <a:endParaRPr lang="en-US" dirty="0"/>
          </a:p>
          <a:p>
            <a:r>
              <a:rPr lang="en-US" dirty="0" err="1"/>
              <a:t>dev.tsugicloud.org</a:t>
            </a:r>
            <a:endParaRPr lang="en-US" dirty="0"/>
          </a:p>
          <a:p>
            <a:r>
              <a:rPr lang="en-US" dirty="0" err="1"/>
              <a:t>test.tsugicloud.org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Shape 302"/>
          <p:cNvSpPr txBox="1">
            <a:spLocks noGrp="1"/>
          </p:cNvSpPr>
          <p:nvPr>
            <p:ph type="title"/>
          </p:nvPr>
        </p:nvSpPr>
        <p:spPr>
          <a:xfrm>
            <a:off x="546100" y="147218"/>
            <a:ext cx="110998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Photo Credits</a:t>
            </a:r>
            <a:endParaRPr sz="4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Shape 303"/>
          <p:cNvSpPr txBox="1">
            <a:spLocks noGrp="1"/>
          </p:cNvSpPr>
          <p:nvPr>
            <p:ph type="body" idx="1"/>
          </p:nvPr>
        </p:nvSpPr>
        <p:spPr>
          <a:xfrm>
            <a:off x="546100" y="1627518"/>
            <a:ext cx="10515600" cy="4925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 to the following photographers and organizations for permission to use these photos for our Open Apereo 2018 conference in Montreal, QC.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“View of the Old Port of Montréal - La Grande Roue” by Loïc Romer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“Mary Queen of the World Cathedral and 1000 de La Gauchetière and Sun Life buildings”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“Skyline panoramique” by Stéphan Poulin for Tourisme Montréal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“Notre-Dame Basilica of Montréal” by Alain Régimbald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“Sofitel Montreal Golden Mile - Renoir” by Sofitel Montreal Golden Mile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“Biosphère, Environment Museum” by Environment and Climate Change Canada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multicolored balls of the Village on Sainte-Catherine.” by Susan Moss</a:t>
            </a:r>
            <a:endParaRPr/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“MU, Ville-Marie, ElMac Gene Pendon, 2017” by Olivier Bousquet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6550" marR="0" lvl="0" indent="-3365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“Montreal skyline from Mount Royal” by Stéphan Poulin for Tourisme Montréal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360</Words>
  <Application>Microsoft Macintosh PowerPoint</Application>
  <PresentationFormat>Widescreen</PresentationFormat>
  <Paragraphs>52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Noto Sans Symbols</vt:lpstr>
      <vt:lpstr>Arial</vt:lpstr>
      <vt:lpstr>Office Theme</vt:lpstr>
      <vt:lpstr>The Tsugi Learning Tool Application Development Environment</vt:lpstr>
      <vt:lpstr>Outline</vt:lpstr>
      <vt:lpstr>Outline</vt:lpstr>
      <vt:lpstr>Outline</vt:lpstr>
      <vt:lpstr>Questions</vt:lpstr>
      <vt:lpstr>Photo Credits</vt:lpstr>
    </vt:vector>
  </TitlesOfParts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Your Title Here</dc:title>
  <cp:lastModifiedBy>Severance, Charles</cp:lastModifiedBy>
  <cp:revision>22</cp:revision>
  <dcterms:modified xsi:type="dcterms:W3CDTF">2018-06-05T13:11:11Z</dcterms:modified>
</cp:coreProperties>
</file>