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4"/>
  </p:sldMasterIdLst>
  <p:notesMasterIdLst>
    <p:notesMasterId r:id="rId6"/>
  </p:notesMasterIdLst>
  <p:handoutMasterIdLst>
    <p:handoutMasterId r:id="rId7"/>
  </p:handoutMasterIdLst>
  <p:sldIdLst>
    <p:sldId id="256" r:id="rId5"/>
  </p:sldIdLst>
  <p:sldSz cx="32918400" cy="21945600"/>
  <p:notesSz cx="6858000" cy="9144000"/>
  <p:defaultTextStyle>
    <a:defPPr>
      <a:defRPr lang="en-US"/>
    </a:defPPr>
    <a:lvl1pPr marL="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000910"/>
    <a:srgbClr val="002345"/>
    <a:srgbClr val="0025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74" autoAdjust="0"/>
    <p:restoredTop sz="94660"/>
  </p:normalViewPr>
  <p:slideViewPr>
    <p:cSldViewPr snapToGrid="0">
      <p:cViewPr>
        <p:scale>
          <a:sx n="30" d="100"/>
          <a:sy n="30" d="100"/>
        </p:scale>
        <p:origin x="2072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121" d="100"/>
          <a:sy n="121" d="100"/>
        </p:scale>
        <p:origin x="4432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Workbook1" TargetMode="External"/><Relationship Id="rId4" Type="http://schemas.openxmlformats.org/officeDocument/2006/relationships/chartUserShapes" Target="../drawings/drawing1.xml"/><Relationship Id="rId1" Type="http://schemas.microsoft.com/office/2011/relationships/chartStyle" Target="style1.xml"/><Relationship Id="rId2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Getting off the Commercial LMS Roller Coaster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Market Share</c:v>
                </c:pt>
              </c:strCache>
            </c:strRef>
          </c:tx>
          <c:spPr>
            <a:ln w="317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Sheet1!$A$2:$A$16</c:f>
              <c:numCache>
                <c:formatCode>General</c:formatCode>
                <c:ptCount val="15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</c:numCache>
            </c:numRef>
          </c:xVal>
          <c:yVal>
            <c:numRef>
              <c:f>Sheet1!$B$2:$B$16</c:f>
              <c:numCache>
                <c:formatCode>0.00</c:formatCode>
                <c:ptCount val="15"/>
                <c:pt idx="0">
                  <c:v>0.333333333333333</c:v>
                </c:pt>
                <c:pt idx="1">
                  <c:v>0.666666666666667</c:v>
                </c:pt>
                <c:pt idx="2">
                  <c:v>1.0</c:v>
                </c:pt>
                <c:pt idx="3">
                  <c:v>2.0</c:v>
                </c:pt>
                <c:pt idx="4">
                  <c:v>3.333333333333333</c:v>
                </c:pt>
                <c:pt idx="5">
                  <c:v>10.0</c:v>
                </c:pt>
                <c:pt idx="6">
                  <c:v>20.0</c:v>
                </c:pt>
                <c:pt idx="7">
                  <c:v>26.66666666666666</c:v>
                </c:pt>
                <c:pt idx="8">
                  <c:v>33.33333333333334</c:v>
                </c:pt>
                <c:pt idx="9">
                  <c:v>36.66666666666653</c:v>
                </c:pt>
                <c:pt idx="10">
                  <c:v>40.0</c:v>
                </c:pt>
                <c:pt idx="11">
                  <c:v>38.33333333333334</c:v>
                </c:pt>
                <c:pt idx="12">
                  <c:v>36.66666666666653</c:v>
                </c:pt>
                <c:pt idx="13">
                  <c:v>35.0</c:v>
                </c:pt>
                <c:pt idx="14">
                  <c:v>33.33333333333334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16755440"/>
        <c:axId val="516757216"/>
      </c:scatterChart>
      <c:valAx>
        <c:axId val="516755440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6757216"/>
        <c:crosses val="autoZero"/>
        <c:crossBetween val="midCat"/>
      </c:valAx>
      <c:valAx>
        <c:axId val="516757216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.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6755440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2000" b="1"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0.23684</cdr:x>
      <cdr:y>0.74951</cdr:y>
    </cdr:from>
    <cdr:to>
      <cdr:x>0.28834</cdr:x>
      <cdr:y>0.81902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2323814" y="3982478"/>
          <a:ext cx="505267" cy="369332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b="1" smtClean="0"/>
            <a:t>VC</a:t>
          </a:r>
          <a:endParaRPr lang="en-US" b="1"/>
        </a:p>
      </cdr:txBody>
    </cdr:sp>
  </cdr:relSizeAnchor>
  <cdr:relSizeAnchor xmlns:cdr="http://schemas.openxmlformats.org/drawingml/2006/chartDrawing">
    <cdr:from>
      <cdr:x>0.47871</cdr:x>
      <cdr:y>0.76118</cdr:y>
    </cdr:from>
    <cdr:to>
      <cdr:x>0.7158</cdr:x>
      <cdr:y>0.83069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4696901" y="4044443"/>
          <a:ext cx="2326278" cy="369332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b="1" dirty="0" smtClean="0"/>
            <a:t>Sell to a competitor</a:t>
          </a:r>
          <a:endParaRPr lang="en-US" b="1" dirty="0"/>
        </a:p>
      </cdr:txBody>
    </cdr:sp>
  </cdr:relSizeAnchor>
  <cdr:relSizeAnchor xmlns:cdr="http://schemas.openxmlformats.org/drawingml/2006/chartDrawing">
    <cdr:from>
      <cdr:x>0.32884</cdr:x>
      <cdr:y>0.55541</cdr:y>
    </cdr:from>
    <cdr:to>
      <cdr:x>0.41824</cdr:x>
      <cdr:y>0.62492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3226445" y="2951124"/>
          <a:ext cx="877163" cy="369332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b="1" smtClean="0"/>
            <a:t>Public</a:t>
          </a:r>
          <a:endParaRPr lang="en-US" b="1" dirty="0"/>
        </a:p>
      </cdr:txBody>
    </cdr:sp>
  </cdr:relSizeAnchor>
  <cdr:relSizeAnchor xmlns:cdr="http://schemas.openxmlformats.org/drawingml/2006/chartDrawing">
    <cdr:from>
      <cdr:x>0.75931</cdr:x>
      <cdr:y>0.30963</cdr:y>
    </cdr:from>
    <cdr:to>
      <cdr:x>0.85655</cdr:x>
      <cdr:y>0.37914</cdr:y>
    </cdr:to>
    <cdr:sp macro="" textlink="">
      <cdr:nvSpPr>
        <cdr:cNvPr id="5" name="TextBox 4"/>
        <cdr:cNvSpPr txBox="1"/>
      </cdr:nvSpPr>
      <cdr:spPr>
        <a:xfrm xmlns:a="http://schemas.openxmlformats.org/drawingml/2006/main">
          <a:off x="7450026" y="1645188"/>
          <a:ext cx="954107" cy="369332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b="1" dirty="0" smtClean="0"/>
            <a:t>Private</a:t>
          </a:r>
          <a:endParaRPr lang="en-US" b="1" dirty="0"/>
        </a:p>
      </cdr:txBody>
    </cdr:sp>
  </cdr:relSizeAnchor>
  <cdr:relSizeAnchor xmlns:cdr="http://schemas.openxmlformats.org/drawingml/2006/chartDrawing">
    <cdr:from>
      <cdr:x>0.4119</cdr:x>
      <cdr:y>0.77314</cdr:y>
    </cdr:from>
    <cdr:to>
      <cdr:x>0.48047</cdr:x>
      <cdr:y>0.79296</cdr:y>
    </cdr:to>
    <cdr:cxnSp macro="">
      <cdr:nvCxnSpPr>
        <cdr:cNvPr id="6" name="Straight Arrow Connector 5"/>
        <cdr:cNvCxnSpPr/>
      </cdr:nvCxnSpPr>
      <cdr:spPr>
        <a:xfrm xmlns:a="http://schemas.openxmlformats.org/drawingml/2006/main">
          <a:off x="3334233" y="3358073"/>
          <a:ext cx="555091" cy="86073"/>
        </a:xfrm>
        <a:prstGeom xmlns:a="http://schemas.openxmlformats.org/drawingml/2006/main" prst="straightConnector1">
          <a:avLst/>
        </a:prstGeom>
        <a:ln xmlns:a="http://schemas.openxmlformats.org/drawingml/2006/main" w="38100">
          <a:solidFill>
            <a:schemeClr val="accent1"/>
          </a:solidFill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0.39458</cdr:x>
      <cdr:y>0.74672</cdr:y>
    </cdr:from>
    <cdr:to>
      <cdr:x>0.41974</cdr:x>
      <cdr:y>0.79361</cdr:y>
    </cdr:to>
    <cdr:sp macro="" textlink="">
      <cdr:nvSpPr>
        <cdr:cNvPr id="7" name="Oval 6"/>
        <cdr:cNvSpPr/>
      </cdr:nvSpPr>
      <cdr:spPr>
        <a:xfrm xmlns:a="http://schemas.openxmlformats.org/drawingml/2006/main">
          <a:off x="3194054" y="3243294"/>
          <a:ext cx="203679" cy="203679"/>
        </a:xfrm>
        <a:prstGeom xmlns:a="http://schemas.openxmlformats.org/drawingml/2006/main" prst="ellipse">
          <a:avLst/>
        </a:prstGeom>
        <a:ln xmlns:a="http://schemas.openxmlformats.org/drawingml/2006/main">
          <a:solidFill>
            <a:schemeClr val="accent1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  <cdr:relSizeAnchor xmlns:cdr="http://schemas.openxmlformats.org/drawingml/2006/chartDrawing">
    <cdr:from>
      <cdr:x>0.69584</cdr:x>
      <cdr:y>0.22928</cdr:y>
    </cdr:from>
    <cdr:to>
      <cdr:x>0.75931</cdr:x>
      <cdr:y>0.30963</cdr:y>
    </cdr:to>
    <cdr:cxnSp macro="">
      <cdr:nvCxnSpPr>
        <cdr:cNvPr id="8" name="Straight Arrow Connector 7"/>
        <cdr:cNvCxnSpPr/>
      </cdr:nvCxnSpPr>
      <cdr:spPr>
        <a:xfrm xmlns:a="http://schemas.openxmlformats.org/drawingml/2006/main">
          <a:off x="5632693" y="995873"/>
          <a:ext cx="513739" cy="348971"/>
        </a:xfrm>
        <a:prstGeom xmlns:a="http://schemas.openxmlformats.org/drawingml/2006/main" prst="straightConnector1">
          <a:avLst/>
        </a:prstGeom>
        <a:ln xmlns:a="http://schemas.openxmlformats.org/drawingml/2006/main" w="38100">
          <a:solidFill>
            <a:schemeClr val="accent1"/>
          </a:solidFill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0.68326</cdr:x>
      <cdr:y>0.20584</cdr:y>
    </cdr:from>
    <cdr:to>
      <cdr:x>0.70842</cdr:x>
      <cdr:y>0.25273</cdr:y>
    </cdr:to>
    <cdr:sp macro="" textlink="">
      <cdr:nvSpPr>
        <cdr:cNvPr id="9" name="Oval 8"/>
        <cdr:cNvSpPr/>
      </cdr:nvSpPr>
      <cdr:spPr>
        <a:xfrm xmlns:a="http://schemas.openxmlformats.org/drawingml/2006/main">
          <a:off x="5530853" y="894033"/>
          <a:ext cx="203679" cy="203679"/>
        </a:xfrm>
        <a:prstGeom xmlns:a="http://schemas.openxmlformats.org/drawingml/2006/main" prst="ellipse">
          <a:avLst/>
        </a:prstGeom>
        <a:ln xmlns:a="http://schemas.openxmlformats.org/drawingml/2006/main">
          <a:solidFill>
            <a:schemeClr val="accent1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0B079-A316-4C9B-B165-DF9EA8325D2C}" type="datetimeFigureOut">
              <a:rPr lang="en-US" smtClean="0"/>
              <a:t>2/28/20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0EAE6-B4B6-49B7-9049-B371250BE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466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F28AB8-57D1-494F-9851-055AD867E790}" type="datetimeFigureOut">
              <a:rPr lang="en-US" smtClean="0"/>
              <a:t>2/28/20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C7F044-5458-4B2E-BFA0-52AAA1C52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808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457243"/>
            <a:ext cx="23500080" cy="9771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36"/>
          </p:nvPr>
        </p:nvSpPr>
        <p:spPr bwMode="auto">
          <a:xfrm>
            <a:off x="868685" y="2729275"/>
            <a:ext cx="22630809" cy="430887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857250" y="3779520"/>
            <a:ext cx="9601200" cy="85344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27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3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3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3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3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3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3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3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3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9" hasCustomPrompt="1"/>
          </p:nvPr>
        </p:nvSpPr>
        <p:spPr bwMode="ltGray">
          <a:xfrm>
            <a:off x="857250" y="4742688"/>
            <a:ext cx="9601200" cy="1821716"/>
          </a:xfrm>
          <a:solidFill>
            <a:schemeClr val="tx2">
              <a:lumMod val="10000"/>
              <a:lumOff val="90000"/>
            </a:schemeClr>
          </a:solidFill>
        </p:spPr>
        <p:txBody>
          <a:bodyPr lIns="365760" rIns="365760" anchor="ctr">
            <a:noAutofit/>
          </a:bodyPr>
          <a:lstStyle>
            <a:lvl1pPr marL="0" indent="0">
              <a:spcBef>
                <a:spcPts val="600"/>
              </a:spcBef>
              <a:buFont typeface="Arial" panose="020B0604020202020204" pitchFamily="34" charset="0"/>
              <a:buNone/>
              <a:defRPr sz="2200" baseline="0"/>
            </a:lvl1pPr>
            <a:lvl2pPr marL="285764" indent="-285764">
              <a:spcBef>
                <a:spcPts val="600"/>
              </a:spcBef>
              <a:buFont typeface="Arial" panose="020B0604020202020204" pitchFamily="34" charset="0"/>
              <a:buChar char="•"/>
              <a:defRPr sz="2200"/>
            </a:lvl2pPr>
            <a:lvl3pPr marL="285764" indent="-285764">
              <a:spcBef>
                <a:spcPts val="600"/>
              </a:spcBef>
              <a:buFont typeface="Arial" panose="020B0604020202020204" pitchFamily="34" charset="0"/>
              <a:buChar char="•"/>
              <a:defRPr sz="2200"/>
            </a:lvl3pPr>
            <a:lvl4pPr marL="0" indent="0">
              <a:spcBef>
                <a:spcPts val="600"/>
              </a:spcBef>
              <a:buNone/>
              <a:defRPr sz="2200"/>
            </a:lvl4pPr>
            <a:lvl5pPr marL="0" indent="0">
              <a:spcBef>
                <a:spcPts val="600"/>
              </a:spcBef>
              <a:buNone/>
              <a:defRPr sz="2200"/>
            </a:lvl5pPr>
            <a:lvl6pPr marL="0" indent="0">
              <a:spcBef>
                <a:spcPts val="600"/>
              </a:spcBef>
              <a:buNone/>
              <a:defRPr sz="2200"/>
            </a:lvl6pPr>
            <a:lvl7pPr marL="0" indent="0">
              <a:spcBef>
                <a:spcPts val="600"/>
              </a:spcBef>
              <a:buNone/>
              <a:defRPr sz="2200"/>
            </a:lvl7pPr>
            <a:lvl8pPr marL="0" indent="0">
              <a:spcBef>
                <a:spcPts val="600"/>
              </a:spcBef>
              <a:buNone/>
              <a:defRPr sz="2200"/>
            </a:lvl8pPr>
            <a:lvl9pPr marL="0" indent="0">
              <a:spcBef>
                <a:spcPts val="600"/>
              </a:spcBef>
              <a:buNone/>
              <a:defRPr sz="2200"/>
            </a:lvl9pPr>
          </a:lstStyle>
          <a:p>
            <a:pPr lvl="0"/>
            <a:r>
              <a:rPr lang="en-US" dirty="0" smtClean="0"/>
              <a:t>Type your question or a statement of the problem here</a:t>
            </a:r>
            <a:endParaRPr lang="en-US" dirty="0"/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37" hasCustomPrompt="1"/>
          </p:nvPr>
        </p:nvSpPr>
        <p:spPr>
          <a:xfrm>
            <a:off x="857250" y="6998208"/>
            <a:ext cx="9601200" cy="85344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27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3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3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3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3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3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3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3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3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37" name="Content Placeholder 17"/>
          <p:cNvSpPr>
            <a:spLocks noGrp="1"/>
          </p:cNvSpPr>
          <p:nvPr>
            <p:ph sz="quarter" idx="38" hasCustomPrompt="1"/>
          </p:nvPr>
        </p:nvSpPr>
        <p:spPr>
          <a:xfrm>
            <a:off x="857250" y="7912612"/>
            <a:ext cx="9601200" cy="1871671"/>
          </a:xfrm>
        </p:spPr>
        <p:txBody>
          <a:bodyPr lIns="91440" tIns="182880"/>
          <a:lstStyle>
            <a:lvl1pPr>
              <a:defRPr sz="1600" baseline="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857250" y="9966960"/>
            <a:ext cx="9601200" cy="8128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27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3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3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3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3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3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3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3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3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20" name="Content Placeholder 17"/>
          <p:cNvSpPr>
            <a:spLocks noGrp="1"/>
          </p:cNvSpPr>
          <p:nvPr>
            <p:ph sz="quarter" idx="25" hasCustomPrompt="1"/>
          </p:nvPr>
        </p:nvSpPr>
        <p:spPr>
          <a:xfrm>
            <a:off x="857250" y="10960613"/>
            <a:ext cx="9601200" cy="4018307"/>
          </a:xfrm>
        </p:spPr>
        <p:txBody>
          <a:bodyPr lIns="91440" tIns="182880"/>
          <a:lstStyle>
            <a:lvl1pPr>
              <a:defRPr sz="1600" baseline="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857250" y="15258288"/>
            <a:ext cx="9601200" cy="8128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27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3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3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3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3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3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3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3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3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21" name="Content Placeholder 17"/>
          <p:cNvSpPr>
            <a:spLocks noGrp="1"/>
          </p:cNvSpPr>
          <p:nvPr>
            <p:ph sz="quarter" idx="26" hasCustomPrompt="1"/>
          </p:nvPr>
        </p:nvSpPr>
        <p:spPr>
          <a:xfrm>
            <a:off x="857250" y="16221456"/>
            <a:ext cx="9601200" cy="4864608"/>
          </a:xfrm>
        </p:spPr>
        <p:txBody>
          <a:bodyPr lIns="91440" tIns="182880"/>
          <a:lstStyle>
            <a:lvl1pPr>
              <a:defRPr sz="1600" baseline="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11658600" y="3779520"/>
            <a:ext cx="9601200" cy="8128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27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3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3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3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3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3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3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3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3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22" name="Content Placeholder 17"/>
          <p:cNvSpPr>
            <a:spLocks noGrp="1"/>
          </p:cNvSpPr>
          <p:nvPr>
            <p:ph sz="quarter" idx="27" hasCustomPrompt="1"/>
          </p:nvPr>
        </p:nvSpPr>
        <p:spPr>
          <a:xfrm>
            <a:off x="11658600" y="4742692"/>
            <a:ext cx="9601200" cy="4530371"/>
          </a:xfrm>
        </p:spPr>
        <p:txBody>
          <a:bodyPr lIns="91440" tIns="182880"/>
          <a:lstStyle>
            <a:lvl1pPr>
              <a:defRPr sz="1600" baseline="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40" hasCustomPrompt="1"/>
          </p:nvPr>
        </p:nvSpPr>
        <p:spPr>
          <a:xfrm>
            <a:off x="11658600" y="9552432"/>
            <a:ext cx="9601200" cy="8128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27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3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3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3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3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3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3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3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3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23" hasCustomPrompt="1"/>
          </p:nvPr>
        </p:nvSpPr>
        <p:spPr>
          <a:xfrm>
            <a:off x="11658600" y="10515605"/>
            <a:ext cx="9601200" cy="4463315"/>
          </a:xfrm>
        </p:spPr>
        <p:txBody>
          <a:bodyPr lIns="91440" tIns="182880"/>
          <a:lstStyle>
            <a:lvl1pPr>
              <a:defRPr sz="1600" baseline="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29" hasCustomPrompt="1"/>
          </p:nvPr>
        </p:nvSpPr>
        <p:spPr>
          <a:xfrm>
            <a:off x="11658600" y="15258288"/>
            <a:ext cx="9601200" cy="8128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27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3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3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3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3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3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3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3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3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25" name="Content Placeholder 17"/>
          <p:cNvSpPr>
            <a:spLocks noGrp="1"/>
          </p:cNvSpPr>
          <p:nvPr>
            <p:ph sz="quarter" idx="30" hasCustomPrompt="1"/>
          </p:nvPr>
        </p:nvSpPr>
        <p:spPr>
          <a:xfrm>
            <a:off x="11658600" y="16221456"/>
            <a:ext cx="9601200" cy="4864608"/>
          </a:xfrm>
        </p:spPr>
        <p:txBody>
          <a:bodyPr lIns="91440" tIns="182880"/>
          <a:lstStyle>
            <a:lvl1pPr>
              <a:defRPr sz="1600" baseline="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26" name="Text Placeholder 6"/>
          <p:cNvSpPr>
            <a:spLocks noGrp="1"/>
          </p:cNvSpPr>
          <p:nvPr>
            <p:ph type="body" sz="quarter" idx="31" hasCustomPrompt="1"/>
          </p:nvPr>
        </p:nvSpPr>
        <p:spPr>
          <a:xfrm>
            <a:off x="22425660" y="3779520"/>
            <a:ext cx="9601200" cy="8128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27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3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3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3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3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3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3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3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3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27" name="Content Placeholder 17"/>
          <p:cNvSpPr>
            <a:spLocks noGrp="1"/>
          </p:cNvSpPr>
          <p:nvPr>
            <p:ph sz="quarter" idx="32" hasCustomPrompt="1"/>
          </p:nvPr>
        </p:nvSpPr>
        <p:spPr>
          <a:xfrm>
            <a:off x="22425660" y="4742688"/>
            <a:ext cx="9601200" cy="4876800"/>
          </a:xfrm>
        </p:spPr>
        <p:txBody>
          <a:bodyPr lIns="91440" tIns="182880"/>
          <a:lstStyle>
            <a:lvl1pPr>
              <a:defRPr sz="1600" baseline="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28" name="Content Placeholder 17"/>
          <p:cNvSpPr>
            <a:spLocks noGrp="1"/>
          </p:cNvSpPr>
          <p:nvPr>
            <p:ph sz="quarter" idx="33" hasCustomPrompt="1"/>
          </p:nvPr>
        </p:nvSpPr>
        <p:spPr>
          <a:xfrm>
            <a:off x="22425660" y="9943223"/>
            <a:ext cx="9601200" cy="3025740"/>
          </a:xfrm>
        </p:spPr>
        <p:txBody>
          <a:bodyPr lIns="91440" tIns="182880"/>
          <a:lstStyle>
            <a:lvl1pPr>
              <a:defRPr sz="1600" baseline="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41" hasCustomPrompt="1"/>
          </p:nvPr>
        </p:nvSpPr>
        <p:spPr>
          <a:xfrm>
            <a:off x="22425660" y="13178397"/>
            <a:ext cx="9601200" cy="8128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27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3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3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3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3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3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3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3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3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40" name="Content Placeholder 17"/>
          <p:cNvSpPr>
            <a:spLocks noGrp="1"/>
          </p:cNvSpPr>
          <p:nvPr>
            <p:ph sz="quarter" idx="42" hasCustomPrompt="1"/>
          </p:nvPr>
        </p:nvSpPr>
        <p:spPr>
          <a:xfrm>
            <a:off x="22425660" y="14141565"/>
            <a:ext cx="9601200" cy="2896524"/>
          </a:xfrm>
        </p:spPr>
        <p:txBody>
          <a:bodyPr lIns="91440" tIns="182880"/>
          <a:lstStyle>
            <a:lvl1pPr>
              <a:defRPr sz="1600" baseline="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29" name="Text Placeholder 6"/>
          <p:cNvSpPr>
            <a:spLocks noGrp="1"/>
          </p:cNvSpPr>
          <p:nvPr>
            <p:ph type="body" sz="quarter" idx="34" hasCustomPrompt="1"/>
          </p:nvPr>
        </p:nvSpPr>
        <p:spPr>
          <a:xfrm>
            <a:off x="22425660" y="17148048"/>
            <a:ext cx="9601200" cy="8128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27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3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3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3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3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3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3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3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3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30" name="Content Placeholder 17"/>
          <p:cNvSpPr>
            <a:spLocks noGrp="1"/>
          </p:cNvSpPr>
          <p:nvPr>
            <p:ph sz="quarter" idx="35" hasCustomPrompt="1"/>
          </p:nvPr>
        </p:nvSpPr>
        <p:spPr>
          <a:xfrm>
            <a:off x="22425660" y="18111216"/>
            <a:ext cx="9601200" cy="2974848"/>
          </a:xfrm>
        </p:spPr>
        <p:txBody>
          <a:bodyPr lIns="91440" tIns="182880"/>
          <a:lstStyle>
            <a:lvl1pPr>
              <a:defRPr sz="1600" baseline="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A57DF-1C19-4726-AB84-014692BAD8F5}" type="datetimeFigureOut">
              <a:rPr lang="en-US" smtClean="0"/>
              <a:t>2/28/20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C631-C489-4C11-812F-2172FBEAE82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43"/>
          </p:nvPr>
        </p:nvSpPr>
        <p:spPr>
          <a:xfrm>
            <a:off x="24203030" y="2"/>
            <a:ext cx="8715375" cy="2561630"/>
          </a:xfrm>
          <a:effectDag name="">
            <a:cont type="tree" name="">
              <a:effect ref="fillLine"/>
              <a:alphaMod>
                <a:cont name="">
                  <a:fill>
                    <a:gradFill>
                      <a:gsLst>
                        <a:gs pos="60000">
                          <a:srgbClr val="000000">
                            <a:alpha val="100000"/>
                          </a:srgbClr>
                        </a:gs>
                        <a:gs pos="97000">
                          <a:srgbClr val="000000">
                            <a:alpha val="0"/>
                          </a:srgbClr>
                        </a:gs>
                      </a:gsLst>
                      <a:lin ang="10800000"/>
                    </a:gradFill>
                  </a:fill>
                </a:cont>
              </a:alphaMod>
            </a:cont>
          </a:effectDag>
        </p:spPr>
        <p:txBody>
          <a:bodyPr lIns="91440" tIns="457200" rIns="9144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0772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876" userDrawn="1">
          <p15:clr>
            <a:srgbClr val="A4A3A4"/>
          </p15:clr>
        </p15:guide>
        <p15:guide id="2" pos="13860" userDrawn="1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ltGray">
          <a:xfrm>
            <a:off x="0" y="4486"/>
            <a:ext cx="32918400" cy="1995820"/>
          </a:xfrm>
          <a:prstGeom prst="rect">
            <a:avLst/>
          </a:prstGeom>
          <a:gradFill>
            <a:gsLst>
              <a:gs pos="0">
                <a:srgbClr val="000910"/>
              </a:gs>
              <a:gs pos="74000">
                <a:srgbClr val="002345"/>
              </a:gs>
              <a:gs pos="83000">
                <a:srgbClr val="002547"/>
              </a:gs>
              <a:gs pos="100000">
                <a:srgbClr val="002345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3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68680" y="457243"/>
            <a:ext cx="22631400" cy="6095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8680" y="4013203"/>
            <a:ext cx="31192470" cy="157530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50" y="21409799"/>
            <a:ext cx="740664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A57DF-1C19-4726-AB84-014692BAD8F5}" type="datetimeFigureOut">
              <a:rPr lang="en-US" smtClean="0"/>
              <a:pPr/>
              <a:t>2/28/20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63890" y="21409799"/>
            <a:ext cx="1639062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654510" y="21409799"/>
            <a:ext cx="740664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4C631-C489-4C11-812F-2172FBEAE8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0" y="1782591"/>
            <a:ext cx="32918400" cy="97971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3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1782591"/>
            <a:ext cx="32918400" cy="0"/>
          </a:xfrm>
          <a:prstGeom prst="line">
            <a:avLst/>
          </a:prstGeom>
          <a:ln w="1143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8807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l" defTabSz="2194670" rtl="0" eaLnBrk="1" latinLnBrk="0" hangingPunct="1">
        <a:lnSpc>
          <a:spcPct val="90000"/>
        </a:lnSpc>
        <a:spcBef>
          <a:spcPct val="0"/>
        </a:spcBef>
        <a:buNone/>
        <a:defRPr sz="575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11" indent="-228611" algn="l" defTabSz="2194670" rtl="0" eaLnBrk="1" latinLnBrk="0" hangingPunct="1">
        <a:lnSpc>
          <a:spcPct val="100000"/>
        </a:lnSpc>
        <a:spcBef>
          <a:spcPts val="6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67" indent="-228611" algn="l" defTabSz="2194670" rtl="0" eaLnBrk="1" latinLnBrk="0" hangingPunct="1">
        <a:lnSpc>
          <a:spcPct val="100000"/>
        </a:lnSpc>
        <a:spcBef>
          <a:spcPts val="6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67" indent="-228611" algn="l" defTabSz="2194670" rtl="0" eaLnBrk="1" latinLnBrk="0" hangingPunct="1">
        <a:lnSpc>
          <a:spcPct val="100000"/>
        </a:lnSpc>
        <a:spcBef>
          <a:spcPts val="6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67" indent="-228611" algn="l" defTabSz="2194670" rtl="0" eaLnBrk="1" latinLnBrk="0" hangingPunct="1">
        <a:lnSpc>
          <a:spcPct val="100000"/>
        </a:lnSpc>
        <a:spcBef>
          <a:spcPts val="6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67" indent="-228611" algn="l" defTabSz="2194670" rtl="0" eaLnBrk="1" latinLnBrk="0" hangingPunct="1">
        <a:lnSpc>
          <a:spcPct val="100000"/>
        </a:lnSpc>
        <a:spcBef>
          <a:spcPts val="6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548667" indent="-228611" algn="l" defTabSz="2194670" rtl="0" eaLnBrk="1" latinLnBrk="0" hangingPunct="1">
        <a:lnSpc>
          <a:spcPct val="100000"/>
        </a:lnSpc>
        <a:spcBef>
          <a:spcPts val="6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67" indent="-228611" algn="l" defTabSz="2194670" rtl="0" eaLnBrk="1" latinLnBrk="0" hangingPunct="1">
        <a:lnSpc>
          <a:spcPct val="100000"/>
        </a:lnSpc>
        <a:spcBef>
          <a:spcPts val="6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548667" indent="-228611" algn="l" defTabSz="2194670" rtl="0" eaLnBrk="1" latinLnBrk="0" hangingPunct="1">
        <a:lnSpc>
          <a:spcPct val="100000"/>
        </a:lnSpc>
        <a:spcBef>
          <a:spcPts val="6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67" indent="-228611" algn="l" defTabSz="2194670" rtl="0" eaLnBrk="1" latinLnBrk="0" hangingPunct="1">
        <a:lnSpc>
          <a:spcPct val="100000"/>
        </a:lnSpc>
        <a:spcBef>
          <a:spcPts val="6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67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1pPr>
      <a:lvl2pPr marL="1097335" algn="l" defTabSz="219467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2pPr>
      <a:lvl3pPr marL="2194670" algn="l" defTabSz="219467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3pPr>
      <a:lvl4pPr marL="3292005" algn="l" defTabSz="219467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389339" algn="l" defTabSz="219467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5486674" algn="l" defTabSz="219467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6584009" algn="l" defTabSz="219467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7681344" algn="l" defTabSz="219467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8778679" algn="l" defTabSz="219467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6912" userDrawn="1">
          <p15:clr>
            <a:srgbClr val="A4A3A4"/>
          </p15:clr>
        </p15:guide>
        <p15:guide id="2" pos="540" userDrawn="1">
          <p15:clr>
            <a:srgbClr val="A4A3A4"/>
          </p15:clr>
        </p15:guide>
        <p15:guide id="3" pos="20196" userDrawn="1">
          <p15:clr>
            <a:srgbClr val="A4A3A4"/>
          </p15:clr>
        </p15:guide>
        <p15:guide id="4" pos="10368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chart" Target="../charts/chart1.xml"/><Relationship Id="rId6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3866" y="84832"/>
            <a:ext cx="32067061" cy="1616423"/>
          </a:xfrm>
        </p:spPr>
        <p:txBody>
          <a:bodyPr anchor="ctr">
            <a:normAutofit/>
          </a:bodyPr>
          <a:lstStyle/>
          <a:p>
            <a:pPr algn="ctr"/>
            <a:r>
              <a:rPr lang="en-US" sz="7200" dirty="0" smtClean="0"/>
              <a:t>New Approached to Protecting Private Student </a:t>
            </a:r>
            <a:r>
              <a:rPr lang="en-US" sz="7200" dirty="0"/>
              <a:t>Learning Data in the Cloud</a:t>
            </a:r>
            <a:endParaRPr lang="en-US" sz="7200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263866" y="2011264"/>
            <a:ext cx="13124200" cy="608617"/>
          </a:xfrm>
        </p:spPr>
        <p:txBody>
          <a:bodyPr/>
          <a:lstStyle/>
          <a:p>
            <a:r>
              <a:rPr lang="en-US" sz="4400" dirty="0"/>
              <a:t>Charles R. Severance</a:t>
            </a:r>
            <a:endParaRPr lang="en-US" sz="4400" dirty="0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8048" y="2028339"/>
            <a:ext cx="6139062" cy="560523"/>
          </a:xfrm>
          <a:prstGeom prst="rect">
            <a:avLst/>
          </a:prstGeom>
        </p:spPr>
      </p:pic>
      <p:sp>
        <p:nvSpPr>
          <p:cNvPr id="80" name="Content Placeholder 10"/>
          <p:cNvSpPr>
            <a:spLocks noGrp="1"/>
          </p:cNvSpPr>
          <p:nvPr>
            <p:ph sz="quarter" idx="38"/>
          </p:nvPr>
        </p:nvSpPr>
        <p:spPr>
          <a:xfrm>
            <a:off x="1333162" y="4465275"/>
            <a:ext cx="6951559" cy="4174163"/>
          </a:xfrm>
          <a:ln>
            <a:solidFill>
              <a:srgbClr val="595959"/>
            </a:solidFill>
          </a:ln>
        </p:spPr>
        <p:txBody>
          <a:bodyPr>
            <a:noAutofit/>
          </a:bodyPr>
          <a:lstStyle/>
          <a:p>
            <a:r>
              <a:rPr lang="en-US" sz="3200" dirty="0"/>
              <a:t>2004</a:t>
            </a:r>
          </a:p>
          <a:p>
            <a:pPr lvl="1"/>
            <a:r>
              <a:rPr lang="en-US" sz="3000" dirty="0"/>
              <a:t>No Interoperability between LMSs</a:t>
            </a:r>
          </a:p>
          <a:p>
            <a:pPr lvl="1"/>
            <a:r>
              <a:rPr lang="en-US" sz="3000" b="1" i="1" u="sng" dirty="0"/>
              <a:t>All</a:t>
            </a:r>
            <a:r>
              <a:rPr lang="en-US" sz="3000" dirty="0"/>
              <a:t> private student data is local</a:t>
            </a:r>
          </a:p>
          <a:p>
            <a:r>
              <a:rPr lang="en-US" sz="3200" dirty="0"/>
              <a:t>2020</a:t>
            </a:r>
          </a:p>
          <a:p>
            <a:pPr lvl="1"/>
            <a:r>
              <a:rPr lang="en-US" sz="3000" dirty="0"/>
              <a:t>IMS LTI Advantage </a:t>
            </a:r>
            <a:r>
              <a:rPr lang="mr-IN" sz="3000" dirty="0"/>
              <a:t>–</a:t>
            </a:r>
            <a:r>
              <a:rPr lang="en-US" sz="3000" dirty="0"/>
              <a:t> Amazing!</a:t>
            </a:r>
          </a:p>
          <a:p>
            <a:pPr lvl="1"/>
            <a:r>
              <a:rPr lang="en-US" sz="3000" dirty="0"/>
              <a:t>Often, </a:t>
            </a:r>
            <a:r>
              <a:rPr lang="en-US" sz="3000" b="1" i="1" dirty="0"/>
              <a:t>all</a:t>
            </a:r>
            <a:r>
              <a:rPr lang="en-US" sz="3000" dirty="0"/>
              <a:t> private student data is on non-owned servers</a:t>
            </a:r>
          </a:p>
          <a:p>
            <a:pPr lvl="1"/>
            <a:endParaRPr lang="en-US" sz="3000" dirty="0"/>
          </a:p>
        </p:txBody>
      </p:sp>
      <p:sp>
        <p:nvSpPr>
          <p:cNvPr id="81" name="Text Placeholder 67"/>
          <p:cNvSpPr>
            <a:spLocks noGrp="1"/>
          </p:cNvSpPr>
          <p:nvPr>
            <p:ph type="body" sz="quarter" idx="37"/>
          </p:nvPr>
        </p:nvSpPr>
        <p:spPr>
          <a:xfrm>
            <a:off x="1337984" y="3283261"/>
            <a:ext cx="6951559" cy="1195567"/>
          </a:xfrm>
          <a:ln>
            <a:solidFill>
              <a:srgbClr val="595959"/>
            </a:solidFill>
          </a:ln>
        </p:spPr>
        <p:txBody>
          <a:bodyPr/>
          <a:lstStyle/>
          <a:p>
            <a:r>
              <a:rPr lang="en-US" sz="4400" dirty="0"/>
              <a:t>15 Years of Progress?</a:t>
            </a:r>
            <a:endParaRPr lang="en-US" sz="4400" dirty="0"/>
          </a:p>
        </p:txBody>
      </p:sp>
      <p:sp>
        <p:nvSpPr>
          <p:cNvPr id="87" name="Content Placeholder 10"/>
          <p:cNvSpPr>
            <a:spLocks noGrp="1"/>
          </p:cNvSpPr>
          <p:nvPr>
            <p:ph sz="quarter" idx="38"/>
          </p:nvPr>
        </p:nvSpPr>
        <p:spPr>
          <a:xfrm>
            <a:off x="1333158" y="16901173"/>
            <a:ext cx="6984252" cy="4275188"/>
          </a:xfrm>
          <a:ln>
            <a:solidFill>
              <a:srgbClr val="595959"/>
            </a:solidFill>
          </a:ln>
        </p:spPr>
        <p:txBody>
          <a:bodyPr>
            <a:noAutofit/>
          </a:bodyPr>
          <a:lstStyle/>
          <a:p>
            <a:r>
              <a:rPr lang="en-US" sz="3200" dirty="0"/>
              <a:t>LTI 1.0 (2010) was designed to allow tools to function without PII</a:t>
            </a:r>
          </a:p>
          <a:p>
            <a:r>
              <a:rPr lang="en-US" sz="3200" dirty="0"/>
              <a:t>LTI Vendors refused to implement it</a:t>
            </a:r>
          </a:p>
          <a:p>
            <a:r>
              <a:rPr lang="en-US" sz="3200" dirty="0"/>
              <a:t>We Need New Best Practice</a:t>
            </a:r>
          </a:p>
          <a:p>
            <a:pPr lvl="1"/>
            <a:r>
              <a:rPr lang="en-US" sz="3000" dirty="0"/>
              <a:t>Tools must not fail without PII</a:t>
            </a:r>
          </a:p>
          <a:p>
            <a:pPr lvl="1"/>
            <a:r>
              <a:rPr lang="en-US" sz="3000" dirty="0"/>
              <a:t>Tools must quickly scrub PII </a:t>
            </a:r>
          </a:p>
          <a:p>
            <a:pPr lvl="1"/>
            <a:r>
              <a:rPr lang="en-US" sz="3000" dirty="0"/>
              <a:t>Tools must expire data on schedule</a:t>
            </a:r>
          </a:p>
          <a:p>
            <a:pPr lvl="1"/>
            <a:endParaRPr lang="en-US" sz="3000" dirty="0"/>
          </a:p>
        </p:txBody>
      </p:sp>
      <p:sp>
        <p:nvSpPr>
          <p:cNvPr id="88" name="Text Placeholder 67"/>
          <p:cNvSpPr>
            <a:spLocks noGrp="1"/>
          </p:cNvSpPr>
          <p:nvPr>
            <p:ph type="body" sz="quarter" idx="37"/>
          </p:nvPr>
        </p:nvSpPr>
        <p:spPr>
          <a:xfrm>
            <a:off x="1333158" y="15718772"/>
            <a:ext cx="6984252" cy="1228480"/>
          </a:xfrm>
          <a:ln>
            <a:solidFill>
              <a:srgbClr val="595959"/>
            </a:solidFill>
          </a:ln>
        </p:spPr>
        <p:txBody>
          <a:bodyPr/>
          <a:lstStyle/>
          <a:p>
            <a:r>
              <a:rPr lang="en-US" sz="4400" dirty="0"/>
              <a:t>Privacy and LTI</a:t>
            </a:r>
            <a:endParaRPr lang="en-US" sz="4400" dirty="0"/>
          </a:p>
        </p:txBody>
      </p:sp>
      <p:sp>
        <p:nvSpPr>
          <p:cNvPr id="93" name="Content Placeholder 10"/>
          <p:cNvSpPr>
            <a:spLocks noGrp="1"/>
          </p:cNvSpPr>
          <p:nvPr>
            <p:ph sz="quarter" idx="38"/>
          </p:nvPr>
        </p:nvSpPr>
        <p:spPr>
          <a:xfrm>
            <a:off x="14504096" y="4463595"/>
            <a:ext cx="6804272" cy="3747142"/>
          </a:xfrm>
          <a:ln>
            <a:solidFill>
              <a:srgbClr val="595959"/>
            </a:solidFill>
          </a:ln>
        </p:spPr>
        <p:txBody>
          <a:bodyPr>
            <a:noAutofit/>
          </a:bodyPr>
          <a:lstStyle/>
          <a:p>
            <a:r>
              <a:rPr lang="en-US" sz="2800" dirty="0" smtClean="0"/>
              <a:t>Commercial self-host is gone</a:t>
            </a:r>
            <a:endParaRPr lang="en-US" sz="2800" dirty="0"/>
          </a:p>
          <a:p>
            <a:pPr lvl="1"/>
            <a:r>
              <a:rPr lang="en-US" sz="2800" dirty="0"/>
              <a:t>Canvas since 2008</a:t>
            </a:r>
          </a:p>
          <a:p>
            <a:pPr lvl="1"/>
            <a:r>
              <a:rPr lang="en-US" sz="2800" dirty="0"/>
              <a:t>Blackboard since 2019</a:t>
            </a:r>
          </a:p>
          <a:p>
            <a:pPr lvl="1"/>
            <a:r>
              <a:rPr lang="en-US" sz="2800" dirty="0"/>
              <a:t>D2L since 2019</a:t>
            </a:r>
            <a:endParaRPr lang="en-US" sz="2800" dirty="0"/>
          </a:p>
          <a:p>
            <a:r>
              <a:rPr lang="en-US" sz="2800" dirty="0"/>
              <a:t>Available</a:t>
            </a:r>
          </a:p>
          <a:p>
            <a:pPr lvl="1"/>
            <a:r>
              <a:rPr lang="en-US" sz="2800" dirty="0"/>
              <a:t>Sakai</a:t>
            </a:r>
          </a:p>
          <a:p>
            <a:pPr lvl="1"/>
            <a:r>
              <a:rPr lang="en-US" sz="2800" dirty="0"/>
              <a:t>Moodle</a:t>
            </a:r>
          </a:p>
        </p:txBody>
      </p:sp>
      <p:sp>
        <p:nvSpPr>
          <p:cNvPr id="94" name="Text Placeholder 67"/>
          <p:cNvSpPr>
            <a:spLocks noGrp="1"/>
          </p:cNvSpPr>
          <p:nvPr>
            <p:ph type="body" sz="quarter" idx="37"/>
          </p:nvPr>
        </p:nvSpPr>
        <p:spPr>
          <a:xfrm>
            <a:off x="14503854" y="3226554"/>
            <a:ext cx="6804272" cy="1242841"/>
          </a:xfrm>
          <a:ln>
            <a:solidFill>
              <a:srgbClr val="595959"/>
            </a:solidFill>
          </a:ln>
        </p:spPr>
        <p:txBody>
          <a:bodyPr/>
          <a:lstStyle/>
          <a:p>
            <a:r>
              <a:rPr lang="en-US" sz="4400" dirty="0"/>
              <a:t>Self Hosting?</a:t>
            </a:r>
            <a:endParaRPr lang="en-US" sz="4400" dirty="0"/>
          </a:p>
        </p:txBody>
      </p:sp>
      <p:pic>
        <p:nvPicPr>
          <p:cNvPr id="97" name="Picture 9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470" y="17416095"/>
            <a:ext cx="2554445" cy="1907889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9183263" y="3822617"/>
            <a:ext cx="4738740" cy="3652040"/>
            <a:chOff x="8709212" y="4819004"/>
            <a:chExt cx="4469485" cy="2968018"/>
          </a:xfrm>
        </p:grpSpPr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09212" y="4819004"/>
              <a:ext cx="4469485" cy="2968018"/>
            </a:xfrm>
            <a:prstGeom prst="rect">
              <a:avLst/>
            </a:prstGeom>
          </p:spPr>
        </p:pic>
        <p:sp>
          <p:nvSpPr>
            <p:cNvPr id="99" name="TextBox 98"/>
            <p:cNvSpPr txBox="1"/>
            <p:nvPr/>
          </p:nvSpPr>
          <p:spPr>
            <a:xfrm>
              <a:off x="10751514" y="5573454"/>
              <a:ext cx="2151515" cy="1425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Decisions regarding student data privacy are made by the IT organization with no input from students</a:t>
              </a:r>
              <a:r>
                <a:rPr lang="is-IS" sz="1800" dirty="0">
                  <a:solidFill>
                    <a:schemeClr val="bg1"/>
                  </a:solidFill>
                </a:rPr>
                <a:t>…</a:t>
              </a:r>
              <a:endParaRPr lang="en-US" sz="1800" dirty="0" err="1">
                <a:solidFill>
                  <a:schemeClr val="bg1"/>
                </a:solidFill>
              </a:endParaRPr>
            </a:p>
          </p:txBody>
        </p:sp>
      </p:grpSp>
      <p:sp>
        <p:nvSpPr>
          <p:cNvPr id="45" name="Content Placeholder 10"/>
          <p:cNvSpPr>
            <a:spLocks noGrp="1"/>
          </p:cNvSpPr>
          <p:nvPr>
            <p:ph sz="quarter" idx="38"/>
          </p:nvPr>
        </p:nvSpPr>
        <p:spPr>
          <a:xfrm>
            <a:off x="14562905" y="16901173"/>
            <a:ext cx="6745467" cy="4275188"/>
          </a:xfrm>
          <a:ln>
            <a:solidFill>
              <a:srgbClr val="595959"/>
            </a:solidFill>
          </a:ln>
        </p:spPr>
        <p:txBody>
          <a:bodyPr>
            <a:noAutofit/>
          </a:bodyPr>
          <a:lstStyle/>
          <a:p>
            <a:r>
              <a:rPr lang="en-US" sz="3200" dirty="0"/>
              <a:t>Switch to self hosted open source</a:t>
            </a:r>
            <a:endParaRPr lang="en-US" sz="3200" dirty="0"/>
          </a:p>
          <a:p>
            <a:r>
              <a:rPr lang="en-US" sz="3200" dirty="0"/>
              <a:t>(or) Add "max-privacy" open source LMS through LTI</a:t>
            </a:r>
          </a:p>
          <a:p>
            <a:r>
              <a:rPr lang="en-US" sz="3200" dirty="0"/>
              <a:t>New Policies / Practice / Education</a:t>
            </a:r>
          </a:p>
          <a:p>
            <a:pPr lvl="1"/>
            <a:r>
              <a:rPr lang="en-US" sz="3000" dirty="0"/>
              <a:t>Faculty</a:t>
            </a:r>
          </a:p>
          <a:p>
            <a:pPr lvl="1"/>
            <a:r>
              <a:rPr lang="en-US" sz="3000" dirty="0"/>
              <a:t>Students</a:t>
            </a:r>
          </a:p>
          <a:p>
            <a:pPr lvl="1"/>
            <a:r>
              <a:rPr lang="en-US" sz="3000" dirty="0"/>
              <a:t>Cloud vendors</a:t>
            </a:r>
          </a:p>
        </p:txBody>
      </p:sp>
      <p:sp>
        <p:nvSpPr>
          <p:cNvPr id="46" name="Text Placeholder 67"/>
          <p:cNvSpPr>
            <a:spLocks noGrp="1"/>
          </p:cNvSpPr>
          <p:nvPr>
            <p:ph type="body" sz="quarter" idx="37"/>
          </p:nvPr>
        </p:nvSpPr>
        <p:spPr>
          <a:xfrm>
            <a:off x="14562905" y="15718772"/>
            <a:ext cx="6745467" cy="1228480"/>
          </a:xfrm>
          <a:ln>
            <a:solidFill>
              <a:srgbClr val="595959"/>
            </a:solidFill>
          </a:ln>
        </p:spPr>
        <p:txBody>
          <a:bodyPr/>
          <a:lstStyle/>
          <a:p>
            <a:r>
              <a:rPr lang="en-US" sz="4400" dirty="0" smtClean="0"/>
              <a:t>New Policy / Practice</a:t>
            </a:r>
            <a:endParaRPr lang="en-US" sz="4400" dirty="0"/>
          </a:p>
        </p:txBody>
      </p:sp>
      <p:graphicFrame>
        <p:nvGraphicFramePr>
          <p:cNvPr id="47" name="Chart 4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1758948"/>
              </p:ext>
            </p:extLst>
          </p:nvPr>
        </p:nvGraphicFramePr>
        <p:xfrm>
          <a:off x="22227672" y="12256496"/>
          <a:ext cx="9811604" cy="53134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63" name="Picture 6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2711" y="5294709"/>
            <a:ext cx="9291391" cy="4860984"/>
          </a:xfrm>
          <a:prstGeom prst="rect">
            <a:avLst/>
          </a:prstGeom>
        </p:spPr>
      </p:pic>
      <p:sp>
        <p:nvSpPr>
          <p:cNvPr id="68" name="Text Placeholder 67"/>
          <p:cNvSpPr>
            <a:spLocks noGrp="1"/>
          </p:cNvSpPr>
          <p:nvPr>
            <p:ph type="body" sz="quarter" idx="37"/>
          </p:nvPr>
        </p:nvSpPr>
        <p:spPr>
          <a:xfrm>
            <a:off x="3106865" y="9252096"/>
            <a:ext cx="16711449" cy="1082628"/>
          </a:xfrm>
          <a:ln>
            <a:solidFill>
              <a:srgbClr val="595959"/>
            </a:solidFill>
          </a:ln>
        </p:spPr>
        <p:txBody>
          <a:bodyPr/>
          <a:lstStyle/>
          <a:p>
            <a:r>
              <a:rPr lang="en-US" sz="4400" dirty="0"/>
              <a:t>The Fallacy of FERPA</a:t>
            </a:r>
            <a:endParaRPr lang="en-US" sz="4400" dirty="0"/>
          </a:p>
        </p:txBody>
      </p:sp>
      <p:sp>
        <p:nvSpPr>
          <p:cNvPr id="69" name="Content Placeholder 10"/>
          <p:cNvSpPr>
            <a:spLocks noGrp="1"/>
          </p:cNvSpPr>
          <p:nvPr>
            <p:ph sz="quarter" idx="38"/>
          </p:nvPr>
        </p:nvSpPr>
        <p:spPr>
          <a:xfrm>
            <a:off x="3791073" y="10339180"/>
            <a:ext cx="6984252" cy="4275188"/>
          </a:xfrm>
          <a:ln>
            <a:solidFill>
              <a:srgbClr val="595959"/>
            </a:solidFill>
          </a:ln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200" dirty="0"/>
              <a:t>History</a:t>
            </a:r>
          </a:p>
          <a:p>
            <a:r>
              <a:rPr lang="en-US" sz="3200" dirty="0"/>
              <a:t>Passed in </a:t>
            </a:r>
            <a:r>
              <a:rPr lang="en-US" sz="3200" i="1" dirty="0"/>
              <a:t>1974</a:t>
            </a:r>
            <a:r>
              <a:rPr lang="en-US" sz="3200" dirty="0"/>
              <a:t> to stop universities from responding to FOIA requests</a:t>
            </a:r>
          </a:p>
          <a:p>
            <a:r>
              <a:rPr lang="en-US" sz="3200" dirty="0"/>
              <a:t>A stealth amendment</a:t>
            </a:r>
          </a:p>
          <a:p>
            <a:r>
              <a:rPr lang="en-US" sz="3200" dirty="0"/>
              <a:t>No design, no discussion</a:t>
            </a:r>
            <a:r>
              <a:rPr lang="mr-IN" sz="3200" dirty="0"/>
              <a:t>…</a:t>
            </a:r>
            <a:endParaRPr lang="en-US" sz="3200" dirty="0"/>
          </a:p>
          <a:p>
            <a:r>
              <a:rPr lang="en-US" sz="3200" dirty="0"/>
              <a:t>Not a blueprint for cloud contracts</a:t>
            </a:r>
          </a:p>
          <a:p>
            <a:r>
              <a:rPr lang="en-US" sz="3200" dirty="0"/>
              <a:t>GDPR is better but it depends </a:t>
            </a:r>
            <a:r>
              <a:rPr lang="mr-IN" sz="3200" dirty="0"/>
              <a:t>…</a:t>
            </a:r>
            <a:r>
              <a:rPr lang="en-US" sz="3200" dirty="0"/>
              <a:t>.</a:t>
            </a:r>
            <a:endParaRPr lang="en-US" sz="3000" dirty="0"/>
          </a:p>
        </p:txBody>
      </p:sp>
      <p:sp>
        <p:nvSpPr>
          <p:cNvPr id="70" name="Content Placeholder 10"/>
          <p:cNvSpPr>
            <a:spLocks noGrp="1"/>
          </p:cNvSpPr>
          <p:nvPr>
            <p:ph sz="quarter" idx="38"/>
          </p:nvPr>
        </p:nvSpPr>
        <p:spPr>
          <a:xfrm>
            <a:off x="12137093" y="10332514"/>
            <a:ext cx="6984252" cy="4275188"/>
          </a:xfrm>
          <a:ln>
            <a:solidFill>
              <a:srgbClr val="595959"/>
            </a:solidFill>
          </a:ln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200" dirty="0"/>
              <a:t>When Data Is Sold</a:t>
            </a:r>
          </a:p>
          <a:p>
            <a:r>
              <a:rPr lang="en-US" sz="3200" dirty="0"/>
              <a:t>Selling the company = selling data</a:t>
            </a:r>
          </a:p>
          <a:p>
            <a:r>
              <a:rPr lang="en-US" sz="3200" dirty="0"/>
              <a:t>Private companies are </a:t>
            </a:r>
            <a:r>
              <a:rPr lang="en-US" sz="3200" i="1" dirty="0"/>
              <a:t>very flexible</a:t>
            </a:r>
          </a:p>
          <a:p>
            <a:r>
              <a:rPr lang="en-US" sz="3200" dirty="0"/>
              <a:t>What is your recourse?</a:t>
            </a:r>
          </a:p>
          <a:p>
            <a:pPr lvl="1"/>
            <a:r>
              <a:rPr lang="en-US" sz="2800" dirty="0"/>
              <a:t>Get a settlement </a:t>
            </a:r>
            <a:r>
              <a:rPr lang="en-US" sz="2800" dirty="0" smtClean="0"/>
              <a:t>- $$</a:t>
            </a:r>
            <a:endParaRPr lang="en-US" sz="2800" dirty="0"/>
          </a:p>
          <a:p>
            <a:pPr lvl="1"/>
            <a:r>
              <a:rPr lang="en-US" sz="2800" dirty="0"/>
              <a:t>Shame the company in social media</a:t>
            </a:r>
          </a:p>
          <a:p>
            <a:pPr lvl="1"/>
            <a:r>
              <a:rPr lang="en-US" sz="2800" dirty="0"/>
              <a:t>Lost data is just gone</a:t>
            </a:r>
          </a:p>
          <a:p>
            <a:pPr lvl="1"/>
            <a:endParaRPr lang="en-US" sz="3000" dirty="0"/>
          </a:p>
        </p:txBody>
      </p:sp>
      <p:sp>
        <p:nvSpPr>
          <p:cNvPr id="11" name="Rectangle 10"/>
          <p:cNvSpPr/>
          <p:nvPr/>
        </p:nvSpPr>
        <p:spPr>
          <a:xfrm>
            <a:off x="3759542" y="14750205"/>
            <a:ext cx="69842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https://</a:t>
            </a:r>
            <a:r>
              <a:rPr lang="en-US" sz="2400" dirty="0" err="1"/>
              <a:t>epic.org</a:t>
            </a:r>
            <a:r>
              <a:rPr lang="en-US" sz="2400" dirty="0"/>
              <a:t>/privacy/student/</a:t>
            </a:r>
            <a:r>
              <a:rPr lang="en-US" sz="2400" dirty="0" err="1"/>
              <a:t>ferpa</a:t>
            </a:r>
            <a:r>
              <a:rPr lang="en-US" sz="2400" dirty="0"/>
              <a:t>/#history</a:t>
            </a:r>
          </a:p>
        </p:txBody>
      </p:sp>
    </p:spTree>
    <p:extLst>
      <p:ext uri="{BB962C8B-B14F-4D97-AF65-F5344CB8AC3E}">
        <p14:creationId xmlns:p14="http://schemas.microsoft.com/office/powerpoint/2010/main" val="93119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cience Poster">
  <a:themeElements>
    <a:clrScheme name="Science Poster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 sz="6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4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6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" id="{A3AC1795-03CA-4218-8E9C-394F2C72EB71}" vid="{9E91E023-53D0-48CE-AFD1-CE3DA49243D0}"/>
    </a:ext>
  </a:extLst>
</a:theme>
</file>

<file path=ppt/theme/theme2.xml><?xml version="1.0" encoding="utf-8"?>
<a:theme xmlns:a="http://schemas.openxmlformats.org/drawingml/2006/main" name="Office Theme">
  <a:themeElements>
    <a:clrScheme name="Science Poster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cience Poster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1669352</Value>
      <Value>1669523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2013-01-21T10:18:00+00:00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ApprovalLog xmlns="4873beb7-5857-4685-be1f-d57550cc96cc" xsi:nil="true"/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TP104001342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875929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LocMarketGroupTiers2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</documentManagement>
</p:properties>
</file>

<file path=customXml/itemProps1.xml><?xml version="1.0" encoding="utf-8"?>
<ds:datastoreItem xmlns:ds="http://schemas.openxmlformats.org/officeDocument/2006/customXml" ds:itemID="{99B7E175-EA31-4EB5-9BCC-A945A810367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1D71401-7A50-4150-9E41-8D26D4FD62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04C2ADE-A257-45E6-A8A8-A5CFC12AD2E8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Science project poster</Template>
  <TotalTime>0</TotalTime>
  <Words>255</Words>
  <Application>Microsoft Macintosh PowerPoint</Application>
  <PresentationFormat>Custom</PresentationFormat>
  <Paragraphs>52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Mangal</vt:lpstr>
      <vt:lpstr>Arial</vt:lpstr>
      <vt:lpstr>Science Poster</vt:lpstr>
      <vt:lpstr>New Approached to Protecting Private Student Learning Data in the Cloud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Severance, Charles</dc:creator>
  <cp:lastModifiedBy/>
  <cp:revision>1</cp:revision>
  <cp:lastPrinted>2018-03-06T00:21:43Z</cp:lastPrinted>
  <dcterms:created xsi:type="dcterms:W3CDTF">2018-03-05T18:34:51Z</dcterms:created>
  <dcterms:modified xsi:type="dcterms:W3CDTF">2020-02-28T19:02:59Z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