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910"/>
    <a:srgbClr val="002345"/>
    <a:srgbClr val="002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3" autoAdjust="0"/>
    <p:restoredTop sz="94660"/>
  </p:normalViewPr>
  <p:slideViewPr>
    <p:cSldViewPr snapToGrid="0">
      <p:cViewPr>
        <p:scale>
          <a:sx n="41" d="100"/>
          <a:sy n="41" d="100"/>
        </p:scale>
        <p:origin x="1952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43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Getting off the Commercial LMS Roller Coaster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Sheet1!$B$2:$B$16</c:f>
              <c:numCache>
                <c:formatCode>0.00</c:formatCode>
                <c:ptCount val="15"/>
                <c:pt idx="0">
                  <c:v>0.333333333333333</c:v>
                </c:pt>
                <c:pt idx="1">
                  <c:v>0.666666666666667</c:v>
                </c:pt>
                <c:pt idx="2">
                  <c:v>1.0</c:v>
                </c:pt>
                <c:pt idx="3">
                  <c:v>2.0</c:v>
                </c:pt>
                <c:pt idx="4">
                  <c:v>3.333333333333333</c:v>
                </c:pt>
                <c:pt idx="5">
                  <c:v>10.0</c:v>
                </c:pt>
                <c:pt idx="6">
                  <c:v>20.0</c:v>
                </c:pt>
                <c:pt idx="7">
                  <c:v>26.66666666666666</c:v>
                </c:pt>
                <c:pt idx="8">
                  <c:v>33.33333333333334</c:v>
                </c:pt>
                <c:pt idx="9">
                  <c:v>36.66666666666654</c:v>
                </c:pt>
                <c:pt idx="10">
                  <c:v>40.0</c:v>
                </c:pt>
                <c:pt idx="11">
                  <c:v>38.33333333333334</c:v>
                </c:pt>
                <c:pt idx="12">
                  <c:v>36.66666666666654</c:v>
                </c:pt>
                <c:pt idx="13">
                  <c:v>35.0</c:v>
                </c:pt>
                <c:pt idx="14">
                  <c:v>33.33333333333334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730320"/>
        <c:axId val="517732640"/>
      </c:scatterChart>
      <c:valAx>
        <c:axId val="5177303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32640"/>
        <c:crosses val="autoZero"/>
        <c:crossBetween val="midCat"/>
      </c:valAx>
      <c:valAx>
        <c:axId val="5177326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3032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0.23684</cdr:x>
      <cdr:y>0.74951</cdr:y>
    </cdr:from>
    <cdr:to>
      <cdr:x>0.28834</cdr:x>
      <cdr:y>0.81902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23814" y="3982478"/>
          <a:ext cx="50526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smtClean="0"/>
            <a:t>VC</a:t>
          </a:r>
          <a:endParaRPr lang="en-US" b="1"/>
        </a:p>
      </cdr:txBody>
    </cdr:sp>
  </cdr:relSizeAnchor>
  <cdr:relSizeAnchor xmlns:cdr="http://schemas.openxmlformats.org/drawingml/2006/chartDrawing">
    <cdr:from>
      <cdr:x>0.47871</cdr:x>
      <cdr:y>0.76118</cdr:y>
    </cdr:from>
    <cdr:to>
      <cdr:x>0.7158</cdr:x>
      <cdr:y>0.83069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696901" y="4044443"/>
          <a:ext cx="232627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Sell to a competitor</a:t>
          </a:r>
          <a:endParaRPr lang="en-US" b="1" dirty="0"/>
        </a:p>
      </cdr:txBody>
    </cdr:sp>
  </cdr:relSizeAnchor>
  <cdr:relSizeAnchor xmlns:cdr="http://schemas.openxmlformats.org/drawingml/2006/chartDrawing">
    <cdr:from>
      <cdr:x>0.32884</cdr:x>
      <cdr:y>0.55541</cdr:y>
    </cdr:from>
    <cdr:to>
      <cdr:x>0.41824</cdr:x>
      <cdr:y>0.62492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226445" y="2951124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smtClean="0"/>
            <a:t>Public</a:t>
          </a:r>
          <a:endParaRPr lang="en-US" b="1" dirty="0"/>
        </a:p>
      </cdr:txBody>
    </cdr:sp>
  </cdr:relSizeAnchor>
  <cdr:relSizeAnchor xmlns:cdr="http://schemas.openxmlformats.org/drawingml/2006/chartDrawing">
    <cdr:from>
      <cdr:x>0.75931</cdr:x>
      <cdr:y>0.30963</cdr:y>
    </cdr:from>
    <cdr:to>
      <cdr:x>0.85655</cdr:x>
      <cdr:y>0.37914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450026" y="1645188"/>
          <a:ext cx="95410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Private</a:t>
          </a:r>
          <a:endParaRPr lang="en-US" b="1" dirty="0"/>
        </a:p>
      </cdr:txBody>
    </cdr:sp>
  </cdr:relSizeAnchor>
  <cdr:relSizeAnchor xmlns:cdr="http://schemas.openxmlformats.org/drawingml/2006/chartDrawing">
    <cdr:from>
      <cdr:x>0.4119</cdr:x>
      <cdr:y>0.77314</cdr:y>
    </cdr:from>
    <cdr:to>
      <cdr:x>0.48047</cdr:x>
      <cdr:y>0.79296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3334233" y="3358073"/>
          <a:ext cx="555091" cy="86073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0.39458</cdr:x>
      <cdr:y>0.74672</cdr:y>
    </cdr:from>
    <cdr:to>
      <cdr:x>0.41974</cdr:x>
      <cdr:y>0.79361</cdr:y>
    </cdr:to>
    <cdr:sp macro="" textlink="">
      <cdr:nvSpPr>
        <cdr:cNvPr id="7" name="Oval 6"/>
        <cdr:cNvSpPr/>
      </cdr:nvSpPr>
      <cdr:spPr>
        <a:xfrm xmlns:a="http://schemas.openxmlformats.org/drawingml/2006/main">
          <a:off x="3194054" y="3243294"/>
          <a:ext cx="203679" cy="203679"/>
        </a:xfrm>
        <a:prstGeom xmlns:a="http://schemas.openxmlformats.org/drawingml/2006/main" prst="ellipse">
          <a:avLst/>
        </a:prstGeom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0.69584</cdr:x>
      <cdr:y>0.22928</cdr:y>
    </cdr:from>
    <cdr:to>
      <cdr:x>0.75931</cdr:x>
      <cdr:y>0.30963</cdr:y>
    </cdr:to>
    <cdr:cxnSp macro="">
      <cdr:nvCxnSpPr>
        <cdr:cNvPr id="8" name="Straight Arrow Connector 7"/>
        <cdr:cNvCxnSpPr/>
      </cdr:nvCxnSpPr>
      <cdr:spPr>
        <a:xfrm xmlns:a="http://schemas.openxmlformats.org/drawingml/2006/main">
          <a:off x="5632693" y="995873"/>
          <a:ext cx="513739" cy="348971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0.68326</cdr:x>
      <cdr:y>0.20584</cdr:y>
    </cdr:from>
    <cdr:to>
      <cdr:x>0.70842</cdr:x>
      <cdr:y>0.25273</cdr:y>
    </cdr:to>
    <cdr:sp macro="" textlink="">
      <cdr:nvSpPr>
        <cdr:cNvPr id="9" name="Oval 8"/>
        <cdr:cNvSpPr/>
      </cdr:nvSpPr>
      <cdr:spPr>
        <a:xfrm xmlns:a="http://schemas.openxmlformats.org/drawingml/2006/main">
          <a:off x="5530853" y="894033"/>
          <a:ext cx="203679" cy="203679"/>
        </a:xfrm>
        <a:prstGeom xmlns:a="http://schemas.openxmlformats.org/drawingml/2006/main" prst="ellipse">
          <a:avLst/>
        </a:prstGeom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22151340" y="-1"/>
            <a:ext cx="6223635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t"/>
          <a:lstStyle/>
          <a:p>
            <a:pPr lvl="0">
              <a:spcBef>
                <a:spcPts val="600"/>
              </a:spcBef>
            </a:pPr>
            <a:r>
              <a:rPr sz="4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600"/>
              </a:spcBef>
            </a:pP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150"/>
              </a:spcBef>
            </a:pPr>
            <a:endParaRPr sz="3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600"/>
              </a:spcBef>
            </a:pPr>
            <a:r>
              <a:rPr sz="44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600"/>
              </a:spcBef>
            </a:pP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33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200"/>
              </a:spcBef>
            </a:pP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1200"/>
              </a:spcBef>
            </a:pP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33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1200"/>
              </a:spcBef>
            </a:pP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33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33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85860"/>
            <a:ext cx="15666720" cy="1465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79120" y="4093906"/>
            <a:ext cx="15087206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5669280"/>
            <a:ext cx="64008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571500" y="7114032"/>
            <a:ext cx="64008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aseline="0"/>
            </a:lvl1pPr>
            <a:lvl2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200"/>
            </a:lvl2pPr>
            <a:lvl3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 sz="2200"/>
            </a:lvl3pPr>
            <a:lvl4pPr marL="0" indent="0">
              <a:spcBef>
                <a:spcPts val="600"/>
              </a:spcBef>
              <a:buNone/>
              <a:defRPr sz="2200"/>
            </a:lvl4pPr>
            <a:lvl5pPr marL="0" indent="0">
              <a:spcBef>
                <a:spcPts val="600"/>
              </a:spcBef>
              <a:buNone/>
              <a:defRPr sz="2200"/>
            </a:lvl5pPr>
            <a:lvl6pPr marL="0" indent="0">
              <a:spcBef>
                <a:spcPts val="600"/>
              </a:spcBef>
              <a:buNone/>
              <a:defRPr sz="2200"/>
            </a:lvl6pPr>
            <a:lvl7pPr marL="0" indent="0">
              <a:spcBef>
                <a:spcPts val="600"/>
              </a:spcBef>
              <a:buNone/>
              <a:defRPr sz="2200"/>
            </a:lvl7pPr>
            <a:lvl8pPr marL="0" indent="0">
              <a:spcBef>
                <a:spcPts val="600"/>
              </a:spcBef>
              <a:buNone/>
              <a:defRPr sz="2200"/>
            </a:lvl8pPr>
            <a:lvl9pPr marL="0" indent="0">
              <a:spcBef>
                <a:spcPts val="600"/>
              </a:spcBef>
              <a:buNone/>
              <a:defRPr sz="22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571500" y="10497312"/>
            <a:ext cx="64008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571500" y="11868912"/>
            <a:ext cx="6400800" cy="2807506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14950440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571500" y="16440913"/>
            <a:ext cx="6400800" cy="6027461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500" y="22887432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571500" y="24332184"/>
            <a:ext cx="6400800" cy="7296912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772400" y="5669280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7772400" y="7114032"/>
            <a:ext cx="6400800" cy="6795556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7772400" y="14328648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7772400" y="15773400"/>
            <a:ext cx="6400800" cy="6694973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772400" y="22887432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7772400" y="24332184"/>
            <a:ext cx="6400800" cy="7296912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4950440" y="5669280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4950440" y="7114032"/>
            <a:ext cx="6400800" cy="7315200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4950440" y="14914834"/>
            <a:ext cx="6400800" cy="4538610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4950440" y="19767596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14950440" y="21212348"/>
            <a:ext cx="6400800" cy="4344786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4950440" y="25722072"/>
            <a:ext cx="64008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4950440" y="27166824"/>
            <a:ext cx="6400800" cy="4462272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6135350" y="1"/>
            <a:ext cx="581025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84" userDrawn="1">
          <p15:clr>
            <a:srgbClr val="A4A3A4"/>
          </p15:clr>
        </p15:guide>
        <p15:guide id="2" pos="924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6725"/>
            <a:ext cx="21945600" cy="2471217"/>
          </a:xfrm>
          <a:prstGeom prst="rect">
            <a:avLst/>
          </a:prstGeom>
          <a:gradFill>
            <a:gsLst>
              <a:gs pos="0">
                <a:srgbClr val="000910"/>
              </a:gs>
              <a:gs pos="74000">
                <a:srgbClr val="002345"/>
              </a:gs>
              <a:gs pos="83000">
                <a:srgbClr val="002547"/>
              </a:gs>
              <a:gs pos="100000">
                <a:srgbClr val="00234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9120" y="685860"/>
            <a:ext cx="15087600" cy="914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0" y="6019800"/>
            <a:ext cx="2079498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32114698"/>
            <a:ext cx="49377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9260" y="32114698"/>
            <a:ext cx="1092708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36340" y="32114698"/>
            <a:ext cx="49377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477943"/>
            <a:ext cx="219456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9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2477943"/>
            <a:ext cx="219456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575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indent="-228600" algn="l" defTabSz="219456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pos="13464" userDrawn="1">
          <p15:clr>
            <a:srgbClr val="A4A3A4"/>
          </p15:clr>
        </p15:guide>
        <p15:guide id="4" pos="691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chart" Target="../charts/chart1.xml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466" y="138056"/>
            <a:ext cx="20411346" cy="2151529"/>
          </a:xfrm>
        </p:spPr>
        <p:txBody>
          <a:bodyPr anchor="ctr">
            <a:normAutofit/>
          </a:bodyPr>
          <a:lstStyle/>
          <a:p>
            <a:r>
              <a:rPr lang="en-US" sz="7200" dirty="0" smtClean="0"/>
              <a:t>New Approaches to Protecting the Privacy of Student Learning Data in the Cloud</a:t>
            </a:r>
            <a:endParaRPr lang="en-US" sz="72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251350" y="2658917"/>
            <a:ext cx="15087206" cy="646331"/>
          </a:xfrm>
        </p:spPr>
        <p:txBody>
          <a:bodyPr/>
          <a:lstStyle/>
          <a:p>
            <a:r>
              <a:rPr lang="en-US" sz="4800" dirty="0" smtClean="0"/>
              <a:t>Charles </a:t>
            </a:r>
            <a:r>
              <a:rPr lang="en-US" sz="4800" dirty="0" smtClean="0"/>
              <a:t>R. Severance</a:t>
            </a:r>
            <a:endParaRPr lang="en-US" sz="4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47" y="2786401"/>
            <a:ext cx="6519482" cy="595257"/>
          </a:xfrm>
          <a:prstGeom prst="rect">
            <a:avLst/>
          </a:prstGeom>
        </p:spPr>
      </p:pic>
      <p:sp>
        <p:nvSpPr>
          <p:cNvPr id="80" name="Content Placeholder 10"/>
          <p:cNvSpPr>
            <a:spLocks noGrp="1"/>
          </p:cNvSpPr>
          <p:nvPr>
            <p:ph sz="quarter" idx="38"/>
          </p:nvPr>
        </p:nvSpPr>
        <p:spPr>
          <a:xfrm>
            <a:off x="906438" y="5841216"/>
            <a:ext cx="6637544" cy="4174163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2004</a:t>
            </a:r>
          </a:p>
          <a:p>
            <a:pPr lvl="1"/>
            <a:r>
              <a:rPr lang="en-US" sz="3000" dirty="0" smtClean="0"/>
              <a:t>No Interoperability between LMSs</a:t>
            </a:r>
          </a:p>
          <a:p>
            <a:pPr lvl="1"/>
            <a:r>
              <a:rPr lang="en-US" sz="3000" b="1" i="1" u="sng" dirty="0" smtClean="0"/>
              <a:t>All</a:t>
            </a:r>
            <a:r>
              <a:rPr lang="en-US" sz="3000" dirty="0" smtClean="0"/>
              <a:t> private student data is local</a:t>
            </a:r>
          </a:p>
          <a:p>
            <a:r>
              <a:rPr lang="en-US" sz="3200" dirty="0" smtClean="0"/>
              <a:t>2020</a:t>
            </a:r>
          </a:p>
          <a:p>
            <a:pPr lvl="1"/>
            <a:r>
              <a:rPr lang="en-US" sz="3000" dirty="0" smtClean="0"/>
              <a:t>IMS LTI Advantage </a:t>
            </a:r>
            <a:r>
              <a:rPr lang="mr-IN" sz="3000" dirty="0" smtClean="0"/>
              <a:t>–</a:t>
            </a:r>
            <a:r>
              <a:rPr lang="en-US" sz="3000" dirty="0" smtClean="0"/>
              <a:t> Amazing!</a:t>
            </a:r>
          </a:p>
          <a:p>
            <a:pPr lvl="1"/>
            <a:r>
              <a:rPr lang="en-US" sz="3000" dirty="0" smtClean="0"/>
              <a:t>Often, all private student data is on non-owned servers</a:t>
            </a:r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81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911264" y="4659207"/>
            <a:ext cx="6637544" cy="1195567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15 Years of Progress?</a:t>
            </a:r>
            <a:endParaRPr lang="en-US" sz="4400" dirty="0"/>
          </a:p>
        </p:txBody>
      </p:sp>
      <p:sp>
        <p:nvSpPr>
          <p:cNvPr id="87" name="Content Placeholder 10"/>
          <p:cNvSpPr>
            <a:spLocks noGrp="1"/>
          </p:cNvSpPr>
          <p:nvPr>
            <p:ph sz="quarter" idx="38"/>
          </p:nvPr>
        </p:nvSpPr>
        <p:spPr>
          <a:xfrm>
            <a:off x="906438" y="19583408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LTI 1.0 (2010) was designed to allow tools to function without PII</a:t>
            </a:r>
          </a:p>
          <a:p>
            <a:r>
              <a:rPr lang="en-US" sz="3200" dirty="0" smtClean="0"/>
              <a:t>LTI Vendors refused to implement it</a:t>
            </a:r>
          </a:p>
          <a:p>
            <a:r>
              <a:rPr lang="en-US" sz="3200" dirty="0" smtClean="0"/>
              <a:t>We Need New Best Practice</a:t>
            </a:r>
          </a:p>
          <a:p>
            <a:pPr lvl="1"/>
            <a:r>
              <a:rPr lang="en-US" sz="3000" dirty="0" smtClean="0"/>
              <a:t>Tools must not fail without PII</a:t>
            </a:r>
          </a:p>
          <a:p>
            <a:pPr lvl="1"/>
            <a:r>
              <a:rPr lang="en-US" sz="3000" dirty="0" smtClean="0"/>
              <a:t>Tools must quickly scrub PII </a:t>
            </a:r>
          </a:p>
          <a:p>
            <a:pPr lvl="1"/>
            <a:r>
              <a:rPr lang="en-US" sz="3000" dirty="0" smtClean="0"/>
              <a:t>Tools must expire data on schedule</a:t>
            </a:r>
          </a:p>
          <a:p>
            <a:pPr lvl="1"/>
            <a:endParaRPr lang="en-US" sz="3000" dirty="0"/>
          </a:p>
        </p:txBody>
      </p:sp>
      <p:sp>
        <p:nvSpPr>
          <p:cNvPr id="8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906438" y="18401007"/>
            <a:ext cx="6984252" cy="1228480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Privacy and LTI</a:t>
            </a:r>
            <a:endParaRPr lang="en-US" sz="4400" dirty="0"/>
          </a:p>
        </p:txBody>
      </p:sp>
      <p:sp>
        <p:nvSpPr>
          <p:cNvPr id="93" name="Content Placeholder 10"/>
          <p:cNvSpPr>
            <a:spLocks noGrp="1"/>
          </p:cNvSpPr>
          <p:nvPr>
            <p:ph sz="quarter" idx="38"/>
          </p:nvPr>
        </p:nvSpPr>
        <p:spPr>
          <a:xfrm>
            <a:off x="13911086" y="5795999"/>
            <a:ext cx="7167881" cy="3747142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Not available</a:t>
            </a:r>
          </a:p>
          <a:p>
            <a:pPr lvl="1"/>
            <a:r>
              <a:rPr lang="en-US" sz="2800" dirty="0" smtClean="0"/>
              <a:t>Canvas since 2008</a:t>
            </a:r>
          </a:p>
          <a:p>
            <a:pPr lvl="1"/>
            <a:r>
              <a:rPr lang="en-US" sz="2800" dirty="0" smtClean="0"/>
              <a:t>Blackboard since 2019</a:t>
            </a:r>
          </a:p>
          <a:p>
            <a:pPr lvl="1"/>
            <a:r>
              <a:rPr lang="en-US" sz="2800" dirty="0" smtClean="0"/>
              <a:t>D2L since 2019</a:t>
            </a:r>
            <a:endParaRPr lang="en-US" sz="2800" dirty="0"/>
          </a:p>
          <a:p>
            <a:r>
              <a:rPr lang="en-US" sz="2800" dirty="0" smtClean="0"/>
              <a:t>Available</a:t>
            </a:r>
          </a:p>
          <a:p>
            <a:pPr lvl="1"/>
            <a:r>
              <a:rPr lang="en-US" sz="2800" dirty="0" smtClean="0"/>
              <a:t>Sakai</a:t>
            </a:r>
          </a:p>
          <a:p>
            <a:pPr lvl="1"/>
            <a:r>
              <a:rPr lang="en-US" sz="2800" dirty="0" smtClean="0"/>
              <a:t>Moodle</a:t>
            </a:r>
          </a:p>
        </p:txBody>
      </p:sp>
      <p:sp>
        <p:nvSpPr>
          <p:cNvPr id="94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3910844" y="4558957"/>
            <a:ext cx="7167881" cy="1242841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Self Hosting?</a:t>
            </a:r>
            <a:endParaRPr lang="en-US" sz="44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1" y="20057361"/>
            <a:ext cx="2554445" cy="190788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756542" y="5724367"/>
            <a:ext cx="4469485" cy="2968018"/>
            <a:chOff x="8709212" y="5038169"/>
            <a:chExt cx="4469485" cy="296801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212" y="5038169"/>
              <a:ext cx="4469485" cy="296801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0751514" y="5529621"/>
              <a:ext cx="215151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Decisions regarding student data privacy are made by the IT organization with no input from students</a:t>
              </a:r>
              <a:r>
                <a:rPr lang="is-IS" sz="1800" dirty="0" smtClean="0">
                  <a:solidFill>
                    <a:schemeClr val="bg1"/>
                  </a:solidFill>
                </a:rPr>
                <a:t>…</a:t>
              </a:r>
              <a:endParaRPr lang="en-US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5" name="Content Placeholder 10"/>
          <p:cNvSpPr>
            <a:spLocks noGrp="1"/>
          </p:cNvSpPr>
          <p:nvPr>
            <p:ph sz="quarter" idx="38"/>
          </p:nvPr>
        </p:nvSpPr>
        <p:spPr>
          <a:xfrm>
            <a:off x="13897396" y="19583408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Switch to self hosted open source</a:t>
            </a:r>
            <a:endParaRPr lang="en-US" sz="3200" dirty="0"/>
          </a:p>
          <a:p>
            <a:r>
              <a:rPr lang="en-US" sz="3200" dirty="0" smtClean="0"/>
              <a:t>(or) Add "max-privacy" open source LMS through LTI</a:t>
            </a:r>
          </a:p>
          <a:p>
            <a:r>
              <a:rPr lang="en-US" sz="3200" dirty="0" smtClean="0"/>
              <a:t>New Policies / Practice / Education</a:t>
            </a:r>
          </a:p>
          <a:p>
            <a:pPr lvl="1"/>
            <a:r>
              <a:rPr lang="en-US" sz="3000" dirty="0" smtClean="0"/>
              <a:t>Faculty</a:t>
            </a:r>
          </a:p>
          <a:p>
            <a:pPr lvl="1"/>
            <a:r>
              <a:rPr lang="en-US" sz="3000" dirty="0" smtClean="0"/>
              <a:t>Students</a:t>
            </a:r>
          </a:p>
          <a:p>
            <a:pPr lvl="1"/>
            <a:r>
              <a:rPr lang="en-US" sz="3000" dirty="0" smtClean="0"/>
              <a:t>Cloud vendors</a:t>
            </a:r>
            <a:endParaRPr lang="en-US" sz="3000" dirty="0" smtClean="0"/>
          </a:p>
        </p:txBody>
      </p:sp>
      <p:sp>
        <p:nvSpPr>
          <p:cNvPr id="46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3897396" y="18401007"/>
            <a:ext cx="6984252" cy="1228480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Privacy Policy / Practice</a:t>
            </a:r>
            <a:endParaRPr lang="en-US" sz="4400" dirty="0"/>
          </a:p>
        </p:txBody>
      </p:sp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902258"/>
              </p:ext>
            </p:extLst>
          </p:nvPr>
        </p:nvGraphicFramePr>
        <p:xfrm>
          <a:off x="11234058" y="24839698"/>
          <a:ext cx="9811604" cy="53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8" y="25292125"/>
            <a:ext cx="9291391" cy="4860984"/>
          </a:xfrm>
          <a:prstGeom prst="rect">
            <a:avLst/>
          </a:prstGeom>
        </p:spPr>
      </p:pic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2680138" y="11281188"/>
            <a:ext cx="16711449" cy="1082628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The Fallacy of FERPA</a:t>
            </a:r>
            <a:endParaRPr lang="en-US" sz="4400" dirty="0"/>
          </a:p>
        </p:txBody>
      </p:sp>
      <p:sp>
        <p:nvSpPr>
          <p:cNvPr id="69" name="Content Placeholder 10"/>
          <p:cNvSpPr>
            <a:spLocks noGrp="1"/>
          </p:cNvSpPr>
          <p:nvPr>
            <p:ph sz="quarter" idx="38"/>
          </p:nvPr>
        </p:nvSpPr>
        <p:spPr>
          <a:xfrm>
            <a:off x="3364353" y="12368272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History</a:t>
            </a:r>
          </a:p>
          <a:p>
            <a:r>
              <a:rPr lang="en-US" sz="3200" dirty="0" smtClean="0"/>
              <a:t>Passed in </a:t>
            </a:r>
            <a:r>
              <a:rPr lang="en-US" sz="3200" i="1" dirty="0" smtClean="0"/>
              <a:t>1974</a:t>
            </a:r>
            <a:r>
              <a:rPr lang="en-US" sz="3200" dirty="0" smtClean="0"/>
              <a:t> to stop universities from responding to FOIA requests</a:t>
            </a:r>
          </a:p>
          <a:p>
            <a:r>
              <a:rPr lang="en-US" sz="3200" dirty="0" smtClean="0"/>
              <a:t>A stealth amendment</a:t>
            </a:r>
          </a:p>
          <a:p>
            <a:r>
              <a:rPr lang="en-US" sz="3200" dirty="0" smtClean="0"/>
              <a:t>No design, no discussion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smtClean="0"/>
              <a:t>Not a blueprint for cloud contracts</a:t>
            </a:r>
          </a:p>
          <a:p>
            <a:r>
              <a:rPr lang="en-US" sz="3200" dirty="0" smtClean="0"/>
              <a:t>GDPR is better but it depends </a:t>
            </a:r>
            <a:r>
              <a:rPr lang="mr-IN" sz="3200" dirty="0" smtClean="0"/>
              <a:t>…</a:t>
            </a:r>
            <a:r>
              <a:rPr lang="en-US" sz="3200" dirty="0" smtClean="0"/>
              <a:t>.</a:t>
            </a:r>
            <a:endParaRPr lang="en-US" sz="3000" dirty="0"/>
          </a:p>
        </p:txBody>
      </p:sp>
      <p:sp>
        <p:nvSpPr>
          <p:cNvPr id="70" name="Content Placeholder 10"/>
          <p:cNvSpPr>
            <a:spLocks noGrp="1"/>
          </p:cNvSpPr>
          <p:nvPr>
            <p:ph sz="quarter" idx="38"/>
          </p:nvPr>
        </p:nvSpPr>
        <p:spPr>
          <a:xfrm>
            <a:off x="11710373" y="12361606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When Data Is Sold</a:t>
            </a:r>
            <a:endParaRPr lang="en-US" sz="3200" dirty="0" smtClean="0"/>
          </a:p>
          <a:p>
            <a:r>
              <a:rPr lang="en-US" sz="3200" dirty="0" smtClean="0"/>
              <a:t>Selling the company = selling data</a:t>
            </a:r>
          </a:p>
          <a:p>
            <a:r>
              <a:rPr lang="en-US" sz="3200" dirty="0" smtClean="0"/>
              <a:t>Private companies are very flexible</a:t>
            </a:r>
          </a:p>
          <a:p>
            <a:r>
              <a:rPr lang="en-US" sz="3200" dirty="0" smtClean="0"/>
              <a:t>What is your recourse?</a:t>
            </a:r>
          </a:p>
          <a:p>
            <a:pPr lvl="1"/>
            <a:r>
              <a:rPr lang="en-US" sz="2800" dirty="0" smtClean="0"/>
              <a:t>Get a settlement </a:t>
            </a:r>
            <a:r>
              <a:rPr lang="mr-IN" sz="2800" dirty="0" smtClean="0"/>
              <a:t>–</a:t>
            </a:r>
            <a:r>
              <a:rPr lang="en-US" sz="2800" dirty="0" smtClean="0"/>
              <a:t> (new stadium fund)</a:t>
            </a:r>
          </a:p>
          <a:p>
            <a:pPr lvl="1"/>
            <a:r>
              <a:rPr lang="en-US" sz="2800" dirty="0" smtClean="0"/>
              <a:t>Shame the company in social media</a:t>
            </a:r>
          </a:p>
          <a:p>
            <a:pPr lvl="1"/>
            <a:r>
              <a:rPr lang="en-US" sz="2800" dirty="0" smtClean="0"/>
              <a:t>Lost data is just gone</a:t>
            </a:r>
          </a:p>
          <a:p>
            <a:pPr lvl="1"/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3332822" y="16779290"/>
            <a:ext cx="698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epic.org</a:t>
            </a:r>
            <a:r>
              <a:rPr lang="en-US" sz="2400" dirty="0"/>
              <a:t>/privacy/student/</a:t>
            </a:r>
            <a:r>
              <a:rPr lang="en-US" sz="2400" dirty="0" err="1"/>
              <a:t>ferpa</a:t>
            </a:r>
            <a:r>
              <a:rPr lang="en-US" sz="2400" dirty="0"/>
              <a:t>/#history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0972800" y="3381658"/>
            <a:ext cx="65629" cy="2109977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259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Science Poster</vt:lpstr>
      <vt:lpstr>New Approaches to Protecting the Privacy of Student Learning Data in the Cloud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Severance, Charles</dc:creator>
  <cp:lastModifiedBy/>
  <cp:revision>1</cp:revision>
  <cp:lastPrinted>2018-03-06T00:21:43Z</cp:lastPrinted>
  <dcterms:created xsi:type="dcterms:W3CDTF">2018-03-05T18:34:51Z</dcterms:created>
  <dcterms:modified xsi:type="dcterms:W3CDTF">2020-02-25T17:29:07Z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