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17"/>
  </p:normalViewPr>
  <p:slideViewPr>
    <p:cSldViewPr snapToGrid="0" snapToObjects="1">
      <p:cViewPr varScale="1">
        <p:scale>
          <a:sx n="84" d="100"/>
          <a:sy n="84" d="100"/>
        </p:scale>
        <p:origin x="10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D525E-F954-3F43-8669-0AB86A199249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9EDD3-2614-2648-B35E-E7DF024820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6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3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2.png"/><Relationship Id="rId5" Type="http://schemas.microsoft.com/office/2007/relationships/hdphoto" Target="../media/hdphoto1.wdp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2/6/20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2/6/20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2/6/20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2/6/20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2/6/20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microsoft.com/office/2007/relationships/hdphoto" Target="../media/hdphoto1.wdp"/><Relationship Id="rId15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2/6/20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sugiproject/tsugi/blob/master/api/analytics.php" TargetMode="External"/><Relationship Id="rId4" Type="http://schemas.openxmlformats.org/officeDocument/2006/relationships/hyperlink" Target="https://github.com/tsugiproject/tsugi-static/tree/master/webcomponents/tsugi" TargetMode="External"/><Relationship Id="rId5" Type="http://schemas.openxmlformats.org/officeDocument/2006/relationships/hyperlink" Target="https://github.com/tsugiproject/tsugi-php/blob/master/src/Core/Activity.php" TargetMode="External"/><Relationship Id="rId6" Type="http://schemas.openxmlformats.org/officeDocument/2006/relationships/hyperlink" Target="https://github.com/tsugiproject/tsugi-php/blob/master/src/Util/Caliper.php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tsugiproject/tsugi-php/blob/master/src/Event/Entry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Tsugi</a:t>
            </a:r>
            <a:r>
              <a:rPr lang="en-US" dirty="0" smtClean="0"/>
              <a:t> Analytics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432560"/>
          </a:xfrm>
        </p:spPr>
        <p:txBody>
          <a:bodyPr>
            <a:normAutofit/>
          </a:bodyPr>
          <a:lstStyle/>
          <a:p>
            <a:r>
              <a:rPr lang="en-US" dirty="0" smtClean="0"/>
              <a:t>Charles R. Severance</a:t>
            </a:r>
          </a:p>
          <a:p>
            <a:r>
              <a:rPr lang="en-US" dirty="0" smtClean="0"/>
              <a:t>University of Michigan School of Information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/csev/talks/tree/master/2020</a:t>
            </a:r>
          </a:p>
        </p:txBody>
      </p:sp>
    </p:spTree>
    <p:extLst>
      <p:ext uri="{BB962C8B-B14F-4D97-AF65-F5344CB8AC3E}">
        <p14:creationId xmlns:p14="http://schemas.microsoft.com/office/powerpoint/2010/main" val="426669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to teachers and (eventually) students</a:t>
            </a:r>
          </a:p>
          <a:p>
            <a:r>
              <a:rPr lang="en-US" dirty="0" smtClean="0"/>
              <a:t>Efficient space / compute in a relational database</a:t>
            </a:r>
          </a:p>
          <a:p>
            <a:r>
              <a:rPr lang="en-US" dirty="0" smtClean="0"/>
              <a:t>Instant availability of data (no offline analysis / gather process)</a:t>
            </a:r>
          </a:p>
          <a:p>
            <a:r>
              <a:rPr lang="en-US" dirty="0" smtClean="0"/>
              <a:t>Core features not useful to institution / admin </a:t>
            </a:r>
            <a:r>
              <a:rPr lang="mr-IN" dirty="0" smtClean="0"/>
              <a:t>–</a:t>
            </a:r>
            <a:r>
              <a:rPr lang="en-US" dirty="0" smtClean="0"/>
              <a:t> leave that to Caliper</a:t>
            </a:r>
          </a:p>
          <a:p>
            <a:r>
              <a:rPr lang="en-US" dirty="0" smtClean="0"/>
              <a:t>Caliper is not core </a:t>
            </a:r>
            <a:r>
              <a:rPr lang="mr-IN" dirty="0" smtClean="0"/>
              <a:t>–</a:t>
            </a:r>
            <a:r>
              <a:rPr lang="en-US" dirty="0" smtClean="0"/>
              <a:t> it is an optional add on</a:t>
            </a:r>
          </a:p>
          <a:p>
            <a:r>
              <a:rPr lang="en-US" dirty="0" smtClean="0"/>
              <a:t>All Caliper / XAPI work is in the background (actually use idle browsers </a:t>
            </a:r>
            <a:r>
              <a:rPr lang="en-US" dirty="0" smtClean="0">
                <a:sym typeface="Wingdings"/>
              </a:rPr>
              <a:t>)</a:t>
            </a:r>
            <a:endParaRPr lang="en-US" dirty="0" smtClean="0"/>
          </a:p>
          <a:p>
            <a:r>
              <a:rPr lang="en-US" dirty="0" smtClean="0"/>
              <a:t>Can cope with Caliper destinations that are unreliable</a:t>
            </a:r>
          </a:p>
        </p:txBody>
      </p:sp>
    </p:spTree>
    <p:extLst>
      <p:ext uri="{BB962C8B-B14F-4D97-AF65-F5344CB8AC3E}">
        <p14:creationId xmlns:p14="http://schemas.microsoft.com/office/powerpoint/2010/main" val="193185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tracking</a:t>
            </a:r>
          </a:p>
          <a:p>
            <a:pPr lvl="1"/>
            <a:r>
              <a:rPr lang="en-US" dirty="0" smtClean="0"/>
              <a:t>Every LTI launch is tracked (i.e. when an application is clicked)</a:t>
            </a:r>
          </a:p>
          <a:p>
            <a:pPr lvl="1"/>
            <a:r>
              <a:rPr lang="en-US" dirty="0" smtClean="0"/>
              <a:t>Time on task </a:t>
            </a:r>
            <a:r>
              <a:rPr lang="mr-IN" dirty="0" smtClean="0"/>
              <a:t>–</a:t>
            </a:r>
            <a:r>
              <a:rPr lang="en-US" dirty="0" smtClean="0"/>
              <a:t> requires JavaScript </a:t>
            </a:r>
            <a:r>
              <a:rPr lang="mr-IN" dirty="0" smtClean="0"/>
              <a:t>–</a:t>
            </a:r>
            <a:r>
              <a:rPr lang="en-US" dirty="0" smtClean="0"/>
              <a:t> currently only done with YouTube tool</a:t>
            </a:r>
          </a:p>
          <a:p>
            <a:r>
              <a:rPr lang="en-US" dirty="0" smtClean="0"/>
              <a:t>Event count, </a:t>
            </a:r>
            <a:r>
              <a:rPr lang="en-US" dirty="0" err="1" smtClean="0"/>
              <a:t>last_updated</a:t>
            </a:r>
            <a:r>
              <a:rPr lang="en-US" dirty="0" smtClean="0"/>
              <a:t> tracked perfectly</a:t>
            </a:r>
          </a:p>
          <a:p>
            <a:r>
              <a:rPr lang="en-US" dirty="0" smtClean="0"/>
              <a:t>Event timing tracked with a re-scalable / leaky bucket strategy</a:t>
            </a:r>
          </a:p>
          <a:p>
            <a:pPr lvl="1"/>
            <a:r>
              <a:rPr lang="en-US" dirty="0" smtClean="0"/>
              <a:t>Allocate a fixed length string (default 1024) for each link/student and capture data in 15 minute buckets</a:t>
            </a:r>
          </a:p>
          <a:p>
            <a:pPr lvl="1"/>
            <a:r>
              <a:rPr lang="en-US" dirty="0" smtClean="0"/>
              <a:t>Strategy when fixed space starts to fill</a:t>
            </a:r>
          </a:p>
          <a:p>
            <a:pPr lvl="2"/>
            <a:r>
              <a:rPr lang="en-US" dirty="0" smtClean="0"/>
              <a:t>Compress data with </a:t>
            </a:r>
            <a:r>
              <a:rPr lang="en-US" dirty="0" err="1" smtClean="0"/>
              <a:t>gzip</a:t>
            </a:r>
            <a:endParaRPr lang="en-US" dirty="0" smtClean="0"/>
          </a:p>
          <a:p>
            <a:pPr lvl="2"/>
            <a:r>
              <a:rPr lang="en-US" dirty="0" smtClean="0"/>
              <a:t>Rescale until buckets are 24 hours + compress</a:t>
            </a:r>
          </a:p>
          <a:p>
            <a:pPr lvl="2"/>
            <a:r>
              <a:rPr lang="en-US" dirty="0" smtClean="0"/>
              <a:t>Delete oldest bucket + compress until it fits</a:t>
            </a:r>
          </a:p>
        </p:txBody>
      </p:sp>
    </p:spTree>
    <p:extLst>
      <p:ext uri="{BB962C8B-B14F-4D97-AF65-F5344CB8AC3E}">
        <p14:creationId xmlns:p14="http://schemas.microsoft.com/office/powerpoint/2010/main" val="862280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Each event is 4 or 5 inexpensive SQL statements </a:t>
            </a:r>
            <a:r>
              <a:rPr lang="mr-IN" dirty="0" smtClean="0"/>
              <a:t>–</a:t>
            </a:r>
            <a:r>
              <a:rPr lang="en-US" dirty="0" smtClean="0"/>
              <a:t> think Aurora </a:t>
            </a:r>
            <a:r>
              <a:rPr lang="en-US" dirty="0" err="1" smtClean="0"/>
              <a:t>serverless</a:t>
            </a:r>
            <a:endParaRPr lang="en-US" dirty="0" smtClean="0"/>
          </a:p>
          <a:p>
            <a:pPr lvl="1"/>
            <a:r>
              <a:rPr lang="en-US" dirty="0" smtClean="0"/>
              <a:t>Read / Update the course buckets</a:t>
            </a:r>
          </a:p>
          <a:p>
            <a:pPr lvl="1"/>
            <a:r>
              <a:rPr lang="en-US" dirty="0" smtClean="0"/>
              <a:t>Read / Update the user buckets</a:t>
            </a:r>
          </a:p>
          <a:p>
            <a:pPr lvl="1"/>
            <a:r>
              <a:rPr lang="en-US" dirty="0" smtClean="0"/>
              <a:t>Optionally add the event to the outbound Caliper / XAPI / Canvas queue</a:t>
            </a:r>
          </a:p>
          <a:p>
            <a:r>
              <a:rPr lang="en-US" dirty="0" smtClean="0"/>
              <a:t>Viewing the data is one SQL statement</a:t>
            </a:r>
          </a:p>
          <a:p>
            <a:pPr lvl="1"/>
            <a:r>
              <a:rPr lang="en-US" dirty="0" smtClean="0"/>
              <a:t>Generate the data for an analytics view </a:t>
            </a:r>
            <a:r>
              <a:rPr lang="mr-IN" dirty="0" smtClean="0"/>
              <a:t>–</a:t>
            </a:r>
            <a:r>
              <a:rPr lang="en-US" dirty="0" smtClean="0"/>
              <a:t> one query</a:t>
            </a:r>
          </a:p>
          <a:p>
            <a:pPr lvl="1"/>
            <a:r>
              <a:rPr lang="en-US" dirty="0" smtClean="0"/>
              <a:t>Read all the buckets of all the students for a gradebook UI </a:t>
            </a:r>
            <a:r>
              <a:rPr lang="mr-IN" dirty="0" smtClean="0"/>
              <a:t>–</a:t>
            </a:r>
            <a:r>
              <a:rPr lang="en-US" dirty="0" smtClean="0"/>
              <a:t> one query</a:t>
            </a:r>
          </a:p>
          <a:p>
            <a:r>
              <a:rPr lang="en-US" dirty="0" smtClean="0"/>
              <a:t>I have built no models that look at activity data and conclude red/yellow/green but the data would be cheap to retrieve and easy to process</a:t>
            </a:r>
          </a:p>
          <a:p>
            <a:r>
              <a:rPr lang="en-US" dirty="0" smtClean="0"/>
              <a:t>Outgoing event queue processing triggered </a:t>
            </a:r>
            <a:r>
              <a:rPr lang="en-US" dirty="0" err="1" smtClean="0"/>
              <a:t>caby</a:t>
            </a:r>
            <a:r>
              <a:rPr lang="en-US" dirty="0" smtClean="0"/>
              <a:t> a </a:t>
            </a:r>
            <a:r>
              <a:rPr lang="en-US" dirty="0" err="1" smtClean="0"/>
              <a:t>cron</a:t>
            </a:r>
            <a:r>
              <a:rPr lang="en-US" dirty="0" smtClean="0"/>
              <a:t> job or from idle browsers session extension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8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80156" y="5812418"/>
            <a:ext cx="6119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www.tsugicloud.org</a:t>
            </a:r>
            <a:r>
              <a:rPr lang="en-US" dirty="0"/>
              <a:t>/</a:t>
            </a:r>
            <a:r>
              <a:rPr lang="en-US" dirty="0" err="1"/>
              <a:t>tsugi</a:t>
            </a:r>
            <a:r>
              <a:rPr lang="en-US" dirty="0"/>
              <a:t>/store/details/</a:t>
            </a:r>
            <a:r>
              <a:rPr lang="en-US" dirty="0" err="1"/>
              <a:t>youtube</a:t>
            </a:r>
            <a:endParaRPr lang="en-US" dirty="0"/>
          </a:p>
        </p:txBody>
      </p:sp>
      <p:pic>
        <p:nvPicPr>
          <p:cNvPr id="1026" name="Picture 2" descr="https://www.tsugicloud.org/mod/youtube/store/screen-analytic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01" y="503268"/>
            <a:ext cx="10809078" cy="466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776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www.tsugicloud.org/mod/youtube/store/screen-view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28" y="393939"/>
            <a:ext cx="9918652" cy="5168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80156" y="5812418"/>
            <a:ext cx="6119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www.tsugicloud.org</a:t>
            </a:r>
            <a:r>
              <a:rPr lang="en-US" dirty="0"/>
              <a:t>/</a:t>
            </a:r>
            <a:r>
              <a:rPr lang="en-US" dirty="0" err="1"/>
              <a:t>tsugi</a:t>
            </a:r>
            <a:r>
              <a:rPr lang="en-US" dirty="0"/>
              <a:t>/store/details/</a:t>
            </a:r>
            <a:r>
              <a:rPr lang="en-US" dirty="0" err="1"/>
              <a:t>youtube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423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/ Tech Details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1804416"/>
            <a:ext cx="955248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Leaky / Scalable Buckets:</a:t>
            </a:r>
          </a:p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github.com/tsugiproject/tsugi-php/blob/master/src/Event/Entry.php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JSON API for Visualization Data:</a:t>
            </a:r>
          </a:p>
          <a:p>
            <a:r>
              <a:rPr lang="en-US" sz="2000" dirty="0">
                <a:hlinkClick r:id="rId3"/>
              </a:rPr>
              <a:t>https://</a:t>
            </a:r>
            <a:r>
              <a:rPr lang="en-US" sz="2000" dirty="0" smtClean="0">
                <a:hlinkClick r:id="rId3"/>
              </a:rPr>
              <a:t>github.com/tsugiproject/tsugi/blob/master/api/analytics.php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Web Components for </a:t>
            </a:r>
            <a:r>
              <a:rPr lang="en-US" sz="2000" dirty="0" err="1" smtClean="0"/>
              <a:t>Viz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>
                <a:hlinkClick r:id="rId4"/>
              </a:rPr>
              <a:t>https://</a:t>
            </a:r>
            <a:r>
              <a:rPr lang="en-US" sz="2000" dirty="0" smtClean="0">
                <a:hlinkClick r:id="rId4"/>
              </a:rPr>
              <a:t>github.com/tsugiproject/tsugi-static/tree/master/webcomponents/tsugi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dirty="0"/>
              <a:t>Caliper Push:</a:t>
            </a:r>
          </a:p>
          <a:p>
            <a:r>
              <a:rPr lang="en-US" sz="2000" dirty="0">
                <a:hlinkClick r:id="rId5"/>
              </a:rPr>
              <a:t>https://github.com/tsugiproject/tsugi-php/blob/master/src/Core/Activity.php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Caliper Utility Code:</a:t>
            </a:r>
          </a:p>
          <a:p>
            <a:r>
              <a:rPr lang="en-US" sz="2000" dirty="0">
                <a:hlinkClick r:id="rId6"/>
              </a:rPr>
              <a:t>https://github.com/tsugiproject/tsugi-php/blob/master/src/Util/Caliper.php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09276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56</TotalTime>
  <Words>346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Mangal</vt:lpstr>
      <vt:lpstr>Rockwell</vt:lpstr>
      <vt:lpstr>Rockwell Condensed</vt:lpstr>
      <vt:lpstr>Rockwell Extra Bold</vt:lpstr>
      <vt:lpstr>Wingdings</vt:lpstr>
      <vt:lpstr>Arial</vt:lpstr>
      <vt:lpstr>Wood Type</vt:lpstr>
      <vt:lpstr>Tsugi Analytics</vt:lpstr>
      <vt:lpstr>Goals</vt:lpstr>
      <vt:lpstr>Implementation</vt:lpstr>
      <vt:lpstr>Performance</vt:lpstr>
      <vt:lpstr>PowerPoint Presentation</vt:lpstr>
      <vt:lpstr>PowerPoint Presentation</vt:lpstr>
      <vt:lpstr>Demo / Tech Details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Tsugi Analytics</dc:title>
  <dc:creator>Severance, Charles</dc:creator>
  <cp:lastModifiedBy>Severance, Charles</cp:lastModifiedBy>
  <cp:revision>10</cp:revision>
  <dcterms:created xsi:type="dcterms:W3CDTF">2020-02-06T11:53:40Z</dcterms:created>
  <dcterms:modified xsi:type="dcterms:W3CDTF">2020-02-06T12:49:50Z</dcterms:modified>
</cp:coreProperties>
</file>