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1" r:id="rId3"/>
    <p:sldId id="270" r:id="rId4"/>
    <p:sldId id="259" r:id="rId5"/>
    <p:sldId id="260" r:id="rId6"/>
    <p:sldId id="275" r:id="rId7"/>
    <p:sldId id="269" r:id="rId8"/>
    <p:sldId id="258" r:id="rId9"/>
    <p:sldId id="265" r:id="rId10"/>
    <p:sldId id="261" r:id="rId11"/>
    <p:sldId id="262" r:id="rId12"/>
    <p:sldId id="263" r:id="rId13"/>
    <p:sldId id="264" r:id="rId14"/>
    <p:sldId id="268" r:id="rId15"/>
    <p:sldId id="266" r:id="rId16"/>
    <p:sldId id="267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7"/>
    <p:restoredTop sz="94669"/>
  </p:normalViewPr>
  <p:slideViewPr>
    <p:cSldViewPr snapToGrid="0" snapToObjects="1">
      <p:cViewPr>
        <p:scale>
          <a:sx n="85" d="100"/>
          <a:sy n="85" d="100"/>
        </p:scale>
        <p:origin x="68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0D422-2557-934F-9E21-3FE751B36BEF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AE8FB-41F2-C744-A939-975E794BC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54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76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5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8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7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0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6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5/22/18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2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4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5/22/18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8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0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1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71CC6-F3CB-324F-8DDE-3A13A687B94B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Technical Aspects of </a:t>
            </a:r>
            <a:r>
              <a:rPr lang="en-US" dirty="0" err="1" smtClean="0"/>
              <a:t>Tsugi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12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0"/>
            <a:ext cx="8432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3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8537" y="0"/>
            <a:ext cx="15300537" cy="1244379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05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8537" y="-5585791"/>
            <a:ext cx="15300537" cy="1244379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92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0"/>
            <a:ext cx="8432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9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"/>
            <a:ext cx="12192000" cy="665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58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12192000" cy="669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22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"/>
            <a:ext cx="12192000" cy="663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28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7368" y="512462"/>
            <a:ext cx="496389" cy="5018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  <a:p>
            <a:pPr algn="ctr"/>
            <a:r>
              <a:rPr lang="en-US" dirty="0" smtClean="0"/>
              <a:t>l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u</a:t>
            </a:r>
          </a:p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f</a:t>
            </a:r>
          </a:p>
          <a:p>
            <a:pPr algn="ctr"/>
            <a:r>
              <a:rPr lang="en-US" dirty="0" smtClean="0"/>
              <a:t>l</a:t>
            </a:r>
          </a:p>
          <a:p>
            <a:pPr algn="ctr"/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r</a:t>
            </a:r>
          </a:p>
          <a:p>
            <a:pPr algn="ctr"/>
            <a:r>
              <a:rPr lang="en-US" dirty="0"/>
              <a:t>e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766311" y="512462"/>
            <a:ext cx="7262949" cy="2335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Amazon – </a:t>
            </a:r>
            <a:r>
              <a:rPr lang="en-US" dirty="0" err="1" smtClean="0"/>
              <a:t>www.tsugicloud.org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73993" y="996216"/>
            <a:ext cx="1239576" cy="16197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Application</a:t>
            </a:r>
          </a:p>
          <a:p>
            <a:pPr algn="ctr"/>
            <a:r>
              <a:rPr lang="en-US" dirty="0" smtClean="0"/>
              <a:t>Load</a:t>
            </a:r>
          </a:p>
          <a:p>
            <a:pPr algn="ctr"/>
            <a:r>
              <a:rPr lang="en-US" dirty="0" smtClean="0"/>
              <a:t>Balancer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44791" y="1081124"/>
            <a:ext cx="1149532" cy="4245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EC2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44791" y="1590574"/>
            <a:ext cx="1149532" cy="4245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EC2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31614" y="2211366"/>
            <a:ext cx="1149532" cy="4245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EC2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54095" y="191061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23152" y="2145191"/>
            <a:ext cx="1282339" cy="4788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DynamoDB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23152" y="1063486"/>
            <a:ext cx="1282339" cy="4788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Aurora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23152" y="1604338"/>
            <a:ext cx="1282339" cy="4788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EFS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766311" y="3039622"/>
            <a:ext cx="7262949" cy="249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Google – </a:t>
            </a:r>
            <a:r>
              <a:rPr lang="en-US" dirty="0" err="1" smtClean="0"/>
              <a:t>dev.tsugicloud.org</a:t>
            </a:r>
            <a:endParaRPr lang="en-US" dirty="0"/>
          </a:p>
        </p:txBody>
      </p:sp>
      <p:sp>
        <p:nvSpPr>
          <p:cNvPr id="24" name="Left-Right Arrow 23"/>
          <p:cNvSpPr/>
          <p:nvPr/>
        </p:nvSpPr>
        <p:spPr>
          <a:xfrm>
            <a:off x="7294770" y="1664169"/>
            <a:ext cx="640079" cy="460767"/>
          </a:xfrm>
          <a:prstGeom prst="leftRightArrow">
            <a:avLst>
              <a:gd name="adj1" fmla="val 42472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171290" y="989683"/>
            <a:ext cx="410784" cy="16263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</a:p>
          <a:p>
            <a:pPr algn="ctr"/>
            <a:r>
              <a:rPr lang="en-US" sz="1200" dirty="0" smtClean="0"/>
              <a:t>I</a:t>
            </a:r>
          </a:p>
          <a:p>
            <a:pPr algn="ctr"/>
            <a:r>
              <a:rPr lang="en-US" sz="1200" dirty="0" smtClean="0"/>
              <a:t>r</a:t>
            </a:r>
          </a:p>
          <a:p>
            <a:pPr algn="ctr"/>
            <a:r>
              <a:rPr lang="en-US" sz="1200" dirty="0" smtClean="0"/>
              <a:t>e</a:t>
            </a:r>
          </a:p>
          <a:p>
            <a:pPr algn="ctr"/>
            <a:r>
              <a:rPr lang="en-US" sz="1200" dirty="0" smtClean="0"/>
              <a:t>w</a:t>
            </a:r>
          </a:p>
          <a:p>
            <a:pPr algn="ctr"/>
            <a:r>
              <a:rPr lang="en-US" sz="1200" dirty="0" smtClean="0"/>
              <a:t>a</a:t>
            </a:r>
          </a:p>
          <a:p>
            <a:pPr algn="ctr"/>
            <a:r>
              <a:rPr lang="en-US" sz="1200" dirty="0" smtClean="0"/>
              <a:t>l</a:t>
            </a:r>
          </a:p>
          <a:p>
            <a:pPr algn="ctr"/>
            <a:r>
              <a:rPr lang="en-US" sz="1200" dirty="0"/>
              <a:t>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58643" y="3502999"/>
            <a:ext cx="4585064" cy="17565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Kubernetes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132169" y="3815863"/>
            <a:ext cx="1149532" cy="13522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</a:p>
          <a:p>
            <a:pPr algn="ctr"/>
            <a:r>
              <a:rPr lang="en-US" dirty="0" smtClean="0"/>
              <a:t>Load</a:t>
            </a:r>
          </a:p>
          <a:p>
            <a:pPr algn="ctr"/>
            <a:r>
              <a:rPr lang="en-US" dirty="0" smtClean="0"/>
              <a:t>Balancer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82263" y="3956708"/>
            <a:ext cx="1149532" cy="4245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711295" y="4743523"/>
            <a:ext cx="1149532" cy="4245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20599" y="436143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323152" y="4780649"/>
            <a:ext cx="1282339" cy="47885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DataStore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323152" y="3502999"/>
            <a:ext cx="1282339" cy="4788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CloudSQL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323152" y="4141824"/>
            <a:ext cx="1282339" cy="47885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NFS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698214" y="3815864"/>
            <a:ext cx="1149532" cy="13522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Ingress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059299" y="5893641"/>
            <a:ext cx="4599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https://</a:t>
            </a:r>
            <a:r>
              <a:rPr lang="en-US" sz="2800" dirty="0" err="1" smtClean="0"/>
              <a:t>github.com</a:t>
            </a:r>
            <a:r>
              <a:rPr lang="en-US" sz="2800" dirty="0" smtClean="0"/>
              <a:t>/</a:t>
            </a:r>
            <a:r>
              <a:rPr lang="en-US" sz="2800" dirty="0" err="1" smtClean="0"/>
              <a:t>tsugicloud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04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7" y="0"/>
            <a:ext cx="10266948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2898" y="6145261"/>
            <a:ext cx="2620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Source: Ian Dolphin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082" y="248574"/>
            <a:ext cx="3021263" cy="89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7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2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36695" y="5471410"/>
            <a:ext cx="2287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rgbClr val="FFFF00"/>
                </a:solidFill>
              </a:rPr>
              <a:t>www.tsugi.org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87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2BC26D8-82FB-445E-AA49-62A77D7C1E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5F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B44330D-EA18-4254-AA95-EB49948539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22" y="643467"/>
            <a:ext cx="1003795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6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Build an LTI App With A Library?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LTI 1.0, LTI 1.1, LTI 2.0, Caliper, Common Cartridge, LTI Advantage </a:t>
            </a:r>
            <a:r>
              <a:rPr lang="is-IS" dirty="0" smtClean="0"/>
              <a:t>…</a:t>
            </a:r>
          </a:p>
          <a:p>
            <a:r>
              <a:rPr lang="en-US" dirty="0" smtClean="0"/>
              <a:t>Do you use user email as logical key in the user table?  How long? Indexed?</a:t>
            </a:r>
          </a:p>
          <a:p>
            <a:r>
              <a:rPr lang="en-US" dirty="0" smtClean="0"/>
              <a:t>Session Management  / Expiry</a:t>
            </a:r>
          </a:p>
          <a:p>
            <a:r>
              <a:rPr lang="en-US" dirty="0" smtClean="0"/>
              <a:t>Offline Grading – Peer grading Applications</a:t>
            </a:r>
          </a:p>
          <a:p>
            <a:r>
              <a:rPr lang="en-US" dirty="0" smtClean="0"/>
              <a:t>Coping with unreliable Tool Consumers – Grade resend</a:t>
            </a:r>
          </a:p>
          <a:p>
            <a:r>
              <a:rPr lang="en-US" dirty="0" smtClean="0"/>
              <a:t>Building Thin Cartridges From LTI Links</a:t>
            </a:r>
          </a:p>
          <a:p>
            <a:r>
              <a:rPr lang="en-US" dirty="0" smtClean="0"/>
              <a:t>Handling Settings </a:t>
            </a:r>
            <a:r>
              <a:rPr lang="en-US" dirty="0"/>
              <a:t>on </a:t>
            </a:r>
            <a:r>
              <a:rPr lang="en-US" dirty="0" smtClean="0"/>
              <a:t>URL, Custom parameters, etc.</a:t>
            </a:r>
          </a:p>
          <a:p>
            <a:r>
              <a:rPr lang="en-US" dirty="0" smtClean="0"/>
              <a:t>Cross-LMS Setting </a:t>
            </a:r>
            <a:r>
              <a:rPr lang="en-US" dirty="0"/>
              <a:t>Dialogs </a:t>
            </a:r>
            <a:endParaRPr lang="en-US" dirty="0" smtClean="0"/>
          </a:p>
          <a:p>
            <a:r>
              <a:rPr lang="en-US" dirty="0" smtClean="0"/>
              <a:t>Does your tool work behind </a:t>
            </a:r>
            <a:r>
              <a:rPr lang="en-US" dirty="0" err="1" smtClean="0"/>
              <a:t>CloudFlare</a:t>
            </a:r>
            <a:r>
              <a:rPr lang="en-US" dirty="0"/>
              <a:t> </a:t>
            </a:r>
            <a:r>
              <a:rPr lang="en-US" dirty="0" smtClean="0"/>
              <a:t>CDN / Proxy?</a:t>
            </a:r>
          </a:p>
          <a:p>
            <a:r>
              <a:rPr lang="en-US" dirty="0" smtClean="0"/>
              <a:t>Do you make use of </a:t>
            </a:r>
            <a:r>
              <a:rPr lang="en-US" dirty="0" err="1" smtClean="0"/>
              <a:t>windows.post</a:t>
            </a:r>
            <a:r>
              <a:rPr lang="en-US" dirty="0" smtClean="0"/>
              <a:t> messages to resize iframes?</a:t>
            </a:r>
          </a:p>
        </p:txBody>
      </p:sp>
    </p:spTree>
    <p:extLst>
      <p:ext uri="{BB962C8B-B14F-4D97-AF65-F5344CB8AC3E}">
        <p14:creationId xmlns:p14="http://schemas.microsoft.com/office/powerpoint/2010/main" val="92263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Tsugi's</a:t>
            </a:r>
            <a:r>
              <a:rPr lang="en-US" dirty="0" smtClean="0"/>
              <a:t> Library Code for your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How many different LMS's have you actually tested with? Which versions?</a:t>
            </a:r>
          </a:p>
          <a:p>
            <a:r>
              <a:rPr lang="en-US" dirty="0" smtClean="0"/>
              <a:t>Do you set cookies </a:t>
            </a:r>
            <a:r>
              <a:rPr lang="en-US" dirty="0"/>
              <a:t>in iframes?</a:t>
            </a:r>
          </a:p>
          <a:p>
            <a:r>
              <a:rPr lang="en-US" dirty="0"/>
              <a:t>Multiple courses or roles in multiple tabs?</a:t>
            </a:r>
          </a:p>
          <a:p>
            <a:r>
              <a:rPr lang="en-US" dirty="0" smtClean="0"/>
              <a:t>Storing </a:t>
            </a:r>
            <a:r>
              <a:rPr lang="en-US" dirty="0"/>
              <a:t>tool settings when LMS does not support it.</a:t>
            </a:r>
          </a:p>
          <a:p>
            <a:r>
              <a:rPr lang="en-US" dirty="0" smtClean="0"/>
              <a:t>Does your navigation vanish </a:t>
            </a:r>
            <a:r>
              <a:rPr lang="en-US" dirty="0"/>
              <a:t>in an iframe?</a:t>
            </a:r>
          </a:p>
          <a:p>
            <a:r>
              <a:rPr lang="en-US" dirty="0"/>
              <a:t>How long is </a:t>
            </a:r>
            <a:r>
              <a:rPr lang="en-US" dirty="0" smtClean="0"/>
              <a:t>the column </a:t>
            </a:r>
            <a:r>
              <a:rPr lang="en-US" dirty="0" err="1"/>
              <a:t>lis_sourcedid</a:t>
            </a:r>
            <a:r>
              <a:rPr lang="en-US" dirty="0" smtClean="0"/>
              <a:t>?  Unique / Index / Logical Key</a:t>
            </a:r>
            <a:endParaRPr lang="en-US" dirty="0"/>
          </a:p>
          <a:p>
            <a:r>
              <a:rPr lang="en-US" dirty="0" smtClean="0"/>
              <a:t>Does your data model support connecting </a:t>
            </a:r>
            <a:r>
              <a:rPr lang="en-US" dirty="0"/>
              <a:t>LTI </a:t>
            </a:r>
            <a:r>
              <a:rPr lang="en-US" dirty="0" smtClean="0"/>
              <a:t>accounts </a:t>
            </a:r>
            <a:r>
              <a:rPr lang="en-US" dirty="0"/>
              <a:t>with direct </a:t>
            </a:r>
            <a:r>
              <a:rPr lang="en-US" dirty="0" smtClean="0"/>
              <a:t>logins?</a:t>
            </a:r>
          </a:p>
          <a:p>
            <a:r>
              <a:rPr lang="en-US" dirty="0" smtClean="0"/>
              <a:t>Do you issue keys by editing a text file or DB Table?  Do you have a UI?</a:t>
            </a:r>
            <a:endParaRPr lang="en-US" dirty="0"/>
          </a:p>
          <a:p>
            <a:r>
              <a:rPr lang="en-US" dirty="0"/>
              <a:t>Can </a:t>
            </a:r>
            <a:r>
              <a:rPr lang="en-US" dirty="0" smtClean="0"/>
              <a:t>you figure out Google Classroom integration?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93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really want to build all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deploy an on-campus app store </a:t>
            </a:r>
          </a:p>
          <a:p>
            <a:r>
              <a:rPr lang="en-US" dirty="0" smtClean="0"/>
              <a:t>Admin interface / key management / data management</a:t>
            </a:r>
          </a:p>
          <a:p>
            <a:r>
              <a:rPr lang="en-US" dirty="0" smtClean="0"/>
              <a:t>Designed for 100% uptime in the cloud - auto upgrade code/database</a:t>
            </a:r>
          </a:p>
          <a:p>
            <a:r>
              <a:rPr lang="en-US" dirty="0" smtClean="0"/>
              <a:t>Like a WordPress for your learning tools</a:t>
            </a:r>
          </a:p>
          <a:p>
            <a:r>
              <a:rPr lang="en-US" dirty="0" smtClean="0"/>
              <a:t>You can contribute your tool to an open app store like </a:t>
            </a:r>
            <a:r>
              <a:rPr lang="en-US" dirty="0" err="1" smtClean="0"/>
              <a:t>tsugicloud</a:t>
            </a:r>
            <a:endParaRPr lang="en-US" dirty="0" smtClean="0"/>
          </a:p>
          <a:p>
            <a:r>
              <a:rPr lang="en-US" dirty="0" smtClean="0"/>
              <a:t>You can make money submitting your tool from a commercial app store</a:t>
            </a:r>
          </a:p>
          <a:p>
            <a:endParaRPr lang="en-US" dirty="0" smtClean="0"/>
          </a:p>
          <a:p>
            <a:r>
              <a:rPr lang="en-US" dirty="0" smtClean="0"/>
              <a:t>What if you are building more of a stand alone site than a tool?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00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295241" y="4939858"/>
            <a:ext cx="8558246" cy="129250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b="1" dirty="0">
                <a:solidFill>
                  <a:schemeClr val="tx1"/>
                </a:solidFill>
              </a:rPr>
              <a:t>Utility APIs</a:t>
            </a:r>
          </a:p>
          <a:p>
            <a:pPr algn="ctr"/>
            <a:r>
              <a:rPr lang="en-US" sz="2667" dirty="0">
                <a:solidFill>
                  <a:schemeClr val="tx1"/>
                </a:solidFill>
              </a:rPr>
              <a:t>Implement Standards</a:t>
            </a:r>
          </a:p>
          <a:p>
            <a:pPr algn="ctr"/>
            <a:r>
              <a:rPr lang="en-US" sz="2667" dirty="0">
                <a:solidFill>
                  <a:schemeClr val="tx1"/>
                </a:solidFill>
              </a:rPr>
              <a:t>Portable / </a:t>
            </a:r>
            <a:r>
              <a:rPr lang="en-US" sz="2667" dirty="0" smtClean="0">
                <a:solidFill>
                  <a:schemeClr val="tx1"/>
                </a:solidFill>
              </a:rPr>
              <a:t>Reusable </a:t>
            </a:r>
            <a:r>
              <a:rPr lang="en-US" sz="2667" dirty="0">
                <a:solidFill>
                  <a:schemeClr val="tx1"/>
                </a:solidFill>
              </a:rPr>
              <a:t>outside </a:t>
            </a:r>
            <a:r>
              <a:rPr lang="en-US" sz="2667" dirty="0" err="1">
                <a:solidFill>
                  <a:schemeClr val="tx1"/>
                </a:solidFill>
              </a:rPr>
              <a:t>Tsugi</a:t>
            </a:r>
            <a:endParaRPr lang="en-US" sz="2667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95239" y="3345154"/>
            <a:ext cx="6613256" cy="129250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b="1" dirty="0">
                <a:solidFill>
                  <a:schemeClr val="tx1"/>
                </a:solidFill>
              </a:rPr>
              <a:t>Opinionated APIs</a:t>
            </a:r>
          </a:p>
          <a:p>
            <a:pPr algn="ctr"/>
            <a:r>
              <a:rPr lang="en-US" sz="2667" dirty="0">
                <a:solidFill>
                  <a:schemeClr val="tx1"/>
                </a:solidFill>
              </a:rPr>
              <a:t>Convention / Database Model / Session</a:t>
            </a:r>
          </a:p>
          <a:p>
            <a:pPr algn="ctr"/>
            <a:r>
              <a:rPr lang="en-US" sz="2667" dirty="0">
                <a:solidFill>
                  <a:schemeClr val="tx1"/>
                </a:solidFill>
              </a:rPr>
              <a:t>Easy for App Developer to Use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95239" y="1750450"/>
            <a:ext cx="2824221" cy="129250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b="1" dirty="0">
                <a:solidFill>
                  <a:schemeClr val="tx1"/>
                </a:solidFill>
              </a:rPr>
              <a:t>UI/UX APIs</a:t>
            </a:r>
          </a:p>
          <a:p>
            <a:pPr algn="ctr"/>
            <a:r>
              <a:rPr lang="en-US" sz="2667" dirty="0">
                <a:solidFill>
                  <a:schemeClr val="tx1"/>
                </a:solidFill>
              </a:rPr>
              <a:t>Look / Feel</a:t>
            </a:r>
          </a:p>
          <a:p>
            <a:pPr algn="ctr"/>
            <a:r>
              <a:rPr lang="en-US" sz="2667" dirty="0">
                <a:solidFill>
                  <a:schemeClr val="tx1"/>
                </a:solidFill>
              </a:rPr>
              <a:t>UI Widgets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94269" y="374349"/>
            <a:ext cx="3396524" cy="79865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b="1" dirty="0" err="1">
                <a:solidFill>
                  <a:schemeClr val="tx1"/>
                </a:solidFill>
              </a:rPr>
              <a:t>Tsugi</a:t>
            </a:r>
            <a:r>
              <a:rPr lang="en-US" sz="2667" b="1" dirty="0">
                <a:solidFill>
                  <a:schemeClr val="tx1"/>
                </a:solidFill>
              </a:rPr>
              <a:t> </a:t>
            </a:r>
            <a:r>
              <a:rPr lang="en-US" sz="2667" b="1" dirty="0" smtClean="0">
                <a:solidFill>
                  <a:schemeClr val="tx1"/>
                </a:solidFill>
              </a:rPr>
              <a:t>Tool</a:t>
            </a:r>
            <a:endParaRPr lang="en-US" sz="2667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200481" y="374349"/>
            <a:ext cx="2965688" cy="79865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b="1" dirty="0" err="1">
                <a:solidFill>
                  <a:schemeClr val="tx1"/>
                </a:solidFill>
              </a:rPr>
              <a:t>Tsugi</a:t>
            </a:r>
            <a:r>
              <a:rPr lang="en-US" sz="2667" b="1" dirty="0">
                <a:solidFill>
                  <a:schemeClr val="tx1"/>
                </a:solidFill>
              </a:rPr>
              <a:t> App</a:t>
            </a:r>
            <a:endParaRPr lang="en-US" sz="2667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523691" y="374349"/>
            <a:ext cx="1329795" cy="79865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b="1" dirty="0">
                <a:solidFill>
                  <a:schemeClr val="tx1"/>
                </a:solidFill>
              </a:rPr>
              <a:t>???</a:t>
            </a:r>
            <a:endParaRPr lang="en-US" sz="2667" dirty="0">
              <a:solidFill>
                <a:schemeClr val="tx1"/>
              </a:solidFill>
            </a:endParaRPr>
          </a:p>
        </p:txBody>
      </p:sp>
      <p:sp>
        <p:nvSpPr>
          <p:cNvPr id="14" name="Up-Down Arrow 13"/>
          <p:cNvSpPr/>
          <p:nvPr/>
        </p:nvSpPr>
        <p:spPr>
          <a:xfrm>
            <a:off x="4591602" y="1173002"/>
            <a:ext cx="324092" cy="577448"/>
          </a:xfrm>
          <a:prstGeom prst="upDownArrow">
            <a:avLst/>
          </a:prstGeom>
          <a:solidFill>
            <a:srgbClr val="FF4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Up-Down Arrow 14"/>
          <p:cNvSpPr/>
          <p:nvPr/>
        </p:nvSpPr>
        <p:spPr>
          <a:xfrm>
            <a:off x="6315753" y="1173002"/>
            <a:ext cx="308659" cy="2158679"/>
          </a:xfrm>
          <a:prstGeom prst="upDownArrow">
            <a:avLst/>
          </a:prstGeom>
          <a:solidFill>
            <a:srgbClr val="FF4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Up-Down Arrow 15"/>
          <p:cNvSpPr/>
          <p:nvPr/>
        </p:nvSpPr>
        <p:spPr>
          <a:xfrm>
            <a:off x="8436398" y="1186475"/>
            <a:ext cx="308659" cy="2158679"/>
          </a:xfrm>
          <a:prstGeom prst="upDownArrow">
            <a:avLst/>
          </a:prstGeom>
          <a:solidFill>
            <a:srgbClr val="FF4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Up-Down Arrow 16"/>
          <p:cNvSpPr/>
          <p:nvPr/>
        </p:nvSpPr>
        <p:spPr>
          <a:xfrm>
            <a:off x="11088277" y="1189749"/>
            <a:ext cx="311223" cy="3750109"/>
          </a:xfrm>
          <a:prstGeom prst="upDownArrow">
            <a:avLst/>
          </a:prstGeom>
          <a:solidFill>
            <a:srgbClr val="FF4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165961" y="1965739"/>
            <a:ext cx="26631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\</a:t>
            </a:r>
            <a:r>
              <a:rPr lang="en-US" sz="3200" dirty="0" err="1" smtClean="0"/>
              <a:t>Tsugi</a:t>
            </a:r>
            <a:r>
              <a:rPr lang="en-US" sz="3200" dirty="0" smtClean="0"/>
              <a:t>\UI</a:t>
            </a:r>
          </a:p>
          <a:p>
            <a:r>
              <a:rPr lang="en-US" sz="3200" dirty="0" smtClean="0"/>
              <a:t>\</a:t>
            </a:r>
            <a:r>
              <a:rPr lang="en-US" sz="3200" dirty="0" err="1" smtClean="0"/>
              <a:t>Tsugi</a:t>
            </a:r>
            <a:r>
              <a:rPr lang="en-US" sz="3200" dirty="0" smtClean="0"/>
              <a:t>\Settings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242756" y="3839358"/>
            <a:ext cx="2114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\</a:t>
            </a:r>
            <a:r>
              <a:rPr lang="en-US" sz="3200" dirty="0" err="1" smtClean="0"/>
              <a:t>Tsugi</a:t>
            </a:r>
            <a:r>
              <a:rPr lang="en-US" sz="3200" dirty="0" smtClean="0"/>
              <a:t>\Core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336275" y="5293723"/>
            <a:ext cx="1927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\</a:t>
            </a:r>
            <a:r>
              <a:rPr lang="en-US" sz="3200" dirty="0" err="1" smtClean="0"/>
              <a:t>Tsugi</a:t>
            </a:r>
            <a:r>
              <a:rPr lang="en-US" sz="3200" dirty="0" smtClean="0"/>
              <a:t>\</a:t>
            </a:r>
            <a:r>
              <a:rPr lang="en-US" sz="3200" dirty="0" err="1" smtClean="0"/>
              <a:t>Util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8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8615" y="6249187"/>
            <a:ext cx="9585381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67" dirty="0"/>
              <a:t>http://do1.dr-chuck.com/</a:t>
            </a:r>
            <a:r>
              <a:rPr lang="en-US" sz="2667" dirty="0" err="1"/>
              <a:t>tsugi</a:t>
            </a:r>
            <a:r>
              <a:rPr lang="en-US" sz="2667" dirty="0"/>
              <a:t>/</a:t>
            </a:r>
            <a:r>
              <a:rPr lang="en-US" sz="2667" dirty="0" err="1"/>
              <a:t>phpdoc</a:t>
            </a:r>
            <a:r>
              <a:rPr lang="en-US" sz="2667" dirty="0"/>
              <a:t>/classes/</a:t>
            </a:r>
            <a:r>
              <a:rPr lang="en-US" sz="2667" dirty="0" err="1"/>
              <a:t>Tsugi.Core.LTIX.html</a:t>
            </a:r>
            <a:endParaRPr lang="en-US" sz="2667" dirty="0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10" y="178276"/>
            <a:ext cx="9735777" cy="554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9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 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73121"/>
            <a:ext cx="9144000" cy="5319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305" y="236689"/>
            <a:ext cx="763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FF"/>
                </a:solidFill>
              </a:rPr>
              <a:t>User</a:t>
            </a:r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>
          <a:xfrm>
            <a:off x="9525981" y="698354"/>
            <a:ext cx="173059" cy="980561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76365" y="191921"/>
            <a:ext cx="1033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FF"/>
                </a:solidFill>
              </a:rPr>
              <a:t>Tenant</a:t>
            </a:r>
            <a:endParaRPr lang="en-US" sz="2400" dirty="0">
              <a:solidFill>
                <a:srgbClr val="FF00FF"/>
              </a:solidFill>
            </a:endParaRP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 flipH="1">
            <a:off x="3924541" y="653586"/>
            <a:ext cx="268472" cy="631149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79748" y="236689"/>
            <a:ext cx="1154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FF"/>
                </a:solidFill>
              </a:rPr>
              <a:t>Context</a:t>
            </a: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>
            <a:off x="6356893" y="698354"/>
            <a:ext cx="282206" cy="586381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</p:cNvCxnSpPr>
          <p:nvPr/>
        </p:nvCxnSpPr>
        <p:spPr>
          <a:xfrm flipH="1">
            <a:off x="4356071" y="698354"/>
            <a:ext cx="2000822" cy="980561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64904" y="6337940"/>
            <a:ext cx="1647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FF"/>
                </a:solidFill>
              </a:rPr>
              <a:t>Link (Many)</a:t>
            </a:r>
          </a:p>
        </p:txBody>
      </p:sp>
      <p:cxnSp>
        <p:nvCxnSpPr>
          <p:cNvPr id="28" name="Straight Arrow Connector 27"/>
          <p:cNvCxnSpPr>
            <a:stCxn id="27" idx="0"/>
          </p:cNvCxnSpPr>
          <p:nvPr/>
        </p:nvCxnSpPr>
        <p:spPr>
          <a:xfrm flipH="1" flipV="1">
            <a:off x="6362455" y="5349739"/>
            <a:ext cx="1226200" cy="988201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68000" y="633794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Data Model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9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403</Words>
  <Application>Microsoft Macintosh PowerPoint</Application>
  <PresentationFormat>Widescreen</PresentationFormat>
  <Paragraphs>98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Arial</vt:lpstr>
      <vt:lpstr>Office Theme</vt:lpstr>
      <vt:lpstr>Technical Aspects of Tsugi</vt:lpstr>
      <vt:lpstr>PowerPoint Presentation</vt:lpstr>
      <vt:lpstr>PowerPoint Presentation</vt:lpstr>
      <vt:lpstr>Why Build an LTI App With A Library?</vt:lpstr>
      <vt:lpstr>Why use Tsugi's Library Code for your App</vt:lpstr>
      <vt:lpstr>Do you really want to build all this?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Severance, Charles</dc:creator>
  <cp:lastModifiedBy>Severance, Charles</cp:lastModifiedBy>
  <cp:revision>22</cp:revision>
  <dcterms:created xsi:type="dcterms:W3CDTF">2018-05-21T11:29:38Z</dcterms:created>
  <dcterms:modified xsi:type="dcterms:W3CDTF">2018-05-22T11:40:45Z</dcterms:modified>
</cp:coreProperties>
</file>