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77"/>
    <p:restoredTop sz="93987"/>
  </p:normalViewPr>
  <p:slideViewPr>
    <p:cSldViewPr snapToGrid="0">
      <p:cViewPr varScale="1">
        <p:scale>
          <a:sx n="65" d="100"/>
          <a:sy n="65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1AC0-6167-244F-91EF-6F9A90DE60B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A356A-4CBF-0E40-9A20-A095CE471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99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BA356A-4CBF-0E40-9A20-A095CE4716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9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D298-5957-A84E-961B-F44487259F0C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F9D6-5C3E-CA49-AF5A-2487897A1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5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D298-5957-A84E-961B-F44487259F0C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F9D6-5C3E-CA49-AF5A-2487897A1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4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D298-5957-A84E-961B-F44487259F0C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F9D6-5C3E-CA49-AF5A-2487897A1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6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D298-5957-A84E-961B-F44487259F0C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F9D6-5C3E-CA49-AF5A-2487897A1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4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D298-5957-A84E-961B-F44487259F0C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F9D6-5C3E-CA49-AF5A-2487897A1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D298-5957-A84E-961B-F44487259F0C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F9D6-5C3E-CA49-AF5A-2487897A1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7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D298-5957-A84E-961B-F44487259F0C}" type="datetimeFigureOut">
              <a:rPr lang="en-US" smtClean="0"/>
              <a:t>9/26/23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F9D6-5C3E-CA49-AF5A-2487897A1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D298-5957-A84E-961B-F44487259F0C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F9D6-5C3E-CA49-AF5A-2487897A1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8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D298-5957-A84E-961B-F44487259F0C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F9D6-5C3E-CA49-AF5A-2487897A1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D298-5957-A84E-961B-F44487259F0C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F9D6-5C3E-CA49-AF5A-2487897A1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8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D298-5957-A84E-961B-F44487259F0C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9F9D6-5C3E-CA49-AF5A-2487897A1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D298-5957-A84E-961B-F44487259F0C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F9D6-5C3E-CA49-AF5A-2487897A1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57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5683B-63C8-B95A-4336-CA2E35601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LTI 1.1 -&gt; LTI 1.3</a:t>
            </a:r>
            <a:br>
              <a:rPr lang="en-US" dirty="0"/>
            </a:br>
            <a:r>
              <a:rPr lang="en-US" dirty="0"/>
              <a:t>Smooth Migrations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EC705-7243-F253-6FA7-D80C9FFAF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Severance</a:t>
            </a:r>
          </a:p>
          <a:p>
            <a:r>
              <a:rPr lang="en-US" dirty="0"/>
              <a:t>University of Michigan</a:t>
            </a:r>
          </a:p>
          <a:p>
            <a:r>
              <a:rPr lang="en-US" dirty="0"/>
              <a:t>26-Sep-2023</a:t>
            </a:r>
          </a:p>
        </p:txBody>
      </p:sp>
    </p:spTree>
    <p:extLst>
      <p:ext uri="{BB962C8B-B14F-4D97-AF65-F5344CB8AC3E}">
        <p14:creationId xmlns:p14="http://schemas.microsoft.com/office/powerpoint/2010/main" val="273629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25F1-0272-219B-8DDF-DF99279B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the an LTI 1.3 Launch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BEE5-3B7C-C104-6D68-46DE7444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 up the tenant row using issuer, client id, and deployment id and validate the JWT</a:t>
            </a:r>
          </a:p>
          <a:p>
            <a:r>
              <a:rPr lang="en-US" dirty="0"/>
              <a:t>Look up user row by subject and </a:t>
            </a:r>
            <a:r>
              <a:rPr lang="en-US" dirty="0" err="1"/>
              <a:t>tenant_id</a:t>
            </a:r>
            <a:r>
              <a:rPr lang="en-US" dirty="0"/>
              <a:t>, if found you are done</a:t>
            </a:r>
          </a:p>
          <a:p>
            <a:r>
              <a:rPr lang="en-US" dirty="0"/>
              <a:t>If there is no user row and no LTI 1.1 migration claim, create the user row with the subject and you are done</a:t>
            </a:r>
          </a:p>
          <a:p>
            <a:r>
              <a:rPr lang="en-US" dirty="0"/>
              <a:t>Is there is an LTI 1.1 migration claim you already have the key and secret – check the signature in the claim</a:t>
            </a:r>
          </a:p>
          <a:p>
            <a:r>
              <a:rPr lang="en-US" dirty="0"/>
              <a:t>If the signature is good, look up the user row by LTI 1.1 </a:t>
            </a:r>
            <a:r>
              <a:rPr lang="en-US" dirty="0" err="1"/>
              <a:t>user_id</a:t>
            </a:r>
            <a:r>
              <a:rPr lang="en-US" dirty="0"/>
              <a:t>, if found, update the row with the subject and you are done</a:t>
            </a:r>
          </a:p>
        </p:txBody>
      </p:sp>
    </p:spTree>
    <p:extLst>
      <p:ext uri="{BB962C8B-B14F-4D97-AF65-F5344CB8AC3E}">
        <p14:creationId xmlns:p14="http://schemas.microsoft.com/office/powerpoint/2010/main" val="3136439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BF10-FF20-BCE5-E998-9DB58963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Internal User – Two External Identities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66627BC-0E5A-F08D-6AA1-1F4E0B98CFD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81958"/>
          <a:ext cx="7160172" cy="2564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741">
                  <a:extLst>
                    <a:ext uri="{9D8B030D-6E8A-4147-A177-3AD203B41FA5}">
                      <a16:colId xmlns:a16="http://schemas.microsoft.com/office/drawing/2014/main" val="1840069074"/>
                    </a:ext>
                  </a:extLst>
                </a:gridCol>
                <a:gridCol w="4987431">
                  <a:extLst>
                    <a:ext uri="{9D8B030D-6E8A-4147-A177-3AD203B41FA5}">
                      <a16:colId xmlns:a16="http://schemas.microsoft.com/office/drawing/2014/main" val="1374920104"/>
                    </a:ext>
                  </a:extLst>
                </a:gridCol>
              </a:tblGrid>
              <a:tr h="318606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lti_key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Stores tenants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926664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key_id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123   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72924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lti11_key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4819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lti11_secret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375298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lti13_issuer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https://dev1.sakaicloud.org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5316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lti13_clientid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27e95efa-0613-4ac8-a054-d3d38132939c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703526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lti13_deployment_id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31589"/>
                  </a:ext>
                </a:extLst>
              </a:tr>
              <a:tr h="31860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lti13_keyset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https://dev1.sakaicloud.com/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imsblis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/lti13/keyset/35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22379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219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C136AD-8937-D88E-4356-01EEB91AC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484718"/>
              </p:ext>
            </p:extLst>
          </p:nvPr>
        </p:nvGraphicFramePr>
        <p:xfrm>
          <a:off x="3819347" y="4246959"/>
          <a:ext cx="6044762" cy="2245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271">
                  <a:extLst>
                    <a:ext uri="{9D8B030D-6E8A-4147-A177-3AD203B41FA5}">
                      <a16:colId xmlns:a16="http://schemas.microsoft.com/office/drawing/2014/main" val="1840069074"/>
                    </a:ext>
                  </a:extLst>
                </a:gridCol>
                <a:gridCol w="4210491">
                  <a:extLst>
                    <a:ext uri="{9D8B030D-6E8A-4147-A177-3AD203B41FA5}">
                      <a16:colId xmlns:a16="http://schemas.microsoft.com/office/drawing/2014/main" val="1374920104"/>
                    </a:ext>
                  </a:extLst>
                </a:gridCol>
              </a:tblGrid>
              <a:tr h="318606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lti_user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926664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 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72924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lti11_user_id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292832126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4819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key_id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123 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32023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lti13_subject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https://dev1.sakaicloud.org/user/292832126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375298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displayname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Dr. Chuck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5316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csev@umich.edu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703526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21950"/>
                  </a:ext>
                </a:extLst>
              </a:tr>
            </a:tbl>
          </a:graphicData>
        </a:graphic>
      </p:graphicFrame>
      <p:sp>
        <p:nvSpPr>
          <p:cNvPr id="21" name="Right Brace 20">
            <a:extLst>
              <a:ext uri="{FF2B5EF4-FFF2-40B4-BE49-F238E27FC236}">
                <a16:creationId xmlns:a16="http://schemas.microsoft.com/office/drawing/2014/main" id="{2EDADFC3-E4FC-4E04-966B-76DDD0444D32}"/>
              </a:ext>
            </a:extLst>
          </p:cNvPr>
          <p:cNvSpPr/>
          <p:nvPr/>
        </p:nvSpPr>
        <p:spPr>
          <a:xfrm>
            <a:off x="9927020" y="4808484"/>
            <a:ext cx="283785" cy="56230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6B27EE-1C99-5367-DAFA-EF510DD57B91}"/>
              </a:ext>
            </a:extLst>
          </p:cNvPr>
          <p:cNvSpPr txBox="1"/>
          <p:nvPr/>
        </p:nvSpPr>
        <p:spPr>
          <a:xfrm>
            <a:off x="10210805" y="490496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or Null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5C7DA84A-4B24-CA8B-C071-8F9C4FD07AAF}"/>
              </a:ext>
            </a:extLst>
          </p:cNvPr>
          <p:cNvSpPr/>
          <p:nvPr/>
        </p:nvSpPr>
        <p:spPr>
          <a:xfrm flipH="1">
            <a:off x="3472650" y="5163313"/>
            <a:ext cx="283785" cy="4803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290283-25F6-3D71-D80F-7584B8333EB4}"/>
              </a:ext>
            </a:extLst>
          </p:cNvPr>
          <p:cNvSpPr txBox="1"/>
          <p:nvPr/>
        </p:nvSpPr>
        <p:spPr>
          <a:xfrm>
            <a:off x="1922227" y="5274301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or Null</a:t>
            </a:r>
          </a:p>
        </p:txBody>
      </p:sp>
    </p:spTree>
    <p:extLst>
      <p:ext uri="{BB962C8B-B14F-4D97-AF65-F5344CB8AC3E}">
        <p14:creationId xmlns:p14="http://schemas.microsoft.com/office/powerpoint/2010/main" val="192217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022C-FAC8-782D-02D0-07AE1931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Cool Side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F6BB4-A98F-7EC2-EA16-1A7384F2C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continue to accept LTI 1.1 launches forever</a:t>
            </a:r>
          </a:p>
          <a:p>
            <a:pPr lvl="1"/>
            <a:r>
              <a:rPr lang="en-US" dirty="0"/>
              <a:t>Perhaps one course was migrated?</a:t>
            </a:r>
          </a:p>
          <a:p>
            <a:pPr lvl="1"/>
            <a:r>
              <a:rPr lang="en-US" dirty="0"/>
              <a:t>Perhaps a test server was migrated?</a:t>
            </a:r>
          </a:p>
          <a:p>
            <a:pPr lvl="1"/>
            <a:r>
              <a:rPr lang="en-US" dirty="0"/>
              <a:t>Perhaps there was an LMS bug?  (Nah never)</a:t>
            </a:r>
          </a:p>
          <a:p>
            <a:pPr lvl="1"/>
            <a:r>
              <a:rPr lang="en-US" dirty="0"/>
              <a:t>Perhaps there was a tool bug in LTI 1.3 that kept working in LTI 1.1 – maybe Content Item versus Deep Link issue?</a:t>
            </a:r>
          </a:p>
          <a:p>
            <a:r>
              <a:rPr lang="en-US" dirty="0"/>
              <a:t>While not a good idea, you don't need the migration claim after the first LTI 1.3 launch</a:t>
            </a:r>
          </a:p>
          <a:p>
            <a:pPr lvl="1"/>
            <a:r>
              <a:rPr lang="en-US" dirty="0"/>
              <a:t>Perhaps time passed and an LMS vendor deprecated all LTI 1.1 things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920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een smoke">
            <a:extLst>
              <a:ext uri="{FF2B5EF4-FFF2-40B4-BE49-F238E27FC236}">
                <a16:creationId xmlns:a16="http://schemas.microsoft.com/office/drawing/2014/main" id="{723F24D2-6131-D414-B8BA-7EFA19CC88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55" r="23298" b="63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EC6328-5451-9D40-5C84-AA0F7CBF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Quick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F63D2-D068-E118-A094-7EDD9D649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795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FEFA-6271-5BC4-C0AC-75C4F21B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398E-9B17-83AD-7FAC-615A9141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8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30E0-07BD-E4B0-5C90-B417CBAC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Audience: Tools Looking to add LTI 1.3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9D7E5-7F5F-0FA7-C1BD-11181BA0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 you have a working LTI 1.1</a:t>
            </a:r>
          </a:p>
        </p:txBody>
      </p:sp>
    </p:spTree>
    <p:extLst>
      <p:ext uri="{BB962C8B-B14F-4D97-AF65-F5344CB8AC3E}">
        <p14:creationId xmlns:p14="http://schemas.microsoft.com/office/powerpoint/2010/main" val="198087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BF10-FF20-BCE5-E998-9DB58963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Blended Data Model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66627BC-0E5A-F08D-6AA1-1F4E0B98C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590925"/>
              </p:ext>
            </p:extLst>
          </p:nvPr>
        </p:nvGraphicFramePr>
        <p:xfrm>
          <a:off x="838200" y="1481958"/>
          <a:ext cx="7160172" cy="2564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741">
                  <a:extLst>
                    <a:ext uri="{9D8B030D-6E8A-4147-A177-3AD203B41FA5}">
                      <a16:colId xmlns:a16="http://schemas.microsoft.com/office/drawing/2014/main" val="1840069074"/>
                    </a:ext>
                  </a:extLst>
                </a:gridCol>
                <a:gridCol w="4987431">
                  <a:extLst>
                    <a:ext uri="{9D8B030D-6E8A-4147-A177-3AD203B41FA5}">
                      <a16:colId xmlns:a16="http://schemas.microsoft.com/office/drawing/2014/main" val="1374920104"/>
                    </a:ext>
                  </a:extLst>
                </a:gridCol>
              </a:tblGrid>
              <a:tr h="318606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lti_key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Stores tenants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926664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key_id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123   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72924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lti11_key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4819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lti11_secret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375298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lti13_issuer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https://dev1.sakaicloud.org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5316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lti13_clientid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27e95efa-0613-4ac8-a054-d3d38132939c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703526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lti13_deployment_id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31589"/>
                  </a:ext>
                </a:extLst>
              </a:tr>
              <a:tr h="31860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lti13_keyset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https://dev1.sakaicloud.com/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imsblis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/lti13/keyset/35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22379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219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C136AD-8937-D88E-4356-01EEB91AC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80154"/>
              </p:ext>
            </p:extLst>
          </p:nvPr>
        </p:nvGraphicFramePr>
        <p:xfrm>
          <a:off x="3819347" y="4246959"/>
          <a:ext cx="6044762" cy="2245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271">
                  <a:extLst>
                    <a:ext uri="{9D8B030D-6E8A-4147-A177-3AD203B41FA5}">
                      <a16:colId xmlns:a16="http://schemas.microsoft.com/office/drawing/2014/main" val="1840069074"/>
                    </a:ext>
                  </a:extLst>
                </a:gridCol>
                <a:gridCol w="4210491">
                  <a:extLst>
                    <a:ext uri="{9D8B030D-6E8A-4147-A177-3AD203B41FA5}">
                      <a16:colId xmlns:a16="http://schemas.microsoft.com/office/drawing/2014/main" val="1374920104"/>
                    </a:ext>
                  </a:extLst>
                </a:gridCol>
              </a:tblGrid>
              <a:tr h="318606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lti_user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926664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 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72924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lti11_user_id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292832126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4819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key_id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123 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32023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lti13_subject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https://dev1.sakaicloud.org/user/292832126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375298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displayname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Dr. Chuck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5316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csev@umich.edu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703526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21950"/>
                  </a:ext>
                </a:extLst>
              </a:tr>
            </a:tbl>
          </a:graphicData>
        </a:graphic>
      </p:graphicFrame>
      <p:sp>
        <p:nvSpPr>
          <p:cNvPr id="11" name="Right Brace 10">
            <a:extLst>
              <a:ext uri="{FF2B5EF4-FFF2-40B4-BE49-F238E27FC236}">
                <a16:creationId xmlns:a16="http://schemas.microsoft.com/office/drawing/2014/main" id="{2CAB6A82-ECB0-7864-361D-B503799663C1}"/>
              </a:ext>
            </a:extLst>
          </p:cNvPr>
          <p:cNvSpPr/>
          <p:nvPr/>
        </p:nvSpPr>
        <p:spPr>
          <a:xfrm>
            <a:off x="7998372" y="2606566"/>
            <a:ext cx="241738" cy="82243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638865F-3087-FB9F-BBE6-19E057E315A5}"/>
              </a:ext>
            </a:extLst>
          </p:cNvPr>
          <p:cNvSpPr/>
          <p:nvPr/>
        </p:nvSpPr>
        <p:spPr>
          <a:xfrm>
            <a:off x="7998372" y="2070539"/>
            <a:ext cx="241738" cy="26784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A8ACF-FF9B-3858-BF9F-D22DC2094794}"/>
              </a:ext>
            </a:extLst>
          </p:cNvPr>
          <p:cNvSpPr txBox="1"/>
          <p:nvPr/>
        </p:nvSpPr>
        <p:spPr>
          <a:xfrm>
            <a:off x="8282157" y="203900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or 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F951A4-28D8-E7B1-DB5C-25A103041FA5}"/>
              </a:ext>
            </a:extLst>
          </p:cNvPr>
          <p:cNvSpPr txBox="1"/>
          <p:nvPr/>
        </p:nvSpPr>
        <p:spPr>
          <a:xfrm>
            <a:off x="8313685" y="2833117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or Null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2EDADFC3-E4FC-4E04-966B-76DDD0444D32}"/>
              </a:ext>
            </a:extLst>
          </p:cNvPr>
          <p:cNvSpPr/>
          <p:nvPr/>
        </p:nvSpPr>
        <p:spPr>
          <a:xfrm>
            <a:off x="9927020" y="4808484"/>
            <a:ext cx="283785" cy="56230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6B27EE-1C99-5367-DAFA-EF510DD57B91}"/>
              </a:ext>
            </a:extLst>
          </p:cNvPr>
          <p:cNvSpPr txBox="1"/>
          <p:nvPr/>
        </p:nvSpPr>
        <p:spPr>
          <a:xfrm>
            <a:off x="10210805" y="4904969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or Null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5C7DA84A-4B24-CA8B-C071-8F9C4FD07AAF}"/>
              </a:ext>
            </a:extLst>
          </p:cNvPr>
          <p:cNvSpPr/>
          <p:nvPr/>
        </p:nvSpPr>
        <p:spPr>
          <a:xfrm flipH="1">
            <a:off x="3472650" y="5163313"/>
            <a:ext cx="283785" cy="4803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290283-25F6-3D71-D80F-7584B8333EB4}"/>
              </a:ext>
            </a:extLst>
          </p:cNvPr>
          <p:cNvSpPr txBox="1"/>
          <p:nvPr/>
        </p:nvSpPr>
        <p:spPr>
          <a:xfrm>
            <a:off x="1922227" y="5274301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or Null</a:t>
            </a:r>
          </a:p>
        </p:txBody>
      </p:sp>
    </p:spTree>
    <p:extLst>
      <p:ext uri="{BB962C8B-B14F-4D97-AF65-F5344CB8AC3E}">
        <p14:creationId xmlns:p14="http://schemas.microsoft.com/office/powerpoint/2010/main" val="130297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DB8B6-2121-F3D6-7257-C330AAB1B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Issuer URLs into separate table?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43BE8-5935-A57A-63CA-60E5ABD1D0DC}"/>
              </a:ext>
            </a:extLst>
          </p:cNvPr>
          <p:cNvSpPr txBox="1"/>
          <p:nvPr/>
        </p:nvSpPr>
        <p:spPr>
          <a:xfrm>
            <a:off x="1683574" y="1777526"/>
            <a:ext cx="88248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Courier" panose="02070309020205020404" pitchFamily="49" charset="0"/>
              </a:rPr>
              <a:t>Issuer: https://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canvas.instructure.com</a:t>
            </a:r>
            <a:endParaRPr lang="en-US" sz="1600" b="1" dirty="0">
              <a:effectLst/>
              <a:latin typeface="Courier" panose="02070309020205020404" pitchFamily="49" charset="0"/>
            </a:endParaRPr>
          </a:p>
          <a:p>
            <a:r>
              <a:rPr lang="en-US" sz="1600" b="1" dirty="0">
                <a:effectLst/>
                <a:latin typeface="Courier" panose="02070309020205020404" pitchFamily="49" charset="0"/>
              </a:rPr>
              <a:t>Auth: https://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canvas.instructure.com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api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lti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authorize_redirect</a:t>
            </a:r>
            <a:endParaRPr lang="en-US" sz="1600" b="1" dirty="0">
              <a:effectLst/>
              <a:latin typeface="Courier" panose="02070309020205020404" pitchFamily="49" charset="0"/>
            </a:endParaRPr>
          </a:p>
          <a:p>
            <a:r>
              <a:rPr lang="en-US" sz="1600" b="1" dirty="0" err="1">
                <a:effectLst/>
                <a:latin typeface="Courier" panose="02070309020205020404" pitchFamily="49" charset="0"/>
              </a:rPr>
              <a:t>KeySet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: https://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canvas.instructure.com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api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lti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/security/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jwks</a:t>
            </a:r>
            <a:endParaRPr lang="en-US" sz="1600" b="1" dirty="0">
              <a:effectLst/>
              <a:latin typeface="Courier" panose="02070309020205020404" pitchFamily="49" charset="0"/>
            </a:endParaRPr>
          </a:p>
          <a:p>
            <a:r>
              <a:rPr lang="en-US" sz="1600" b="1" dirty="0">
                <a:effectLst/>
                <a:latin typeface="Courier" panose="02070309020205020404" pitchFamily="49" charset="0"/>
              </a:rPr>
              <a:t>Token: https://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canvas.instructure.com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/login/oauth2/token</a:t>
            </a:r>
          </a:p>
          <a:p>
            <a:br>
              <a:rPr lang="en-US" sz="1600" b="1" dirty="0">
                <a:effectLst/>
                <a:latin typeface="Courier" panose="02070309020205020404" pitchFamily="49" charset="0"/>
              </a:rPr>
            </a:br>
            <a:endParaRPr lang="en-US" sz="1600" b="1" dirty="0">
              <a:effectLst/>
              <a:latin typeface="Courier" panose="02070309020205020404" pitchFamily="49" charset="0"/>
            </a:endParaRPr>
          </a:p>
          <a:p>
            <a:r>
              <a:rPr lang="en-US" sz="1600" b="1" dirty="0">
                <a:effectLst/>
                <a:latin typeface="Courier" panose="02070309020205020404" pitchFamily="49" charset="0"/>
              </a:rPr>
              <a:t>Issuer: https://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blackboard.com</a:t>
            </a:r>
            <a:endParaRPr lang="en-US" sz="1600" b="1" dirty="0">
              <a:effectLst/>
              <a:latin typeface="Courier" panose="02070309020205020404" pitchFamily="49" charset="0"/>
            </a:endParaRPr>
          </a:p>
          <a:p>
            <a:r>
              <a:rPr lang="en-US" sz="1600" b="1" dirty="0">
                <a:effectLst/>
                <a:latin typeface="Courier" panose="02070309020205020404" pitchFamily="49" charset="0"/>
              </a:rPr>
              <a:t>Auth: https://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developer.blackboard.com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api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/v1/gateway/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oidcauth</a:t>
            </a:r>
            <a:endParaRPr lang="en-US" sz="1600" b="1" dirty="0">
              <a:effectLst/>
              <a:latin typeface="Courier" panose="02070309020205020404" pitchFamily="49" charset="0"/>
            </a:endParaRPr>
          </a:p>
          <a:p>
            <a:r>
              <a:rPr lang="en-US" sz="1600" b="1" dirty="0" err="1">
                <a:effectLst/>
                <a:latin typeface="Courier" panose="02070309020205020404" pitchFamily="49" charset="0"/>
              </a:rPr>
              <a:t>KeySet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: https://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developer.blackboard.com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api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vl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/management/</a:t>
            </a:r>
          </a:p>
          <a:p>
            <a:r>
              <a:rPr lang="en-US" sz="1600" b="1" dirty="0">
                <a:latin typeface="Courier" panose="02070309020205020404" pitchFamily="49" charset="0"/>
              </a:rPr>
              <a:t>	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applications/</a:t>
            </a:r>
            <a:r>
              <a:rPr lang="en-US" sz="1600" b="1" dirty="0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fe3ebd13-39a4-42c4-8b83-194f08e77f8a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jwks.json</a:t>
            </a:r>
            <a:endParaRPr lang="en-US" sz="1600" b="1" dirty="0">
              <a:effectLst/>
              <a:latin typeface="Courier" panose="02070309020205020404" pitchFamily="49" charset="0"/>
            </a:endParaRPr>
          </a:p>
          <a:p>
            <a:r>
              <a:rPr lang="en-US" sz="1600" b="1" dirty="0">
                <a:effectLst/>
                <a:latin typeface="Courier" panose="02070309020205020404" pitchFamily="49" charset="0"/>
              </a:rPr>
              <a:t>Token: https://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developer.blackboard.com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api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/v1/gateway/oauth2/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jwttoken</a:t>
            </a:r>
            <a:endParaRPr lang="en-US" sz="1600" b="1" dirty="0">
              <a:effectLst/>
              <a:latin typeface="Courier" panose="02070309020205020404" pitchFamily="49" charset="0"/>
            </a:endParaRPr>
          </a:p>
          <a:p>
            <a:br>
              <a:rPr lang="en-US" sz="1600" b="1" dirty="0">
                <a:effectLst/>
                <a:latin typeface="Courier" panose="02070309020205020404" pitchFamily="49" charset="0"/>
              </a:rPr>
            </a:br>
            <a:endParaRPr lang="en-US" sz="1600" b="1" dirty="0">
              <a:effectLst/>
              <a:latin typeface="Courier" panose="02070309020205020404" pitchFamily="49" charset="0"/>
            </a:endParaRPr>
          </a:p>
          <a:p>
            <a:r>
              <a:rPr lang="en-US" sz="1600" b="1" dirty="0">
                <a:effectLst/>
                <a:latin typeface="Courier" panose="02070309020205020404" pitchFamily="49" charset="0"/>
              </a:rPr>
              <a:t>Issuer: https://</a:t>
            </a:r>
            <a:r>
              <a:rPr lang="en-US" sz="1600" b="1" dirty="0" err="1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school.brightspacedemo.com</a:t>
            </a:r>
            <a:endParaRPr lang="en-US" sz="1600" b="1" dirty="0">
              <a:solidFill>
                <a:srgbClr val="FF0000"/>
              </a:solidFill>
              <a:effectLst/>
              <a:latin typeface="Courier" panose="02070309020205020404" pitchFamily="49" charset="0"/>
            </a:endParaRPr>
          </a:p>
          <a:p>
            <a:r>
              <a:rPr lang="en-US" sz="1600" b="1" dirty="0">
                <a:effectLst/>
                <a:latin typeface="Courier" panose="02070309020205020404" pitchFamily="49" charset="0"/>
              </a:rPr>
              <a:t>Auth: https://</a:t>
            </a:r>
            <a:r>
              <a:rPr lang="en-US" sz="1600" b="1" dirty="0" err="1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school.brightspacedemo.com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/d2l/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lti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/authenticate</a:t>
            </a:r>
          </a:p>
          <a:p>
            <a:r>
              <a:rPr lang="en-US" sz="1600" b="1" dirty="0" err="1">
                <a:effectLst/>
                <a:latin typeface="Courier" panose="02070309020205020404" pitchFamily="49" charset="0"/>
              </a:rPr>
              <a:t>KeySet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: https://</a:t>
            </a:r>
            <a:r>
              <a:rPr lang="en-US" sz="1600" b="1" dirty="0" err="1">
                <a:solidFill>
                  <a:srgbClr val="FF0000"/>
                </a:solidFill>
                <a:effectLst/>
                <a:latin typeface="Courier" panose="02070309020205020404" pitchFamily="49" charset="0"/>
              </a:rPr>
              <a:t>school.brightspacedemo.com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/d2l/.well-known/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jwks</a:t>
            </a:r>
            <a:endParaRPr lang="en-US" sz="1600" b="1" dirty="0">
              <a:effectLst/>
              <a:latin typeface="Courier" panose="02070309020205020404" pitchFamily="49" charset="0"/>
            </a:endParaRPr>
          </a:p>
          <a:p>
            <a:r>
              <a:rPr lang="en-US" sz="1600" b="1" dirty="0">
                <a:effectLst/>
                <a:latin typeface="Courier" panose="02070309020205020404" pitchFamily="49" charset="0"/>
              </a:rPr>
              <a:t>Token: https://</a:t>
            </a:r>
            <a:r>
              <a:rPr lang="en-US" sz="1600" b="1" dirty="0" err="1">
                <a:effectLst/>
                <a:latin typeface="Courier" panose="02070309020205020404" pitchFamily="49" charset="0"/>
              </a:rPr>
              <a:t>auth.brightspace.com</a:t>
            </a:r>
            <a:r>
              <a:rPr lang="en-US" sz="1600" b="1" dirty="0">
                <a:effectLst/>
                <a:latin typeface="Courier" panose="02070309020205020404" pitchFamily="49" charset="0"/>
              </a:rPr>
              <a:t>/core/connect/token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9118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B6CB4-9099-1A9C-21FB-4B1C7D16C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also: LTI Dynamic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713D6-F0CB-C2C8-5F40-32D52E04F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Automatically sets up both sides of a tenant arrangement</a:t>
            </a:r>
          </a:p>
          <a:p>
            <a:pPr lvl="1"/>
            <a:r>
              <a:rPr lang="en-US" dirty="0"/>
              <a:t>Issuer / Client ID / </a:t>
            </a:r>
            <a:r>
              <a:rPr lang="en-US" dirty="0" err="1"/>
              <a:t>deployment_id</a:t>
            </a:r>
            <a:r>
              <a:rPr lang="en-US" dirty="0"/>
              <a:t> (optional) and all the URLs</a:t>
            </a:r>
          </a:p>
          <a:p>
            <a:r>
              <a:rPr lang="en-US" dirty="0"/>
              <a:t>Supported by:</a:t>
            </a:r>
          </a:p>
          <a:p>
            <a:pPr lvl="1"/>
            <a:r>
              <a:rPr lang="en-US" dirty="0"/>
              <a:t>Brightspace</a:t>
            </a:r>
          </a:p>
          <a:p>
            <a:pPr lvl="1"/>
            <a:r>
              <a:rPr lang="en-US" dirty="0"/>
              <a:t>Moodle</a:t>
            </a:r>
          </a:p>
          <a:p>
            <a:pPr lvl="1"/>
            <a:r>
              <a:rPr lang="en-US" dirty="0"/>
              <a:t>Sakai</a:t>
            </a:r>
          </a:p>
          <a:p>
            <a:r>
              <a:rPr lang="en-US" dirty="0"/>
              <a:t>The LMS will send you new OIDC URLs for every new tenant - you need to store them</a:t>
            </a:r>
          </a:p>
          <a:p>
            <a:r>
              <a:rPr lang="en-US" dirty="0"/>
              <a:t>Spreading Tenant / Issuer data across two tables makes that very nerve wracking</a:t>
            </a:r>
          </a:p>
          <a:p>
            <a:r>
              <a:rPr lang="en-US" dirty="0"/>
              <a:t>De-Normalize makes it super simple to implement this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ECF38-F738-48E8-1DA9-A6ED323D4363}"/>
              </a:ext>
            </a:extLst>
          </p:cNvPr>
          <p:cNvSpPr txBox="1"/>
          <p:nvPr/>
        </p:nvSpPr>
        <p:spPr>
          <a:xfrm>
            <a:off x="6747641" y="6410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https://</a:t>
            </a:r>
            <a:r>
              <a:rPr lang="en-US" dirty="0" err="1">
                <a:solidFill>
                  <a:srgbClr val="002060"/>
                </a:solidFill>
              </a:rPr>
              <a:t>www.imsglobal.org</a:t>
            </a:r>
            <a:r>
              <a:rPr lang="en-US" dirty="0">
                <a:solidFill>
                  <a:srgbClr val="002060"/>
                </a:solidFill>
              </a:rPr>
              <a:t>/spec/</a:t>
            </a:r>
            <a:r>
              <a:rPr lang="en-US" dirty="0" err="1">
                <a:solidFill>
                  <a:srgbClr val="002060"/>
                </a:solidFill>
              </a:rPr>
              <a:t>lti-dr</a:t>
            </a:r>
            <a:r>
              <a:rPr lang="en-US" dirty="0">
                <a:solidFill>
                  <a:srgbClr val="002060"/>
                </a:solidFill>
              </a:rPr>
              <a:t>/v1p0</a:t>
            </a:r>
          </a:p>
        </p:txBody>
      </p:sp>
    </p:spTree>
    <p:extLst>
      <p:ext uri="{BB962C8B-B14F-4D97-AF65-F5344CB8AC3E}">
        <p14:creationId xmlns:p14="http://schemas.microsoft.com/office/powerpoint/2010/main" val="108356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AAD8-B144-EB78-73A4-C1345734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 – Maintain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AB1E-6AEF-997F-00FF-7BD891D4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not try to find some external commercial service to handle the OAUTH / OIDC</a:t>
            </a:r>
          </a:p>
          <a:p>
            <a:r>
              <a:rPr lang="en-US" dirty="0"/>
              <a:t>Do not write your own microservice implementation in a different tech stack</a:t>
            </a:r>
          </a:p>
          <a:p>
            <a:endParaRPr lang="en-US" dirty="0"/>
          </a:p>
          <a:p>
            <a:r>
              <a:rPr lang="en-US" dirty="0"/>
              <a:t>Build it all in the tech stack you use and have experience with</a:t>
            </a:r>
          </a:p>
          <a:p>
            <a:r>
              <a:rPr lang="en-US" dirty="0"/>
              <a:t>By now there are great libraries for PKI, JWT, JWKS, OAuth in any major language / framework</a:t>
            </a:r>
          </a:p>
          <a:p>
            <a:r>
              <a:rPr lang="en-US" dirty="0"/>
              <a:t>My weirdest dependencies were for the old/original Canvas LTI 1.3 </a:t>
            </a:r>
            <a:r>
              <a:rPr lang="en-US" dirty="0" err="1"/>
              <a:t>config.json</a:t>
            </a:r>
            <a:r>
              <a:rPr lang="en-US" dirty="0"/>
              <a:t> before they switched to tool keysets</a:t>
            </a:r>
          </a:p>
        </p:txBody>
      </p:sp>
    </p:spTree>
    <p:extLst>
      <p:ext uri="{BB962C8B-B14F-4D97-AF65-F5344CB8AC3E}">
        <p14:creationId xmlns:p14="http://schemas.microsoft.com/office/powerpoint/2010/main" val="284950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7817-7AB3-968E-FCD0-F1C4E254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Migrating Launch URLs -&gt; </a:t>
            </a:r>
            <a:r>
              <a:rPr lang="en-US" dirty="0" err="1"/>
              <a:t>Target_Link_URIs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D5DB-D34E-E165-EBBF-E718C3A8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Please make it easy on the LMS's</a:t>
            </a:r>
          </a:p>
          <a:p>
            <a:r>
              <a:rPr lang="en-US" dirty="0"/>
              <a:t>Make the LTI 1.1 </a:t>
            </a:r>
            <a:r>
              <a:rPr lang="en-US" dirty="0" err="1"/>
              <a:t>launch_url</a:t>
            </a:r>
            <a:r>
              <a:rPr lang="en-US" dirty="0"/>
              <a:t> *is* LTI 1.3 </a:t>
            </a:r>
            <a:r>
              <a:rPr lang="en-US" dirty="0" err="1"/>
              <a:t>target_link_uri</a:t>
            </a:r>
            <a:endParaRPr lang="en-US" dirty="0"/>
          </a:p>
          <a:p>
            <a:r>
              <a:rPr lang="en-US" dirty="0"/>
              <a:t>If you want to move things around, don't make that the problem for the LMS to solve in its migration</a:t>
            </a:r>
          </a:p>
          <a:p>
            <a:r>
              <a:rPr lang="en-US" dirty="0"/>
              <a:t>In LTI 1.3, the </a:t>
            </a:r>
            <a:r>
              <a:rPr lang="en-US" dirty="0" err="1"/>
              <a:t>target_link_uri</a:t>
            </a:r>
            <a:r>
              <a:rPr lang="en-US" dirty="0"/>
              <a:t> is *just data* and you can clean up the details in the OIDC Flow</a:t>
            </a:r>
          </a:p>
          <a:p>
            <a:pPr lvl="1"/>
            <a:r>
              <a:rPr lang="en-US" dirty="0"/>
              <a:t>OIDC Login</a:t>
            </a:r>
          </a:p>
          <a:p>
            <a:pPr lvl="1"/>
            <a:r>
              <a:rPr lang="en-US" dirty="0"/>
              <a:t>OIDC Launch – you decide what to do with the </a:t>
            </a:r>
            <a:r>
              <a:rPr lang="en-US" dirty="0" err="1"/>
              <a:t>target_link_uri</a:t>
            </a:r>
            <a:endParaRPr lang="en-US" dirty="0"/>
          </a:p>
          <a:p>
            <a:r>
              <a:rPr lang="en-US" dirty="0" err="1"/>
              <a:t>Tsugi</a:t>
            </a:r>
            <a:r>
              <a:rPr lang="en-US" dirty="0"/>
              <a:t> just taught the "SSO" code at each launch URL to detect if it was LTI 1.1 or LTI 1.3 so in </a:t>
            </a:r>
            <a:r>
              <a:rPr lang="en-US" dirty="0" err="1"/>
              <a:t>Tsugi</a:t>
            </a:r>
            <a:r>
              <a:rPr lang="en-US" dirty="0"/>
              <a:t> </a:t>
            </a:r>
            <a:r>
              <a:rPr lang="en-US" dirty="0" err="1"/>
              <a:t>target_link_uri</a:t>
            </a:r>
            <a:r>
              <a:rPr lang="en-US" dirty="0"/>
              <a:t> *is* a URL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6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BF10-FF20-BCE5-E998-9DB58963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LTI 1.1 Launches, Before LTI 1.3 Launch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66627BC-0E5A-F08D-6AA1-1F4E0B98CFD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481958"/>
          <a:ext cx="7160172" cy="2564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741">
                  <a:extLst>
                    <a:ext uri="{9D8B030D-6E8A-4147-A177-3AD203B41FA5}">
                      <a16:colId xmlns:a16="http://schemas.microsoft.com/office/drawing/2014/main" val="1840069074"/>
                    </a:ext>
                  </a:extLst>
                </a:gridCol>
                <a:gridCol w="4987431">
                  <a:extLst>
                    <a:ext uri="{9D8B030D-6E8A-4147-A177-3AD203B41FA5}">
                      <a16:colId xmlns:a16="http://schemas.microsoft.com/office/drawing/2014/main" val="1374920104"/>
                    </a:ext>
                  </a:extLst>
                </a:gridCol>
              </a:tblGrid>
              <a:tr h="318606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lti_key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Stores tenants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926664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key_id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123   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72924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lti11_key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4819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lti11_secret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375298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lti13_issuer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https://dev1.sakaicloud.org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5316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lti13_clientid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27e95efa-0613-4ac8-a054-d3d38132939c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703526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lti13_deployment_id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31589"/>
                  </a:ext>
                </a:extLst>
              </a:tr>
              <a:tr h="31860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lti13_keyset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https://dev1.sakaicloud.com/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imsblis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/lti13/keyset/35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122379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2195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C136AD-8937-D88E-4356-01EEB91AC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57117"/>
              </p:ext>
            </p:extLst>
          </p:nvPr>
        </p:nvGraphicFramePr>
        <p:xfrm>
          <a:off x="3819347" y="4246959"/>
          <a:ext cx="6044762" cy="2245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271">
                  <a:extLst>
                    <a:ext uri="{9D8B030D-6E8A-4147-A177-3AD203B41FA5}">
                      <a16:colId xmlns:a16="http://schemas.microsoft.com/office/drawing/2014/main" val="1840069074"/>
                    </a:ext>
                  </a:extLst>
                </a:gridCol>
                <a:gridCol w="4210491">
                  <a:extLst>
                    <a:ext uri="{9D8B030D-6E8A-4147-A177-3AD203B41FA5}">
                      <a16:colId xmlns:a16="http://schemas.microsoft.com/office/drawing/2014/main" val="1374920104"/>
                    </a:ext>
                  </a:extLst>
                </a:gridCol>
              </a:tblGrid>
              <a:tr h="318606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lti_user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926664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user_id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  (PK)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72924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lti11_user_id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292832126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44819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key_id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123  (FK)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32023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lti13_subject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highlight>
                            <a:srgbClr val="FF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 NULL (SO FAR) 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375298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displayname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Dr. Chuck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5316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csev@umich.edu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703526"/>
                  </a:ext>
                </a:extLst>
              </a:tr>
              <a:tr h="275330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521950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3A81EF1-9F3D-F315-2F2F-29A26C59A8A5}"/>
              </a:ext>
            </a:extLst>
          </p:cNvPr>
          <p:cNvSpPr/>
          <p:nvPr/>
        </p:nvSpPr>
        <p:spPr>
          <a:xfrm>
            <a:off x="7998371" y="1891167"/>
            <a:ext cx="315313" cy="153783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112B9-EADB-F1DE-E179-BD7EF50194CC}"/>
              </a:ext>
            </a:extLst>
          </p:cNvPr>
          <p:cNvSpPr txBox="1"/>
          <p:nvPr/>
        </p:nvSpPr>
        <p:spPr>
          <a:xfrm>
            <a:off x="8313684" y="2198418"/>
            <a:ext cx="29218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all we need to receive and validate wither an LTI 1.3 or LTI 1.1 launch</a:t>
            </a:r>
          </a:p>
        </p:txBody>
      </p:sp>
    </p:spTree>
    <p:extLst>
      <p:ext uri="{BB962C8B-B14F-4D97-AF65-F5344CB8AC3E}">
        <p14:creationId xmlns:p14="http://schemas.microsoft.com/office/powerpoint/2010/main" val="57130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8DF6-D86F-0CD2-5EF7-5F2E6551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Migration Claim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3E795-A2C4-FB4A-80DD-2EE6529BC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10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only works well if the migration claim is on the first LTI 1.3 launch</a:t>
            </a:r>
          </a:p>
          <a:p>
            <a:r>
              <a:rPr lang="en-US" dirty="0"/>
              <a:t>The goal is *not* to create a second user row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8908E-6F2F-6DFF-2DF2-C78BCA31E721}"/>
              </a:ext>
            </a:extLst>
          </p:cNvPr>
          <p:cNvSpPr txBox="1"/>
          <p:nvPr/>
        </p:nvSpPr>
        <p:spPr>
          <a:xfrm>
            <a:off x="4918842" y="6311900"/>
            <a:ext cx="678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https://</a:t>
            </a:r>
            <a:r>
              <a:rPr lang="en-US" dirty="0" err="1">
                <a:solidFill>
                  <a:srgbClr val="002060"/>
                </a:solidFill>
              </a:rPr>
              <a:t>www.imsglobal.org</a:t>
            </a:r>
            <a:r>
              <a:rPr lang="en-US" dirty="0">
                <a:solidFill>
                  <a:srgbClr val="002060"/>
                </a:solidFill>
              </a:rPr>
              <a:t>/spec/</a:t>
            </a:r>
            <a:r>
              <a:rPr lang="en-US" dirty="0" err="1">
                <a:solidFill>
                  <a:srgbClr val="002060"/>
                </a:solidFill>
              </a:rPr>
              <a:t>lti</a:t>
            </a:r>
            <a:r>
              <a:rPr lang="en-US" dirty="0">
                <a:solidFill>
                  <a:srgbClr val="002060"/>
                </a:solidFill>
              </a:rPr>
              <a:t>/v1p3/migr#lti-1-1-migration-claim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E6CE9-2DC8-F2FF-EE20-DBCA432282A4}"/>
              </a:ext>
            </a:extLst>
          </p:cNvPr>
          <p:cNvSpPr txBox="1"/>
          <p:nvPr/>
        </p:nvSpPr>
        <p:spPr>
          <a:xfrm>
            <a:off x="1166648" y="2809156"/>
            <a:ext cx="9858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"https://dev1.sakaicloud.org",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"sub": "https://dev1.sakaicloud.org/user/292832126",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"https://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purl.imsglobal.org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/spec/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/claim/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deployment_id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"1",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"https://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purl.imsglobal.org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/spec/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/claim/lti1p1": {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"292832126",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oauth_consumer_key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"12345",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oauth_consumer_key_sign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"lWd54kFo5qU7xs…6tmUjc6GTax6+12ps="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898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259</TotalTime>
  <Words>1266</Words>
  <Application>Microsoft Macintosh PowerPoint</Application>
  <PresentationFormat>Widescreen</PresentationFormat>
  <Paragraphs>182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Courier New</vt:lpstr>
      <vt:lpstr>Office Theme</vt:lpstr>
      <vt:lpstr>LTI 1.1 -&gt; LTI 1.3 Smooth Migrations</vt:lpstr>
      <vt:lpstr>Audience: Tools Looking to add LTI 1.3</vt:lpstr>
      <vt:lpstr>Blended Data Model</vt:lpstr>
      <vt:lpstr>Normalize Issuer URLs into separate table?</vt:lpstr>
      <vt:lpstr>See also: LTI Dynamic Registration</vt:lpstr>
      <vt:lpstr>Implementation Details – Maintain Control</vt:lpstr>
      <vt:lpstr>Migrating Launch URLs -&gt; Target_Link_URIs</vt:lpstr>
      <vt:lpstr>After LTI 1.1 Launches, Before LTI 1.3 Launch</vt:lpstr>
      <vt:lpstr>LTI Migration Claim</vt:lpstr>
      <vt:lpstr>Receive the an LTI 1.3 Launch</vt:lpstr>
      <vt:lpstr>One Internal User – Two External Identities</vt:lpstr>
      <vt:lpstr>Some Cool Side Effects</vt:lpstr>
      <vt:lpstr>Quick Demo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LTI 1.1 -&gt; LTGI 1.3 Smooth Migration</dc:title>
  <dc:creator>Severance, Charles</dc:creator>
  <cp:lastModifiedBy>Severance, Charles</cp:lastModifiedBy>
  <cp:revision>5</cp:revision>
  <dcterms:created xsi:type="dcterms:W3CDTF">2023-09-25T12:10:58Z</dcterms:created>
  <dcterms:modified xsi:type="dcterms:W3CDTF">2023-09-26T17:19:51Z</dcterms:modified>
</cp:coreProperties>
</file>