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319" r:id="rId3"/>
    <p:sldId id="322" r:id="rId4"/>
    <p:sldId id="308" r:id="rId5"/>
    <p:sldId id="309" r:id="rId6"/>
    <p:sldId id="318" r:id="rId7"/>
    <p:sldId id="310" r:id="rId8"/>
    <p:sldId id="304" r:id="rId9"/>
    <p:sldId id="311" r:id="rId10"/>
    <p:sldId id="296" r:id="rId11"/>
    <p:sldId id="320" r:id="rId12"/>
    <p:sldId id="312" r:id="rId13"/>
    <p:sldId id="314" r:id="rId14"/>
    <p:sldId id="321" r:id="rId15"/>
    <p:sldId id="323" r:id="rId16"/>
    <p:sldId id="324" r:id="rId17"/>
    <p:sldId id="31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023"/>
    <p:restoredTop sz="96327"/>
  </p:normalViewPr>
  <p:slideViewPr>
    <p:cSldViewPr snapToGrid="0">
      <p:cViewPr varScale="1">
        <p:scale>
          <a:sx n="88" d="100"/>
          <a:sy n="88" d="100"/>
        </p:scale>
        <p:origin x="192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62002-FE47-E44A-9934-27B16862619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C76F2-41C2-1241-8A6C-A1FD7086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68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C76F2-41C2-1241-8A6C-A1FD70860E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3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36CE-1CA9-8B25-29F2-B6590E3F1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F2C60-86EA-626C-E020-FBA9BD03A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23155-1E68-75D1-D808-C3BA7B49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8F6BB-52A7-4427-E36D-4B4A3B9E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E45E1-AB04-3549-7443-14DF6765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5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8439-A04B-AFDC-50A0-93D43DD8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FD6F-9F12-E9FD-ADB0-CA85AF549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AFBAA-1C05-07E8-2292-4CF7E447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11/16/23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C0F9F-DDA6-9435-E0D1-C352F06A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7F6D3-6257-0F55-0282-DC52FFBB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9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DA8F-071B-EA37-7F69-9500B9DD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C99C0-F0ED-C832-01D4-D2A48908F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743A3-4742-0E4C-147E-C3DFA342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46181-3AEE-1984-C329-1A0E7E78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1C19-1D00-41AF-4F27-A8FF7C79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5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6478-4F08-1909-2A83-A1B2B090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D575A-D410-CB53-B1DA-57E34129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02892-FFC1-C243-02EF-1B9A43BC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0D223-9EA5-B16C-4C82-CBA82CFA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2F1C67-D913-E72B-AF2E-63D25244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279FF-3095-0D3F-E6E5-7E5ACD47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4D85D-4682-B5F1-54D5-8C055EF2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3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73E1A-CFB3-3B14-0A25-596A796B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634D2-CABC-8F8E-669E-148B25557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C7B2C-1DEB-1242-D059-882536A68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C170A-699D-BB45-AC18-C528FA229D18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CB8F0-A549-9F3D-15BA-C7C5D5849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47F0E-7941-2601-1B99-7E117459F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8C89C-1679-545F-237E-855BDD613009}"/>
              </a:ext>
            </a:extLst>
          </p:cNvPr>
          <p:cNvSpPr txBox="1"/>
          <p:nvPr userDrawn="1"/>
        </p:nvSpPr>
        <p:spPr>
          <a:xfrm>
            <a:off x="838200" y="6200818"/>
            <a:ext cx="5545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sakailms.org</a:t>
            </a:r>
            <a:r>
              <a:rPr lang="en-US" sz="2800" dirty="0">
                <a:solidFill>
                  <a:srgbClr val="FFFF00"/>
                </a:solidFill>
              </a:rPr>
              <a:t>/plus </a:t>
            </a:r>
            <a:r>
              <a:rPr lang="en-US" sz="2800" dirty="0" err="1">
                <a:solidFill>
                  <a:srgbClr val="FFFF00"/>
                </a:solidFill>
              </a:rPr>
              <a:t>plus@sakailms.org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212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33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41ADE056-6276-F512-BA14-DA14AFC643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13810" y="3130041"/>
            <a:ext cx="4036334" cy="2387600"/>
          </a:xfrm>
        </p:spPr>
        <p:txBody>
          <a:bodyPr anchor="t">
            <a:normAutofit/>
          </a:bodyPr>
          <a:lstStyle/>
          <a:p>
            <a:pPr algn="l" eaLnBrk="1"/>
            <a:r>
              <a:rPr lang="en-US" altLang="en-US" sz="5400" dirty="0"/>
              <a:t>Introducing </a:t>
            </a:r>
            <a:r>
              <a:rPr lang="en-US" altLang="en-US" sz="5400" dirty="0" err="1"/>
              <a:t>SakaiPlus</a:t>
            </a:r>
            <a:endParaRPr lang="en-US" altLang="en-US" sz="5400" dirty="0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124A0ED-510C-33DA-D52B-0D65BF4401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13809" y="1122362"/>
            <a:ext cx="4036333" cy="1709849"/>
          </a:xfrm>
        </p:spPr>
        <p:txBody>
          <a:bodyPr anchor="b">
            <a:normAutofit/>
          </a:bodyPr>
          <a:lstStyle/>
          <a:p>
            <a:pPr marL="0" indent="0" algn="l"/>
            <a:r>
              <a:rPr lang="en-US" altLang="en-US" sz="2000" dirty="0"/>
              <a:t>Dr. Charles Severance</a:t>
            </a:r>
          </a:p>
          <a:p>
            <a:pPr marL="0" indent="0" algn="l"/>
            <a:r>
              <a:rPr lang="en-US" altLang="en-US" sz="2000" dirty="0"/>
              <a:t>Sakai PMC Chair</a:t>
            </a:r>
          </a:p>
          <a:p>
            <a:pPr marL="0" indent="0" algn="l"/>
            <a:r>
              <a:rPr lang="en-US" altLang="en-US" sz="2000" dirty="0" err="1"/>
              <a:t>www.sakailms.org</a:t>
            </a:r>
            <a:r>
              <a:rPr lang="en-US" altLang="en-US" sz="2000" dirty="0"/>
              <a:t>/plus</a:t>
            </a:r>
          </a:p>
        </p:txBody>
      </p:sp>
      <p:grpSp>
        <p:nvGrpSpPr>
          <p:cNvPr id="5136" name="Group 513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137" name="Rectangle 513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8" name="Rectangle 513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9" name="Rectangle 513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41" name="Rectangle 514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3" name="Rectangle 514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picture containing text, book, different&#10;&#10;Description automatically generated">
            <a:extLst>
              <a:ext uri="{FF2B5EF4-FFF2-40B4-BE49-F238E27FC236}">
                <a16:creationId xmlns:a16="http://schemas.microsoft.com/office/drawing/2014/main" id="{820CB823-44D9-0751-0283-5DAEDD9824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60" b="-1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2896E7-2331-CA8C-1D68-E2F6DB353621}"/>
              </a:ext>
            </a:extLst>
          </p:cNvPr>
          <p:cNvSpPr txBox="1"/>
          <p:nvPr/>
        </p:nvSpPr>
        <p:spPr>
          <a:xfrm>
            <a:off x="1076334" y="5424633"/>
            <a:ext cx="4073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FFFF00"/>
                </a:solidFill>
              </a:rPr>
              <a:t>plus@sakailms.org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89E1-5A89-6B0A-7B6A-BDC8E9AE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SakaiPlus</a:t>
            </a:r>
            <a:r>
              <a:rPr lang="en-US" dirty="0"/>
              <a:t> – LMS Multiverse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C02F7-DF51-DA3E-717C-BBD854466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0104" cy="4351338"/>
          </a:xfrm>
        </p:spPr>
        <p:txBody>
          <a:bodyPr/>
          <a:lstStyle/>
          <a:p>
            <a:r>
              <a:rPr lang="en-US" dirty="0"/>
              <a:t>Part of Sakai 23</a:t>
            </a:r>
          </a:p>
          <a:p>
            <a:r>
              <a:rPr lang="en-US" dirty="0"/>
              <a:t>Sakai can plug into any LMS using LTI Advantage (1.3)</a:t>
            </a:r>
          </a:p>
          <a:p>
            <a:r>
              <a:rPr lang="en-US" dirty="0"/>
              <a:t>Retrieves and synchronizes roster data</a:t>
            </a:r>
          </a:p>
          <a:p>
            <a:r>
              <a:rPr lang="en-US" dirty="0"/>
              <a:t>Synchronizes all grade book activity</a:t>
            </a:r>
          </a:p>
          <a:p>
            <a:endParaRPr lang="en-US" dirty="0"/>
          </a:p>
          <a:p>
            <a:r>
              <a:rPr lang="en-US" dirty="0"/>
              <a:t>Launch / grades / notifications from campus LMS</a:t>
            </a:r>
          </a:p>
        </p:txBody>
      </p:sp>
      <p:pic>
        <p:nvPicPr>
          <p:cNvPr id="5" name="Picture 4" descr="A picture containing text, book, different&#10;&#10;Description automatically generated">
            <a:extLst>
              <a:ext uri="{FF2B5EF4-FFF2-40B4-BE49-F238E27FC236}">
                <a16:creationId xmlns:a16="http://schemas.microsoft.com/office/drawing/2014/main" id="{756570BA-B1A8-35B2-0E4E-D49A6291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464" y="1352676"/>
            <a:ext cx="4089279" cy="39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73472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19BDAD-FA69-DC1F-EAE3-D03994ED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Using </a:t>
            </a:r>
            <a:r>
              <a:rPr lang="en-US" dirty="0" err="1"/>
              <a:t>SakaiPlus</a:t>
            </a:r>
            <a:r>
              <a:rPr lang="en-US" dirty="0"/>
              <a:t> in Canvas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231B0-8738-902E-993E-7A657428E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Charles Severance</a:t>
            </a:r>
          </a:p>
        </p:txBody>
      </p:sp>
    </p:spTree>
    <p:extLst>
      <p:ext uri="{BB962C8B-B14F-4D97-AF65-F5344CB8AC3E}">
        <p14:creationId xmlns:p14="http://schemas.microsoft.com/office/powerpoint/2010/main" val="2390021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89E1-5A89-6B0A-7B6A-BDC8E9AE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C02F7-DF51-DA3E-717C-BBD854466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0104" cy="4351338"/>
          </a:xfrm>
        </p:spPr>
        <p:txBody>
          <a:bodyPr>
            <a:normAutofit/>
          </a:bodyPr>
          <a:lstStyle/>
          <a:p>
            <a:r>
              <a:rPr lang="en-US" dirty="0" err="1"/>
              <a:t>SakaiPlus</a:t>
            </a:r>
            <a:r>
              <a:rPr lang="en-US" dirty="0"/>
              <a:t> as "second </a:t>
            </a:r>
            <a:r>
              <a:rPr lang="en-US" dirty="0" err="1"/>
              <a:t>lms</a:t>
            </a:r>
            <a:r>
              <a:rPr lang="en-US" dirty="0"/>
              <a:t>" for the "cool kids"</a:t>
            </a:r>
          </a:p>
          <a:p>
            <a:endParaRPr lang="en-US" dirty="0"/>
          </a:p>
          <a:p>
            <a:r>
              <a:rPr lang="en-US" dirty="0"/>
              <a:t>Build course once in </a:t>
            </a:r>
            <a:r>
              <a:rPr lang="en-US" dirty="0" err="1"/>
              <a:t>SakaiPlus</a:t>
            </a:r>
            <a:r>
              <a:rPr lang="en-US" dirty="0"/>
              <a:t> – provide high fidelity experience in any LMS</a:t>
            </a:r>
          </a:p>
          <a:p>
            <a:endParaRPr lang="en-US" dirty="0"/>
          </a:p>
          <a:p>
            <a:r>
              <a:rPr lang="en-US" dirty="0"/>
              <a:t>Pulling a single tool into Campus LMS as part of a course - just an LTI tool</a:t>
            </a:r>
          </a:p>
        </p:txBody>
      </p:sp>
      <p:pic>
        <p:nvPicPr>
          <p:cNvPr id="5" name="Picture 4" descr="A picture containing text, book, different&#10;&#10;Description automatically generated">
            <a:extLst>
              <a:ext uri="{FF2B5EF4-FFF2-40B4-BE49-F238E27FC236}">
                <a16:creationId xmlns:a16="http://schemas.microsoft.com/office/drawing/2014/main" id="{756570BA-B1A8-35B2-0E4E-D49A6291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464" y="1352676"/>
            <a:ext cx="4089279" cy="39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02946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89E1-5A89-6B0A-7B6A-BDC8E9AE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Benefit: An Active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C02F7-DF51-DA3E-717C-BBD854466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0104" cy="4351338"/>
          </a:xfrm>
        </p:spPr>
        <p:txBody>
          <a:bodyPr>
            <a:normAutofit/>
          </a:bodyPr>
          <a:lstStyle/>
          <a:p>
            <a:r>
              <a:rPr lang="en-US" dirty="0"/>
              <a:t>You can be part of an active and engaged community </a:t>
            </a:r>
          </a:p>
          <a:p>
            <a:pPr lvl="1"/>
            <a:r>
              <a:rPr lang="en-US" dirty="0"/>
              <a:t>Participation</a:t>
            </a:r>
          </a:p>
          <a:p>
            <a:pPr lvl="1"/>
            <a:r>
              <a:rPr lang="en-US" dirty="0"/>
              <a:t>Support</a:t>
            </a:r>
          </a:p>
          <a:p>
            <a:pPr lvl="1"/>
            <a:r>
              <a:rPr lang="en-US" dirty="0"/>
              <a:t>Innovation</a:t>
            </a:r>
          </a:p>
          <a:p>
            <a:r>
              <a:rPr lang="en-US" dirty="0"/>
              <a:t>In Sakai, you can talk to the people doing the work</a:t>
            </a:r>
          </a:p>
          <a:p>
            <a:r>
              <a:rPr lang="en-US" dirty="0"/>
              <a:t>You can also *be* the people doing the work if you want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A picture containing text, book, different&#10;&#10;Description automatically generated">
            <a:extLst>
              <a:ext uri="{FF2B5EF4-FFF2-40B4-BE49-F238E27FC236}">
                <a16:creationId xmlns:a16="http://schemas.microsoft.com/office/drawing/2014/main" id="{756570BA-B1A8-35B2-0E4E-D49A6291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464" y="1352676"/>
            <a:ext cx="4089279" cy="39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13522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89E1-5A89-6B0A-7B6A-BDC8E9AE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C02F7-DF51-DA3E-717C-BBD854466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0104" cy="4351338"/>
          </a:xfrm>
        </p:spPr>
        <p:txBody>
          <a:bodyPr>
            <a:normAutofit/>
          </a:bodyPr>
          <a:lstStyle/>
          <a:p>
            <a:r>
              <a:rPr lang="en-US" dirty="0"/>
              <a:t>Beta customers 1Q24</a:t>
            </a:r>
          </a:p>
          <a:p>
            <a:pPr lvl="1"/>
            <a:r>
              <a:rPr lang="en-US" dirty="0"/>
              <a:t>2-6 schools, 1-4 instructors per school</a:t>
            </a:r>
          </a:p>
          <a:p>
            <a:r>
              <a:rPr lang="en-US" dirty="0"/>
              <a:t>Weekly meetings between Beta testers and dev team during the Beta</a:t>
            </a:r>
          </a:p>
          <a:p>
            <a:r>
              <a:rPr lang="en-US" dirty="0"/>
              <a:t>Production 3Q24</a:t>
            </a:r>
          </a:p>
          <a:p>
            <a:endParaRPr lang="en-US" dirty="0"/>
          </a:p>
          <a:p>
            <a:r>
              <a:rPr lang="en-US" dirty="0"/>
              <a:t>Beta servers will be funded by </a:t>
            </a:r>
            <a:r>
              <a:rPr lang="en-US" dirty="0" err="1"/>
              <a:t>LearnXP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A picture containing text, book, different&#10;&#10;Description automatically generated">
            <a:extLst>
              <a:ext uri="{FF2B5EF4-FFF2-40B4-BE49-F238E27FC236}">
                <a16:creationId xmlns:a16="http://schemas.microsoft.com/office/drawing/2014/main" id="{756570BA-B1A8-35B2-0E4E-D49A6291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464" y="1352676"/>
            <a:ext cx="4089279" cy="39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38497"/>
      </p:ext>
    </p:ext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89E1-5A89-6B0A-7B6A-BDC8E9AE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C02F7-DF51-DA3E-717C-BBD854466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0104" cy="4351338"/>
          </a:xfrm>
        </p:spPr>
        <p:txBody>
          <a:bodyPr>
            <a:normAutofit/>
          </a:bodyPr>
          <a:lstStyle/>
          <a:p>
            <a:r>
              <a:rPr lang="en-US" dirty="0"/>
              <a:t>Pricing will be influenced by</a:t>
            </a:r>
          </a:p>
          <a:p>
            <a:pPr lvl="1"/>
            <a:r>
              <a:rPr lang="en-US" dirty="0"/>
              <a:t>Number of seats</a:t>
            </a:r>
          </a:p>
          <a:p>
            <a:pPr lvl="1"/>
            <a:r>
              <a:rPr lang="en-US" dirty="0"/>
              <a:t>Expected load and growth</a:t>
            </a:r>
          </a:p>
          <a:p>
            <a:pPr lvl="1"/>
            <a:r>
              <a:rPr lang="en-US" dirty="0"/>
              <a:t>Hosting choice</a:t>
            </a:r>
          </a:p>
          <a:p>
            <a:pPr lvl="1"/>
            <a:r>
              <a:rPr lang="en-US" dirty="0"/>
              <a:t>Support options</a:t>
            </a:r>
          </a:p>
          <a:p>
            <a:pPr lvl="1"/>
            <a:r>
              <a:rPr lang="en-US" dirty="0"/>
              <a:t>Initial set up efforts</a:t>
            </a:r>
          </a:p>
          <a:p>
            <a:r>
              <a:rPr lang="en-US" dirty="0"/>
              <a:t>We need to be sustainable</a:t>
            </a:r>
          </a:p>
          <a:p>
            <a:r>
              <a:rPr lang="en-US" dirty="0"/>
              <a:t>We won't discount to get business</a:t>
            </a:r>
          </a:p>
          <a:p>
            <a:r>
              <a:rPr lang="en-US" dirty="0"/>
              <a:t>No venture capital or private equity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A picture containing text, book, different&#10;&#10;Description automatically generated">
            <a:extLst>
              <a:ext uri="{FF2B5EF4-FFF2-40B4-BE49-F238E27FC236}">
                <a16:creationId xmlns:a16="http://schemas.microsoft.com/office/drawing/2014/main" id="{756570BA-B1A8-35B2-0E4E-D49A6291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464" y="1352676"/>
            <a:ext cx="4089279" cy="39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26406"/>
      </p:ext>
    </p:ext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4A3D058-1C4F-090B-B697-C9B136607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040088"/>
              </p:ext>
            </p:extLst>
          </p:nvPr>
        </p:nvGraphicFramePr>
        <p:xfrm>
          <a:off x="747486" y="551545"/>
          <a:ext cx="10697028" cy="39750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8551">
                  <a:extLst>
                    <a:ext uri="{9D8B030D-6E8A-4147-A177-3AD203B41FA5}">
                      <a16:colId xmlns:a16="http://schemas.microsoft.com/office/drawing/2014/main" val="3916948742"/>
                    </a:ext>
                  </a:extLst>
                </a:gridCol>
                <a:gridCol w="5302801">
                  <a:extLst>
                    <a:ext uri="{9D8B030D-6E8A-4147-A177-3AD203B41FA5}">
                      <a16:colId xmlns:a16="http://schemas.microsoft.com/office/drawing/2014/main" val="1704358679"/>
                    </a:ext>
                  </a:extLst>
                </a:gridCol>
                <a:gridCol w="3565676">
                  <a:extLst>
                    <a:ext uri="{9D8B030D-6E8A-4147-A177-3AD203B41FA5}">
                      <a16:colId xmlns:a16="http://schemas.microsoft.com/office/drawing/2014/main" val="4055368008"/>
                    </a:ext>
                  </a:extLst>
                </a:gridCol>
              </a:tblGrid>
              <a:tr h="543117">
                <a:tc>
                  <a:txBody>
                    <a:bodyPr/>
                    <a:lstStyle/>
                    <a:p>
                      <a:r>
                        <a:rPr lang="en-US" sz="2400" dirty="0"/>
                        <a:t>Hosting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Planning Cost(*, **, ***)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061373"/>
                  </a:ext>
                </a:extLst>
              </a:tr>
              <a:tr h="736482">
                <a:tc>
                  <a:txBody>
                    <a:bodyPr/>
                    <a:lstStyle/>
                    <a:p>
                      <a:r>
                        <a:rPr lang="en-US" sz="2400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Multi-Tenant, Shared DB, Not Upgradable or Transferable, &lt; 200 seats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263919"/>
                  </a:ext>
                </a:extLst>
              </a:tr>
              <a:tr h="736482">
                <a:tc>
                  <a:txBody>
                    <a:bodyPr/>
                    <a:lstStyle/>
                    <a:p>
                      <a:r>
                        <a:rPr lang="en-US" sz="24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Multi-Tenant, Dedicated Database, Upgradable, Transferrable, &lt; 1000 seats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$5K /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000206"/>
                  </a:ext>
                </a:extLst>
              </a:tr>
              <a:tr h="963092">
                <a:tc>
                  <a:txBody>
                    <a:bodyPr/>
                    <a:lstStyle/>
                    <a:p>
                      <a:r>
                        <a:rPr lang="en-US" sz="2400" dirty="0"/>
                        <a:t>Local Hosting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Your Server, Your Database, Your AWS bill, Upgradable, &lt; 3000 seats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Subscription, $5K /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955024"/>
                  </a:ext>
                </a:extLst>
              </a:tr>
              <a:tr h="736482">
                <a:tc>
                  <a:txBody>
                    <a:bodyPr/>
                    <a:lstStyle/>
                    <a:p>
                      <a:r>
                        <a:rPr lang="en-US" sz="2400" dirty="0"/>
                        <a:t>Cloud Hosting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Hosting, support, growth, monitoring, capacity planning…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$20/seat, min $20K /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5672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F8D3E4E-2DD2-C413-4ED3-AD779D53C714}"/>
              </a:ext>
            </a:extLst>
          </p:cNvPr>
          <p:cNvSpPr txBox="1"/>
          <p:nvPr/>
        </p:nvSpPr>
        <p:spPr>
          <a:xfrm>
            <a:off x="747486" y="4875126"/>
            <a:ext cx="106970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(*) These numbers are only shown as examples, for rough budgeting and to help understand the hosting choices that are possible for </a:t>
            </a:r>
            <a:r>
              <a:rPr lang="en-US" dirty="0" err="1"/>
              <a:t>SakaiPlus</a:t>
            </a:r>
            <a:r>
              <a:rPr lang="en-US" dirty="0"/>
              <a:t>.   The pricing will be informed by Beta experiences and usage patterns of </a:t>
            </a:r>
            <a:r>
              <a:rPr lang="en-US" dirty="0" err="1"/>
              <a:t>SakaiPlus</a:t>
            </a:r>
            <a:r>
              <a:rPr lang="en-US" dirty="0"/>
              <a:t> versus </a:t>
            </a:r>
            <a:r>
              <a:rPr lang="en-US" dirty="0" err="1"/>
              <a:t>SakaiLMS</a:t>
            </a:r>
            <a:r>
              <a:rPr lang="en-US" dirty="0"/>
              <a:t> (Enterprise-wide)</a:t>
            </a:r>
          </a:p>
          <a:p>
            <a:r>
              <a:rPr lang="en-US" dirty="0"/>
              <a:t>(**) These numbers do not include the cost of setup which can be as low as zero, but can also be non-trivial and are often determined by institutional requirements</a:t>
            </a:r>
          </a:p>
          <a:p>
            <a:r>
              <a:rPr lang="en-US" dirty="0"/>
              <a:t>(***) These are </a:t>
            </a:r>
            <a:r>
              <a:rPr lang="en-US" u="sng" dirty="0"/>
              <a:t>planning numbers only</a:t>
            </a:r>
            <a:r>
              <a:rPr lang="en-US" dirty="0"/>
              <a:t>,  We are happy to chat about your particular situation.</a:t>
            </a:r>
          </a:p>
        </p:txBody>
      </p:sp>
    </p:spTree>
    <p:extLst>
      <p:ext uri="{BB962C8B-B14F-4D97-AF65-F5344CB8AC3E}">
        <p14:creationId xmlns:p14="http://schemas.microsoft.com/office/powerpoint/2010/main" val="1367508158"/>
      </p:ext>
    </p:extLst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9656D-76F2-8F06-7731-47508F7A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Let's Schedule a Meeting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book, different&#10;&#10;Description automatically generated">
            <a:extLst>
              <a:ext uri="{FF2B5EF4-FFF2-40B4-BE49-F238E27FC236}">
                <a16:creationId xmlns:a16="http://schemas.microsoft.com/office/drawing/2014/main" id="{3194F52D-C794-8595-7DE6-20C713374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59" b="4"/>
          <a:stretch/>
        </p:blipFill>
        <p:spPr>
          <a:xfrm>
            <a:off x="572492" y="2002056"/>
            <a:ext cx="4333463" cy="4184060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B692C-88B9-062F-647F-4A36B59D3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955" y="2071316"/>
            <a:ext cx="6713552" cy="4114800"/>
          </a:xfrm>
        </p:spPr>
        <p:txBody>
          <a:bodyPr anchor="t">
            <a:normAutofit/>
          </a:bodyPr>
          <a:lstStyle/>
          <a:p>
            <a:r>
              <a:rPr lang="en-US" sz="2200" dirty="0"/>
              <a:t>Introduce </a:t>
            </a:r>
            <a:r>
              <a:rPr lang="en-US" sz="2200" dirty="0" err="1"/>
              <a:t>SakaiPlus</a:t>
            </a:r>
            <a:r>
              <a:rPr lang="en-US" sz="2200" dirty="0"/>
              <a:t> more broadly to your team</a:t>
            </a:r>
          </a:p>
          <a:p>
            <a:r>
              <a:rPr lang="en-US" sz="2200" dirty="0"/>
              <a:t>Explore benefits to your organization</a:t>
            </a:r>
          </a:p>
          <a:p>
            <a:pPr lvl="1"/>
            <a:r>
              <a:rPr lang="en-US" sz="1800" dirty="0"/>
              <a:t>Instructional Designers</a:t>
            </a:r>
          </a:p>
          <a:p>
            <a:pPr lvl="1"/>
            <a:r>
              <a:rPr lang="en-US" sz="1800" dirty="0"/>
              <a:t>Innovative Faculty</a:t>
            </a:r>
          </a:p>
          <a:p>
            <a:pPr lvl="1"/>
            <a:r>
              <a:rPr lang="en-US" sz="1800" dirty="0"/>
              <a:t>Privacy Concerns</a:t>
            </a:r>
          </a:p>
          <a:p>
            <a:r>
              <a:rPr lang="en-US" sz="2200" dirty="0"/>
              <a:t>Install Free </a:t>
            </a:r>
            <a:r>
              <a:rPr lang="en-US" sz="2200" dirty="0" err="1"/>
              <a:t>SakaiPlus</a:t>
            </a:r>
            <a:r>
              <a:rPr lang="en-US" sz="2200" dirty="0"/>
              <a:t> into your sandbox or test server</a:t>
            </a:r>
          </a:p>
          <a:p>
            <a:r>
              <a:rPr lang="en-US" sz="2200" dirty="0"/>
              <a:t>Discuss pain points that </a:t>
            </a:r>
            <a:r>
              <a:rPr lang="en-US" sz="2200" dirty="0" err="1"/>
              <a:t>SakaiPlus</a:t>
            </a:r>
            <a:r>
              <a:rPr lang="en-US" sz="2200" dirty="0"/>
              <a:t> might address</a:t>
            </a:r>
          </a:p>
          <a:p>
            <a:r>
              <a:rPr lang="en-US" sz="2200" dirty="0"/>
              <a:t>More detailed discussion about hosting options / costs</a:t>
            </a:r>
          </a:p>
          <a:p>
            <a:r>
              <a:rPr lang="en-US" sz="2200" dirty="0"/>
              <a:t>Make a plan for your Beta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1527EE-576A-06A5-2AEB-F4A77B079E63}"/>
              </a:ext>
            </a:extLst>
          </p:cNvPr>
          <p:cNvSpPr txBox="1"/>
          <p:nvPr/>
        </p:nvSpPr>
        <p:spPr>
          <a:xfrm>
            <a:off x="6094476" y="5609045"/>
            <a:ext cx="4073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FFFF00"/>
                </a:solidFill>
              </a:rPr>
              <a:t>plus@sakailms.org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368836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DF0E6C2-6FF1-7878-4601-05896529A7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6" name="Picture 5" descr="A picture containing text, book, different&#10;&#10;Description automatically generated">
            <a:extLst>
              <a:ext uri="{FF2B5EF4-FFF2-40B4-BE49-F238E27FC236}">
                <a16:creationId xmlns:a16="http://schemas.microsoft.com/office/drawing/2014/main" id="{E705A709-92E9-CBAD-71E0-B5D8E717C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81" y="1352676"/>
            <a:ext cx="4089279" cy="39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36926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ooth with chairs and a sign&#10;&#10;Description automatically generated">
            <a:extLst>
              <a:ext uri="{FF2B5EF4-FFF2-40B4-BE49-F238E27FC236}">
                <a16:creationId xmlns:a16="http://schemas.microsoft.com/office/drawing/2014/main" id="{EEAE001A-F091-9486-154A-EBF579B2F9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4"/>
          <a:stretch/>
        </p:blipFill>
        <p:spPr>
          <a:xfrm>
            <a:off x="7794519" y="3506112"/>
            <a:ext cx="4397481" cy="3351888"/>
          </a:xfrm>
          <a:custGeom>
            <a:avLst/>
            <a:gdLst/>
            <a:ahLst/>
            <a:cxnLst/>
            <a:rect l="l" t="t" r="r" b="b"/>
            <a:pathLst>
              <a:path w="4397481" h="3351888">
                <a:moveTo>
                  <a:pt x="0" y="0"/>
                </a:moveTo>
                <a:lnTo>
                  <a:pt x="4397481" y="0"/>
                </a:lnTo>
                <a:lnTo>
                  <a:pt x="4397481" y="3351888"/>
                </a:lnTo>
                <a:lnTo>
                  <a:pt x="1552363" y="3351888"/>
                </a:lnTo>
                <a:close/>
              </a:path>
            </a:pathLst>
          </a:custGeom>
        </p:spPr>
      </p:pic>
      <p:pic>
        <p:nvPicPr>
          <p:cNvPr id="5" name="Picture 4" descr="A group of people in a room&#10;&#10;Description automatically generated">
            <a:extLst>
              <a:ext uri="{FF2B5EF4-FFF2-40B4-BE49-F238E27FC236}">
                <a16:creationId xmlns:a16="http://schemas.microsoft.com/office/drawing/2014/main" id="{AD482A3D-0FB2-A1FF-7AC7-4E262D6227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38"/>
          <a:stretch/>
        </p:blipFill>
        <p:spPr>
          <a:xfrm>
            <a:off x="20" y="10"/>
            <a:ext cx="9154673" cy="6863475"/>
          </a:xfrm>
          <a:custGeom>
            <a:avLst/>
            <a:gdLst/>
            <a:ahLst/>
            <a:cxnLst/>
            <a:rect l="l" t="t" r="r" b="b"/>
            <a:pathLst>
              <a:path w="9154693" h="6863485">
                <a:moveTo>
                  <a:pt x="0" y="0"/>
                </a:moveTo>
                <a:lnTo>
                  <a:pt x="5976000" y="0"/>
                </a:lnTo>
                <a:lnTo>
                  <a:pt x="9154693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Picture 8" descr="A booth with signs and a table&#10;&#10;Description automatically generated with medium confidence">
            <a:extLst>
              <a:ext uri="{FF2B5EF4-FFF2-40B4-BE49-F238E27FC236}">
                <a16:creationId xmlns:a16="http://schemas.microsoft.com/office/drawing/2014/main" id="{D0B0DD93-DB7E-4E8A-AF78-91C99E1A38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61" r="3" b="19471"/>
          <a:stretch/>
        </p:blipFill>
        <p:spPr>
          <a:xfrm>
            <a:off x="6168189" y="10"/>
            <a:ext cx="6023811" cy="3346394"/>
          </a:xfrm>
          <a:custGeom>
            <a:avLst/>
            <a:gdLst/>
            <a:ahLst/>
            <a:cxnLst/>
            <a:rect l="l" t="t" r="r" b="b"/>
            <a:pathLst>
              <a:path w="6023811" h="3346404">
                <a:moveTo>
                  <a:pt x="0" y="0"/>
                </a:moveTo>
                <a:lnTo>
                  <a:pt x="6023811" y="0"/>
                </a:lnTo>
                <a:lnTo>
                  <a:pt x="6023811" y="3346404"/>
                </a:lnTo>
                <a:lnTo>
                  <a:pt x="1549824" y="334640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9774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20E7-3890-D9EF-7436-79242CB4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Trends We See…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44C9E-C2B9-0420-00DD-8047705A0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LMS Innovation is slowing</a:t>
            </a:r>
          </a:p>
          <a:p>
            <a:r>
              <a:rPr lang="en-US" dirty="0"/>
              <a:t>LMS Satisfaction is "meh" – no system makes everyone happy</a:t>
            </a:r>
          </a:p>
          <a:p>
            <a:r>
              <a:rPr lang="en-US" dirty="0"/>
              <a:t>Switching to a new LMS is a lot of work and then … "meh"</a:t>
            </a:r>
          </a:p>
          <a:p>
            <a:r>
              <a:rPr lang="en-US" dirty="0"/>
              <a:t>Faculty and Instructional Designers are looking to LTI tools that lets them create meaningful content and engage students</a:t>
            </a:r>
          </a:p>
          <a:p>
            <a:endParaRPr lang="en-US" dirty="0"/>
          </a:p>
          <a:p>
            <a:r>
              <a:rPr lang="en-US" dirty="0"/>
              <a:t>The LMS is evolving to be a learning portal with a basic, unexciting, content sequencing experience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42304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9FAC-6FFB-CDB1-00E6-6C47ED00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</a:t>
            </a:r>
            <a:r>
              <a:rPr lang="en-US" dirty="0" err="1"/>
              <a:t>SakaiLMS</a:t>
            </a:r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389B-C7CB-1B13-CF02-C0FF14881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Faculty and instructional designers love Sakai</a:t>
            </a:r>
          </a:p>
          <a:p>
            <a:r>
              <a:rPr lang="en-US" dirty="0"/>
              <a:t>Sakai continues to innovate</a:t>
            </a:r>
          </a:p>
          <a:p>
            <a:endParaRPr lang="en-US" dirty="0"/>
          </a:p>
          <a:p>
            <a:r>
              <a:rPr lang="en-US" dirty="0"/>
              <a:t>Sakai wants to make life better for</a:t>
            </a:r>
          </a:p>
          <a:p>
            <a:pPr lvl="1"/>
            <a:r>
              <a:rPr lang="en-US" dirty="0"/>
              <a:t>Innovative Instructors</a:t>
            </a:r>
          </a:p>
          <a:p>
            <a:pPr lvl="1"/>
            <a:r>
              <a:rPr lang="en-US" dirty="0"/>
              <a:t>Instructional designers</a:t>
            </a:r>
          </a:p>
          <a:p>
            <a:pPr lvl="1"/>
            <a:r>
              <a:rPr lang="en-US" dirty="0"/>
              <a:t>The IT organization (don't add a lot to their plate)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93351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19BDAD-FA69-DC1F-EAE3-D03994ED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Sakai Advantages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231B0-8738-902E-993E-7A657428E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Wilma Hodges</a:t>
            </a:r>
          </a:p>
        </p:txBody>
      </p:sp>
    </p:spTree>
    <p:extLst>
      <p:ext uri="{BB962C8B-B14F-4D97-AF65-F5344CB8AC3E}">
        <p14:creationId xmlns:p14="http://schemas.microsoft.com/office/powerpoint/2010/main" val="343974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72BA-9560-D378-9B46-F9E220C8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85" y="537882"/>
            <a:ext cx="5391015" cy="5069542"/>
          </a:xfrm>
        </p:spPr>
        <p:txBody>
          <a:bodyPr>
            <a:normAutofit/>
          </a:bodyPr>
          <a:lstStyle/>
          <a:p>
            <a:r>
              <a:rPr lang="en-US" dirty="0"/>
              <a:t>Innovative learning experiences are happening outside the LMS using LTI 1.3…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DF0E6C2-6FF1-7878-4601-05896529A7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5296105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72BA-9560-D378-9B46-F9E220C8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85" y="537882"/>
            <a:ext cx="5391015" cy="5069542"/>
          </a:xfrm>
        </p:spPr>
        <p:txBody>
          <a:bodyPr>
            <a:normAutofit/>
          </a:bodyPr>
          <a:lstStyle/>
          <a:p>
            <a:r>
              <a:rPr lang="en-US" dirty="0"/>
              <a:t>Innovative learning experiences are happening outside the LMS using LTI 1.3…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Make all of Sakai an LTI 1.3 tool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DF0E6C2-6FF1-7878-4601-05896529A7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4200736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DF0E6C2-6FF1-7878-4601-05896529A7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6" name="Picture 5" descr="A picture containing text, book, different&#10;&#10;Description automatically generated">
            <a:extLst>
              <a:ext uri="{FF2B5EF4-FFF2-40B4-BE49-F238E27FC236}">
                <a16:creationId xmlns:a16="http://schemas.microsoft.com/office/drawing/2014/main" id="{E705A709-92E9-CBAD-71E0-B5D8E717C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81" y="1352676"/>
            <a:ext cx="4089279" cy="39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44480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615</Words>
  <Application>Microsoft Macintosh PowerPoint</Application>
  <PresentationFormat>Widescreen</PresentationFormat>
  <Paragraphs>94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Introducing SakaiPlus</vt:lpstr>
      <vt:lpstr>PowerPoint Presentation</vt:lpstr>
      <vt:lpstr>PowerPoint Presentation</vt:lpstr>
      <vt:lpstr>The Trends We See…</vt:lpstr>
      <vt:lpstr>Looking at SakaiLMS..</vt:lpstr>
      <vt:lpstr>Demo: Sakai Advantages</vt:lpstr>
      <vt:lpstr>Innovative learning experiences are happening outside the LMS using LTI 1.3…      </vt:lpstr>
      <vt:lpstr>Innovative learning experiences are happening outside the LMS using LTI 1.3…  Make all of Sakai an LTI 1.3 tool </vt:lpstr>
      <vt:lpstr>PowerPoint Presentation</vt:lpstr>
      <vt:lpstr>SakaiPlus – LMS Multiverse</vt:lpstr>
      <vt:lpstr>Demo: Using SakaiPlus in Canvas</vt:lpstr>
      <vt:lpstr>Use Cases</vt:lpstr>
      <vt:lpstr>Benefit: An Active Community</vt:lpstr>
      <vt:lpstr>Timeline</vt:lpstr>
      <vt:lpstr>Pricing</vt:lpstr>
      <vt:lpstr>PowerPoint Presentation</vt:lpstr>
      <vt:lpstr>Let's Schedule a Meeting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Severance, Charles</dc:creator>
  <cp:lastModifiedBy>Severance, Charles</cp:lastModifiedBy>
  <cp:revision>85</cp:revision>
  <dcterms:created xsi:type="dcterms:W3CDTF">2023-07-04T15:19:46Z</dcterms:created>
  <dcterms:modified xsi:type="dcterms:W3CDTF">2023-11-16T19:43:09Z</dcterms:modified>
</cp:coreProperties>
</file>