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8"/>
    <p:restoredTop sz="94661"/>
  </p:normalViewPr>
  <p:slideViewPr>
    <p:cSldViewPr snapToGrid="0" snapToObjects="1">
      <p:cViewPr varScale="1">
        <p:scale>
          <a:sx n="119" d="100"/>
          <a:sy n="119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16FBD-1941-624A-99CB-70A1415E3E2B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04CB-7689-B54F-9B9D-8B0A7AE8B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8" name="Google Shape;1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7CCD-4F39-AC4A-8B62-6BBA2E0F0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EAA43-5EBC-FC44-B9D8-FF24DB25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12DA-3CC3-D042-A393-FE3FDE2F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14A3-EF06-EF4E-8741-E4952A45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0CEB-807A-CC49-A99C-3C665483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A09-285B-6344-A967-C456009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3A12D-5115-354A-80EF-AEF17920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5A7-78EC-414B-96F5-56261D5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7A42-C8DD-2044-A36A-208EDB63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ED7B-2E84-F04C-9AF6-C7A9CE2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3A9AA-D5E9-E844-B878-85E45207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D8BCE-EE16-5B4F-B7EE-676D1B23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54D8-6557-CC4C-B8AB-A78CF04F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2F49-18DE-4649-B71F-22EB155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58E5-4BE5-144F-88B5-4A602B8D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>
            <a:off x="0" y="136525"/>
            <a:ext cx="1291641" cy="429214"/>
            <a:chOff x="2504802" y="1755501"/>
            <a:chExt cx="1598829" cy="531293"/>
          </a:xfrm>
        </p:grpSpPr>
        <p:sp>
          <p:nvSpPr>
            <p:cNvPr id="260" name="Google Shape;260;p6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63" name="Google Shape;263;p6"/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65" name="Google Shape;265;p6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66" name="Google Shape;26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0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3B-5EB1-FC45-8B00-0E64FC7D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6F9B-688A-9743-9643-07BB1F3E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D00A-5AA8-534E-8C0E-B97C9C93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6B87-3E53-5745-A061-FCEF6288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8C90-CC39-3E40-A3A8-9A3572A0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61B0-076D-354B-BED1-DA509F63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5EBD-8390-2B42-92FE-AE2DA5C58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8C04-7A8C-7047-AD7F-87BB14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1FA4-8F35-EA44-9CE6-60D75049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7DF1-A71A-8D45-BFDD-5F74B4FF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F32D-9BA3-6641-AAC0-09595C3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0354-2945-DE48-BD6B-00821F3B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248B-6DB2-CC40-B608-B8BC069D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06E9-052E-F14A-8286-1D88CC8F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B49CA-3C3F-5C4F-93D4-645C7F17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FE59-C1E9-0548-89CB-9F60EBF2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529A-36AB-9C40-A80E-CB1D8D54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A190-EE1F-B046-9033-9891224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8916B-13ED-C44D-8B2D-EE06A7D7F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0278E-31B2-A74F-8117-2C6F56B7F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8BC34-81A2-D44F-83F4-4B82EAF64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C84E-BFEB-8A42-85C8-C3A30C9F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F5466-781A-B440-847C-4558B2C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5D0A-08BF-D94A-B6DE-DBDF8AAF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24B5-6B15-5F4D-8E72-348E57D9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A43EE-C499-EF4C-84BD-2F25836B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03E1-C718-A149-8F9E-F37F6784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57C8-FE58-F040-830A-B2D4888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7510-DB32-4D43-A102-4EA7338C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18AB2-479F-9C47-AE12-3E89E0A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57B70-5DB1-8A44-901F-1EF6609C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FAE-11A4-5C40-BF70-3E625706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18A-5FB3-6E4B-8399-C134540E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410E7-68FC-F146-9899-8CF8D13F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3244E-88C9-E94B-936B-C9657EAC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6206-F75F-AB4E-8A7A-91A9BA19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CD91-6A55-464E-ACCB-3467DFF0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CBE0-23B8-AB45-814D-5447CDDD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D4EC9-7149-454C-B920-CC7DD657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A385-3F7D-9345-8B51-B0C79695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4646-B033-5342-8924-EC745A7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B611-824F-E246-9413-49DA195E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9A92-6778-4448-A705-41BF8AC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94701-224B-0245-8034-67CA5725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8030-FB3F-BA4E-9BD5-A055B012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0D97-8573-224C-842D-618840C7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87C-06C6-8F47-88EB-5C9790ED68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1AE2-B89F-7247-8A18-D6ED2396C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BC65-67A3-754A-BCBA-4A0F775B7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C8A7-5D30-2B41-80E0-24C6D4C084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093CE7-1B1B-4D43-A7FD-BFC10393AF0B}"/>
              </a:ext>
            </a:extLst>
          </p:cNvPr>
          <p:cNvGrpSpPr/>
          <p:nvPr userDrawn="1"/>
        </p:nvGrpSpPr>
        <p:grpSpPr>
          <a:xfrm rot="19677219">
            <a:off x="9430902" y="5036349"/>
            <a:ext cx="2474195" cy="655983"/>
            <a:chOff x="7315200" y="5486400"/>
            <a:chExt cx="2474195" cy="6559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CCBF09A-D90A-CB43-A7C9-8FC34B72D696}"/>
                </a:ext>
              </a:extLst>
            </p:cNvPr>
            <p:cNvSpPr/>
            <p:nvPr userDrawn="1"/>
          </p:nvSpPr>
          <p:spPr>
            <a:xfrm>
              <a:off x="7385189" y="5568315"/>
              <a:ext cx="2345220" cy="477520"/>
            </a:xfrm>
            <a:prstGeom prst="roundRect">
              <a:avLst/>
            </a:pr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B2932F-6526-3748-8183-EDAAB21822FB}"/>
                </a:ext>
              </a:extLst>
            </p:cNvPr>
            <p:cNvSpPr txBox="1"/>
            <p:nvPr userDrawn="1"/>
          </p:nvSpPr>
          <p:spPr>
            <a:xfrm>
              <a:off x="7444175" y="5622409"/>
              <a:ext cx="2345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SAKAI CONFIDENTIAL</a:t>
              </a:r>
            </a:p>
          </p:txBody>
        </p:sp>
        <p:pic>
          <p:nvPicPr>
            <p:cNvPr id="10" name="Picture 9" descr="stamp-effects3">
              <a:extLst>
                <a:ext uri="{FF2B5EF4-FFF2-40B4-BE49-F238E27FC236}">
                  <a16:creationId xmlns:a16="http://schemas.microsoft.com/office/drawing/2014/main" id="{3B712D6C-6A4A-F74F-BABE-CF67DAB311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46111" r="7028" b="13254"/>
            <a:stretch/>
          </p:blipFill>
          <p:spPr bwMode="auto">
            <a:xfrm>
              <a:off x="7315200" y="5486400"/>
              <a:ext cx="2474195" cy="65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42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E1792A-FF36-2E40-ADB5-336514E1E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3/7, 2022 BRIEFING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B04CFC-7921-3943-93B8-BD15DDF386B0}"/>
              </a:ext>
            </a:extLst>
          </p:cNvPr>
          <p:cNvGrpSpPr/>
          <p:nvPr/>
        </p:nvGrpSpPr>
        <p:grpSpPr>
          <a:xfrm>
            <a:off x="3598362" y="1550096"/>
            <a:ext cx="4944389" cy="2215991"/>
            <a:chOff x="3673518" y="1550096"/>
            <a:chExt cx="4944389" cy="2215991"/>
          </a:xfrm>
        </p:grpSpPr>
        <p:pic>
          <p:nvPicPr>
            <p:cNvPr id="15" name="Picture 14" descr="A picture containing text, night sky&#10;&#10;Description automatically generated">
              <a:extLst>
                <a:ext uri="{FF2B5EF4-FFF2-40B4-BE49-F238E27FC236}">
                  <a16:creationId xmlns:a16="http://schemas.microsoft.com/office/drawing/2014/main" id="{F09118C2-57A9-6D41-886A-261F68E3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518" y="2188368"/>
              <a:ext cx="4047473" cy="10675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750C5B-3B6A-4E47-878F-3F003F96326D}"/>
                </a:ext>
              </a:extLst>
            </p:cNvPr>
            <p:cNvSpPr txBox="1"/>
            <p:nvPr/>
          </p:nvSpPr>
          <p:spPr>
            <a:xfrm>
              <a:off x="7597850" y="1550096"/>
              <a:ext cx="10200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solidFill>
                    <a:srgbClr val="2FA6DB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8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32851" y="0"/>
            <a:ext cx="2426208" cy="228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20784" y="4473207"/>
            <a:ext cx="2871216" cy="2384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767328" y="771144"/>
            <a:ext cx="2319528" cy="1664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Campus</a:t>
            </a:r>
          </a:p>
          <a:p>
            <a:pPr algn="ctr"/>
            <a:r>
              <a:rPr lang="en-US" sz="2400" dirty="0"/>
              <a:t>Information</a:t>
            </a:r>
          </a:p>
          <a:p>
            <a:pPr algn="ctr"/>
            <a:r>
              <a:rPr lang="en-US" sz="2400" dirty="0"/>
              <a:t>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7328" y="2435352"/>
            <a:ext cx="2319528" cy="343509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Enterprise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Wide LMS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20784" y="2453640"/>
            <a:ext cx="2450592" cy="263320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6086856" y="3002280"/>
            <a:ext cx="3233928" cy="74980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LTI Advantage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70" y="5275966"/>
            <a:ext cx="2183906" cy="6093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3" y="269578"/>
            <a:ext cx="2250948" cy="2250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771144"/>
            <a:ext cx="2097024" cy="209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47" y="4473207"/>
            <a:ext cx="1714500" cy="171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70" y="3562616"/>
            <a:ext cx="1917219" cy="415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2180310" y="1642877"/>
            <a:ext cx="1587018" cy="2510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  <a:endCxn id="6" idx="1"/>
          </p:cNvCxnSpPr>
          <p:nvPr/>
        </p:nvCxnSpPr>
        <p:spPr>
          <a:xfrm flipV="1">
            <a:off x="3451147" y="4152900"/>
            <a:ext cx="316181" cy="11775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8519" y="4113116"/>
            <a:ext cx="210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Synchronized grades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Synchronized roster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088" y="1532902"/>
            <a:ext cx="2283219" cy="2283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755" y="3523076"/>
            <a:ext cx="2362200" cy="23622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299383" y="2736548"/>
            <a:ext cx="2467945" cy="14342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1"/>
          </p:cNvCxnSpPr>
          <p:nvPr/>
        </p:nvCxnSpPr>
        <p:spPr>
          <a:xfrm flipV="1">
            <a:off x="1736647" y="4152900"/>
            <a:ext cx="2030681" cy="200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C3F3-733D-E748-836E-8641453F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A7A7-025E-6846-BBCC-F98228B3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Sakai Plus makes Sakai an LTI Advantage "Provider"</a:t>
            </a:r>
          </a:p>
          <a:p>
            <a:pPr lvl="1"/>
            <a:r>
              <a:rPr lang="en-US" dirty="0"/>
              <a:t>LTI 1.3 Launch (Receiving)</a:t>
            </a:r>
          </a:p>
          <a:p>
            <a:pPr lvl="1"/>
            <a:r>
              <a:rPr lang="en-US" dirty="0"/>
              <a:t>Names and Roles (NRPS) to retrieve / sync rosters</a:t>
            </a:r>
          </a:p>
          <a:p>
            <a:pPr lvl="1"/>
            <a:r>
              <a:rPr lang="en-US" dirty="0"/>
              <a:t>Assignments and Grades (AGS) to create grade columns and sync scores</a:t>
            </a:r>
          </a:p>
          <a:p>
            <a:pPr lvl="1"/>
            <a:r>
              <a:rPr lang="en-US" dirty="0"/>
              <a:t>Deep Linking to install tool links in the content / modules / rich text editor in the LMS</a:t>
            </a:r>
          </a:p>
          <a:p>
            <a:pPr lvl="1"/>
            <a:r>
              <a:rPr lang="en-US" dirty="0"/>
              <a:t>Dynamic Registration for one-click installs</a:t>
            </a:r>
          </a:p>
          <a:p>
            <a:pPr lvl="1"/>
            <a:r>
              <a:rPr lang="en-US" dirty="0"/>
              <a:t>Canvas one-click JSON install (proprietary but important in the market)</a:t>
            </a:r>
          </a:p>
        </p:txBody>
      </p:sp>
    </p:spTree>
    <p:extLst>
      <p:ext uri="{BB962C8B-B14F-4D97-AF65-F5344CB8AC3E}">
        <p14:creationId xmlns:p14="http://schemas.microsoft.com/office/powerpoint/2010/main" val="40867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1EB-ADDE-3E4C-A34B-6CC6887D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CA46-7840-A648-9912-ED5D413A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</a:t>
            </a:r>
          </a:p>
          <a:p>
            <a:r>
              <a:rPr lang="en-US" dirty="0"/>
              <a:t>Blackboard</a:t>
            </a:r>
          </a:p>
          <a:p>
            <a:r>
              <a:rPr lang="en-US" dirty="0"/>
              <a:t>Moodle</a:t>
            </a:r>
          </a:p>
          <a:p>
            <a:r>
              <a:rPr lang="en-US" dirty="0"/>
              <a:t>Sakai (inception mode for testing)</a:t>
            </a:r>
          </a:p>
          <a:p>
            <a:r>
              <a:rPr lang="en-US" dirty="0"/>
              <a:t>D2L (TBD)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– with an SSO – students can log straight into the </a:t>
            </a:r>
            <a:br>
              <a:rPr lang="en-US" dirty="0"/>
            </a:br>
            <a:r>
              <a:rPr lang="en-US" dirty="0"/>
              <a:t>Sakai if email addresses are trusted and provide by the </a:t>
            </a:r>
            <a:br>
              <a:rPr lang="en-US" dirty="0"/>
            </a:br>
            <a:r>
              <a:rPr lang="en-US" dirty="0"/>
              <a:t>launching LMS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504D-9EE1-BD42-919B-DCDFFB2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A503-B55B-CB4F-97D2-62BDC16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"boutique" LMS</a:t>
            </a:r>
          </a:p>
          <a:p>
            <a:pPr lvl="1"/>
            <a:r>
              <a:rPr lang="en-US" dirty="0"/>
              <a:t>Sakai is the best LMS for Learning</a:t>
            </a:r>
          </a:p>
          <a:p>
            <a:pPr lvl="1"/>
            <a:r>
              <a:rPr lang="en-US" dirty="0"/>
              <a:t>Better learner privacy</a:t>
            </a:r>
          </a:p>
          <a:p>
            <a:pPr lvl="1"/>
            <a:r>
              <a:rPr lang="en-US" dirty="0"/>
              <a:t>Engaged community for active faculty</a:t>
            </a:r>
          </a:p>
          <a:p>
            <a:r>
              <a:rPr lang="en-US" dirty="0"/>
              <a:t>Some Sakai tools are well liked and not in other LMS systems</a:t>
            </a:r>
          </a:p>
          <a:p>
            <a:pPr lvl="1"/>
            <a:r>
              <a:rPr lang="en-US" dirty="0" err="1"/>
              <a:t>Samigo</a:t>
            </a:r>
            <a:endParaRPr lang="en-US" dirty="0"/>
          </a:p>
          <a:p>
            <a:pPr lvl="1"/>
            <a:r>
              <a:rPr lang="en-US" dirty="0"/>
              <a:t>Lessons</a:t>
            </a:r>
          </a:p>
          <a:p>
            <a:pPr lvl="1"/>
            <a:r>
              <a:rPr lang="en-US" dirty="0"/>
              <a:t>Roster</a:t>
            </a:r>
          </a:p>
          <a:p>
            <a:pPr lvl="1"/>
            <a:r>
              <a:rPr lang="en-US" dirty="0"/>
              <a:t>Mail Archive</a:t>
            </a:r>
          </a:p>
          <a:p>
            <a:pPr lvl="1"/>
            <a:r>
              <a:rPr lang="en-US" dirty="0" err="1"/>
              <a:t>Postem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DEAB-5862-D747-B676-27CFA86B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Test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F482-D0A3-C149-8DFE-919CFE9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Schools</a:t>
            </a:r>
          </a:p>
          <a:p>
            <a:pPr lvl="1"/>
            <a:r>
              <a:rPr lang="en-US" dirty="0"/>
              <a:t>US / UK / NL / Spain</a:t>
            </a:r>
          </a:p>
          <a:p>
            <a:r>
              <a:rPr lang="en-US" dirty="0"/>
              <a:t>Schools with 3+ years of Canvas experience</a:t>
            </a:r>
          </a:p>
          <a:p>
            <a:pPr lvl="1"/>
            <a:r>
              <a:rPr lang="en-US" dirty="0"/>
              <a:t>Likely small pilot with University of Michigan – Dog Food</a:t>
            </a:r>
          </a:p>
          <a:p>
            <a:r>
              <a:rPr lang="en-US" dirty="0"/>
              <a:t>Long time D2L schools</a:t>
            </a:r>
          </a:p>
          <a:p>
            <a:pPr lvl="1"/>
            <a:r>
              <a:rPr lang="en-US" dirty="0"/>
              <a:t>MSU / Wisconsin</a:t>
            </a:r>
          </a:p>
          <a:p>
            <a:r>
              <a:rPr lang="en-US" dirty="0"/>
              <a:t>Possible ideas</a:t>
            </a:r>
          </a:p>
          <a:p>
            <a:pPr lvl="1"/>
            <a:r>
              <a:rPr lang="en-US" dirty="0"/>
              <a:t>Schools that explored Sakai in the mid-2000's but never adopted</a:t>
            </a:r>
          </a:p>
          <a:p>
            <a:pPr lvl="1"/>
            <a:r>
              <a:rPr lang="en-US" dirty="0"/>
              <a:t>Schools that left Sakai &gt; 3 years ago</a:t>
            </a:r>
          </a:p>
        </p:txBody>
      </p:sp>
    </p:spTree>
    <p:extLst>
      <p:ext uri="{BB962C8B-B14F-4D97-AF65-F5344CB8AC3E}">
        <p14:creationId xmlns:p14="http://schemas.microsoft.com/office/powerpoint/2010/main" val="31168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D9D0-8501-FF4A-BDB4-C44BB5A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F920-E67E-2A41-B7EC-955B13A3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a more "cloud-like" experience for IT staff</a:t>
            </a:r>
          </a:p>
          <a:p>
            <a:pPr lvl="1"/>
            <a:r>
              <a:rPr lang="en-US" dirty="0"/>
              <a:t>Released quarterly</a:t>
            </a:r>
          </a:p>
          <a:p>
            <a:pPr lvl="1"/>
            <a:r>
              <a:rPr lang="en-US" dirty="0"/>
              <a:t>Automatic upgrades</a:t>
            </a:r>
          </a:p>
          <a:p>
            <a:pPr lvl="1"/>
            <a:r>
              <a:rPr lang="en-US" dirty="0"/>
              <a:t>No forking!!!</a:t>
            </a:r>
          </a:p>
          <a:p>
            <a:pPr lvl="1"/>
            <a:r>
              <a:rPr lang="en-US" dirty="0"/>
              <a:t>Great deployment documentation for local IT folks</a:t>
            </a:r>
          </a:p>
          <a:p>
            <a:r>
              <a:rPr lang="en-US" dirty="0"/>
              <a:t>Opportunities / Pricing</a:t>
            </a:r>
          </a:p>
          <a:p>
            <a:pPr lvl="1"/>
            <a:r>
              <a:rPr lang="en-US" dirty="0"/>
              <a:t>Free cloud for experiments provided by </a:t>
            </a:r>
            <a:r>
              <a:rPr lang="en-US" dirty="0" err="1"/>
              <a:t>LearnXP</a:t>
            </a:r>
            <a:endParaRPr lang="en-US" dirty="0"/>
          </a:p>
          <a:p>
            <a:pPr lvl="1"/>
            <a:r>
              <a:rPr lang="en-US" dirty="0"/>
              <a:t>Small cloud provided instance</a:t>
            </a:r>
          </a:p>
          <a:p>
            <a:pPr lvl="1"/>
            <a:r>
              <a:rPr lang="en-US" dirty="0"/>
              <a:t>Run on amazon hardware under university control </a:t>
            </a:r>
          </a:p>
          <a:p>
            <a:pPr lvl="1"/>
            <a:r>
              <a:rPr lang="en-US" dirty="0"/>
              <a:t>On campus hardware / consortia hardware (like </a:t>
            </a:r>
            <a:r>
              <a:rPr lang="en-US" dirty="0" err="1"/>
              <a:t>Unizin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18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A61B8F-BB64-AC4B-85F1-5DCFFBF29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DEMO!!!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D1527D-2096-EF4C-BB95-088D65FFF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295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Medium</vt:lpstr>
      <vt:lpstr>Source Sans Pro</vt:lpstr>
      <vt:lpstr>Office Theme</vt:lpstr>
      <vt:lpstr>PowerPoint Presentation</vt:lpstr>
      <vt:lpstr>PowerPoint Presentation</vt:lpstr>
      <vt:lpstr>Big Picture</vt:lpstr>
      <vt:lpstr>Integration</vt:lpstr>
      <vt:lpstr>Use Cases</vt:lpstr>
      <vt:lpstr>Alpha Test Goals</vt:lpstr>
      <vt:lpstr>Technical Ideas</vt:lpstr>
      <vt:lpstr>LETS DEMO!!!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2022-02-03T14:13:22Z</dcterms:created>
  <dcterms:modified xsi:type="dcterms:W3CDTF">2022-02-07T13:43:03Z</dcterms:modified>
</cp:coreProperties>
</file>