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2" r:id="rId2"/>
    <p:sldId id="295" r:id="rId3"/>
    <p:sldId id="296" r:id="rId4"/>
    <p:sldId id="319" r:id="rId5"/>
    <p:sldId id="312" r:id="rId6"/>
    <p:sldId id="311" r:id="rId7"/>
    <p:sldId id="314" r:id="rId8"/>
    <p:sldId id="317" r:id="rId9"/>
    <p:sldId id="316" r:id="rId10"/>
    <p:sldId id="318" r:id="rId11"/>
    <p:sldId id="31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7465"/>
  </p:normalViewPr>
  <p:slideViewPr>
    <p:cSldViewPr snapToGrid="0" snapToObjects="1">
      <p:cViewPr>
        <p:scale>
          <a:sx n="110" d="100"/>
          <a:sy n="11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075CA-E4BE-BA46-A08D-1D2A53775B0A}" type="datetimeFigureOut">
              <a:rPr lang="en-US" smtClean="0"/>
              <a:t>5/24/21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F73E5-6195-3240-A710-6E6AEEA4B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3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637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4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9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6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7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2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4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0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s://www.learnerprivacy.org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59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hlinkClick r:id="rId13"/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0" y="5961728"/>
            <a:ext cx="2308459" cy="64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1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8" y="1208768"/>
            <a:ext cx="5304069" cy="42432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DD31862-E10B-274C-9571-3BE694A217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87" t="9040" r="14778" b="17170"/>
          <a:stretch/>
        </p:blipFill>
        <p:spPr>
          <a:xfrm>
            <a:off x="6824133" y="-1"/>
            <a:ext cx="5367867" cy="68580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42556" y="5712032"/>
            <a:ext cx="2210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Episode 006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7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step is to begin to have conversations about ethics and learner privacy</a:t>
            </a:r>
          </a:p>
          <a:p>
            <a:r>
              <a:rPr lang="en-US" dirty="0" smtClean="0"/>
              <a:t>Schools need to develop their own internal pro ethics and privacy lens</a:t>
            </a:r>
          </a:p>
          <a:p>
            <a:r>
              <a:rPr lang="en-US" dirty="0" smtClean="0"/>
              <a:t>Schools need to get to the point where they are willing to take small but material steps to get to a better place in ethics and privacy around learning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2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are in a golden age of educational technology</a:t>
            </a:r>
          </a:p>
          <a:p>
            <a:r>
              <a:rPr lang="en-US" dirty="0" smtClean="0"/>
              <a:t>Lots of investment </a:t>
            </a:r>
            <a:r>
              <a:rPr lang="mr-IN" dirty="0" smtClean="0"/>
              <a:t>–</a:t>
            </a:r>
            <a:r>
              <a:rPr lang="en-US" dirty="0" smtClean="0"/>
              <a:t> lots of </a:t>
            </a:r>
            <a:r>
              <a:rPr lang="en-US" dirty="0" smtClean="0"/>
              <a:t>innovation </a:t>
            </a:r>
            <a:r>
              <a:rPr lang="mr-IN" dirty="0" smtClean="0"/>
              <a:t>–</a:t>
            </a:r>
            <a:r>
              <a:rPr lang="en-US" dirty="0" smtClean="0"/>
              <a:t> left ethics and privacy for later</a:t>
            </a:r>
            <a:endParaRPr lang="en-US" dirty="0" smtClean="0"/>
          </a:p>
          <a:p>
            <a:r>
              <a:rPr lang="en-US" dirty="0" smtClean="0"/>
              <a:t>The market does not reward "better privacy"</a:t>
            </a:r>
          </a:p>
          <a:p>
            <a:r>
              <a:rPr lang="en-US" dirty="0" smtClean="0"/>
              <a:t>If we don't ask for solutions that improve privacy of learner data we won't get improved solutions </a:t>
            </a:r>
            <a:r>
              <a:rPr lang="mr-IN" dirty="0" smtClean="0"/>
              <a:t>–</a:t>
            </a:r>
            <a:r>
              <a:rPr lang="en-US" dirty="0" smtClean="0"/>
              <a:t> we need to look at our solutions and decisions though a new lens</a:t>
            </a:r>
          </a:p>
          <a:p>
            <a:endParaRPr lang="en-US" dirty="0"/>
          </a:p>
          <a:p>
            <a:r>
              <a:rPr lang="en-US" dirty="0" smtClean="0"/>
              <a:t>I am reminded of the security versus convenience tradeoffs we faced in the early 1990s as we began to connect everything to the global Internet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4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8" y="1208768"/>
            <a:ext cx="5304069" cy="42432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DD31862-E10B-274C-9571-3BE694A217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87" t="9040" r="14778" b="17170"/>
          <a:stretch/>
        </p:blipFill>
        <p:spPr>
          <a:xfrm>
            <a:off x="6824133" y="-1"/>
            <a:ext cx="5367867" cy="68580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42556" y="5712032"/>
            <a:ext cx="2210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Episode 006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58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Ethical </a:t>
            </a:r>
            <a:r>
              <a:rPr lang="en-US" dirty="0"/>
              <a:t>framework for Learning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Association for Learning Technology</a:t>
            </a:r>
          </a:p>
          <a:p>
            <a:r>
              <a:rPr lang="en-US" sz="4000" dirty="0" err="1"/>
              <a:t>www.alt.ac.uk</a:t>
            </a:r>
            <a:endParaRPr lang="en-US" sz="4000" dirty="0" smtClean="0"/>
          </a:p>
          <a:p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6518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Apereo</a:t>
            </a:r>
            <a:r>
              <a:rPr lang="en-US" dirty="0" smtClean="0"/>
              <a:t> 2021 Panel Plenary Preview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Open </a:t>
            </a:r>
            <a:r>
              <a:rPr lang="en-US" sz="4000" dirty="0" err="1" smtClean="0"/>
              <a:t>Apereo</a:t>
            </a:r>
            <a:r>
              <a:rPr lang="en-US" sz="4000" dirty="0" smtClean="0"/>
              <a:t> 2021 June 7-9, </a:t>
            </a:r>
          </a:p>
          <a:p>
            <a:r>
              <a:rPr lang="en-US" sz="4000" dirty="0" smtClean="0"/>
              <a:t>This session is on Tuesday June 8, 2021 at 11AM</a:t>
            </a:r>
          </a:p>
          <a:p>
            <a:r>
              <a:rPr lang="en-US" sz="4000" i="1" dirty="0" smtClean="0"/>
              <a:t>ALT </a:t>
            </a:r>
            <a:r>
              <a:rPr lang="en-US" sz="4000" i="1" dirty="0"/>
              <a:t>&amp; </a:t>
            </a:r>
            <a:r>
              <a:rPr lang="en-US" sz="4000" i="1" dirty="0" err="1"/>
              <a:t>Apereo</a:t>
            </a:r>
            <a:r>
              <a:rPr lang="en-US" sz="4000" i="1" dirty="0"/>
              <a:t> </a:t>
            </a:r>
            <a:r>
              <a:rPr lang="en-US" sz="4000" i="1" dirty="0" err="1"/>
              <a:t>Screenside</a:t>
            </a:r>
            <a:r>
              <a:rPr lang="en-US" sz="4000" i="1" dirty="0"/>
              <a:t> Chat. </a:t>
            </a:r>
            <a:endParaRPr lang="en-US" sz="4000" i="1" dirty="0" smtClean="0"/>
          </a:p>
          <a:p>
            <a:r>
              <a:rPr lang="en-US" sz="4000" i="1" dirty="0" smtClean="0"/>
              <a:t>Ethics </a:t>
            </a:r>
            <a:r>
              <a:rPr lang="en-US" sz="4000" i="1" dirty="0"/>
              <a:t>&amp; Learning Technology. Perspectives from the Pandemic.</a:t>
            </a:r>
          </a:p>
          <a:p>
            <a:r>
              <a:rPr lang="en-US" sz="4000" dirty="0" smtClean="0"/>
              <a:t>Several panelists with different perspectives</a:t>
            </a:r>
          </a:p>
        </p:txBody>
      </p:sp>
    </p:spTree>
    <p:extLst>
      <p:ext uri="{BB962C8B-B14F-4D97-AF65-F5344CB8AC3E}">
        <p14:creationId xmlns:p14="http://schemas.microsoft.com/office/powerpoint/2010/main" val="63031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0294" y="1875099"/>
            <a:ext cx="78702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Helping organizations to find a way to start / </a:t>
            </a:r>
            <a:r>
              <a:rPr lang="en-US" sz="3600" smtClean="0">
                <a:solidFill>
                  <a:srgbClr val="FFFF00"/>
                </a:solidFill>
              </a:rPr>
              <a:t>improve their a discussions </a:t>
            </a:r>
            <a:r>
              <a:rPr lang="en-US" sz="3600" dirty="0">
                <a:solidFill>
                  <a:srgbClr val="FFFF00"/>
                </a:solidFill>
              </a:rPr>
              <a:t>around privacy and ethics in learning technology</a:t>
            </a:r>
          </a:p>
        </p:txBody>
      </p:sp>
    </p:spTree>
    <p:extLst>
      <p:ext uri="{BB962C8B-B14F-4D97-AF65-F5344CB8AC3E}">
        <p14:creationId xmlns:p14="http://schemas.microsoft.com/office/powerpoint/2010/main" val="4700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Draft Checklist </a:t>
            </a:r>
            <a:r>
              <a:rPr lang="en-US" dirty="0"/>
              <a:t>for Learning </a:t>
            </a:r>
            <a:r>
              <a:rPr lang="en-US" dirty="0" smtClean="0"/>
              <a:t>Technology (DELICATE)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u="sng" dirty="0"/>
              <a:t>Determination</a:t>
            </a:r>
            <a:r>
              <a:rPr lang="en-US" sz="3600" dirty="0"/>
              <a:t> - Why do you want to implement this Learning Technology</a:t>
            </a:r>
            <a:r>
              <a:rPr lang="en-US" sz="3600" dirty="0" smtClean="0"/>
              <a:t>?</a:t>
            </a:r>
          </a:p>
          <a:p>
            <a:r>
              <a:rPr lang="en-US" sz="3600" u="sng" dirty="0"/>
              <a:t>Explain</a:t>
            </a:r>
            <a:r>
              <a:rPr lang="en-US" sz="3600" dirty="0"/>
              <a:t> - Be open about your intentions and </a:t>
            </a:r>
            <a:r>
              <a:rPr lang="en-US" sz="3600" dirty="0" smtClean="0"/>
              <a:t>objectives</a:t>
            </a:r>
          </a:p>
          <a:p>
            <a:r>
              <a:rPr lang="en-US" sz="3600" u="sng" dirty="0"/>
              <a:t>Legitimate</a:t>
            </a:r>
            <a:r>
              <a:rPr lang="en-US" sz="3600" dirty="0"/>
              <a:t> - why are you implementing your Learning Technology</a:t>
            </a:r>
            <a:r>
              <a:rPr lang="en-US" sz="3600" dirty="0" smtClean="0"/>
              <a:t>?</a:t>
            </a:r>
          </a:p>
          <a:p>
            <a:r>
              <a:rPr lang="en-US" sz="3600" u="sng" dirty="0"/>
              <a:t>Involve</a:t>
            </a:r>
            <a:r>
              <a:rPr lang="en-US" sz="3600" dirty="0"/>
              <a:t> - Involve all stakeholders and users</a:t>
            </a:r>
          </a:p>
        </p:txBody>
      </p:sp>
    </p:spTree>
    <p:extLst>
      <p:ext uri="{BB962C8B-B14F-4D97-AF65-F5344CB8AC3E}">
        <p14:creationId xmlns:p14="http://schemas.microsoft.com/office/powerpoint/2010/main" val="16519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DELICATE Checklist </a:t>
            </a:r>
            <a:r>
              <a:rPr lang="en-US" dirty="0"/>
              <a:t>for Learning </a:t>
            </a:r>
            <a:r>
              <a:rPr lang="en-US" dirty="0" smtClean="0"/>
              <a:t>Technology (DRAFT)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u="sng" dirty="0"/>
              <a:t>Care and </a:t>
            </a:r>
            <a:r>
              <a:rPr lang="en-US" sz="4000" u="sng" dirty="0" smtClean="0"/>
              <a:t>Consent </a:t>
            </a:r>
            <a:r>
              <a:rPr lang="en-US" sz="4000" dirty="0"/>
              <a:t>- make a contract with the </a:t>
            </a:r>
            <a:r>
              <a:rPr lang="en-US" sz="4000" dirty="0" smtClean="0"/>
              <a:t>users</a:t>
            </a:r>
          </a:p>
          <a:p>
            <a:r>
              <a:rPr lang="en-US" sz="4000" u="sng" dirty="0" smtClean="0"/>
              <a:t>Appropriate</a:t>
            </a:r>
            <a:r>
              <a:rPr lang="en-US" sz="4000" dirty="0" smtClean="0"/>
              <a:t> - </a:t>
            </a:r>
            <a:r>
              <a:rPr lang="en-US" sz="4000" dirty="0"/>
              <a:t>is the use of Learning Technology suitable in your situation</a:t>
            </a:r>
            <a:r>
              <a:rPr lang="en-US" sz="4000" dirty="0" smtClean="0"/>
              <a:t>?</a:t>
            </a:r>
            <a:endParaRPr lang="en-US" sz="4000" dirty="0"/>
          </a:p>
          <a:p>
            <a:r>
              <a:rPr lang="en-US" sz="4000" u="sng" dirty="0"/>
              <a:t>Technical</a:t>
            </a:r>
            <a:r>
              <a:rPr lang="en-US" sz="4000" dirty="0"/>
              <a:t> - procedures to protect the </a:t>
            </a:r>
            <a:r>
              <a:rPr lang="en-US" sz="4000" dirty="0" smtClean="0"/>
              <a:t>learner</a:t>
            </a:r>
          </a:p>
          <a:p>
            <a:r>
              <a:rPr lang="en-US" sz="4000" u="sng" dirty="0"/>
              <a:t>External</a:t>
            </a:r>
            <a:r>
              <a:rPr lang="en-US" sz="4000" dirty="0"/>
              <a:t> - If you work with external providers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73517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IMS Efforts - Improving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time we evolve a standard like LTI we look at it with a lens of improving learner privacy</a:t>
            </a:r>
          </a:p>
          <a:p>
            <a:r>
              <a:rPr lang="en-US" dirty="0" smtClean="0"/>
              <a:t>Using things like the GDPR as a continuous lens - previous podcasts</a:t>
            </a:r>
          </a:p>
          <a:p>
            <a:r>
              <a:rPr lang="en-US" dirty="0" smtClean="0"/>
              <a:t>Evolving software certification to put privacy support harder to skirt </a:t>
            </a:r>
          </a:p>
          <a:p>
            <a:r>
              <a:rPr lang="en-US" dirty="0" smtClean="0"/>
              <a:t>Working groups developing privacy policies and rubrics</a:t>
            </a:r>
          </a:p>
          <a:p>
            <a:endParaRPr lang="en-US" dirty="0"/>
          </a:p>
          <a:p>
            <a:r>
              <a:rPr lang="en-US" dirty="0" smtClean="0"/>
              <a:t>Privacy efforts in IMS are no long "not yet" </a:t>
            </a:r>
            <a:r>
              <a:rPr lang="mr-IN" dirty="0" smtClean="0"/>
              <a:t>–</a:t>
            </a:r>
            <a:r>
              <a:rPr lang="en-US" dirty="0" smtClean="0"/>
              <a:t> real advocates /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6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These efforts are great </a:t>
            </a:r>
            <a:r>
              <a:rPr lang="mr-IN" dirty="0" smtClean="0"/>
              <a:t>–</a:t>
            </a:r>
            <a:r>
              <a:rPr lang="en-US" dirty="0" smtClean="0"/>
              <a:t> but face uphill battle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Status quo </a:t>
            </a:r>
            <a:r>
              <a:rPr lang="mr-IN" dirty="0" smtClean="0"/>
              <a:t>–</a:t>
            </a:r>
            <a:r>
              <a:rPr lang="en-US" dirty="0" smtClean="0"/>
              <a:t> We are in a bad place</a:t>
            </a:r>
          </a:p>
          <a:p>
            <a:pPr lvl="1"/>
            <a:r>
              <a:rPr lang="en-US" dirty="0" smtClean="0"/>
              <a:t>Increasingly schools adopt LMS's that are cloud hosted by privately owned US-based vendors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convenience over data control</a:t>
            </a:r>
          </a:p>
          <a:p>
            <a:pPr lvl="1"/>
            <a:r>
              <a:rPr lang="en-US" dirty="0" smtClean="0"/>
              <a:t>LTI Tools are rich, innovative, meet faculty needs </a:t>
            </a:r>
            <a:r>
              <a:rPr lang="mr-IN" dirty="0" smtClean="0"/>
              <a:t>–</a:t>
            </a:r>
            <a:r>
              <a:rPr lang="en-US" dirty="0" smtClean="0"/>
              <a:t> learner privacy is pushed to the back in the name of paying for well developed off-the-shelf solutions</a:t>
            </a:r>
            <a:endParaRPr lang="en-US" dirty="0"/>
          </a:p>
          <a:p>
            <a:r>
              <a:rPr lang="en-US" dirty="0" smtClean="0"/>
              <a:t>For a large fraction of higher education </a:t>
            </a:r>
            <a:r>
              <a:rPr lang="mr-IN" dirty="0" smtClean="0"/>
              <a:t>–</a:t>
            </a:r>
            <a:r>
              <a:rPr lang="en-US" dirty="0" smtClean="0"/>
              <a:t> they have given up control of data and delegated learner privacy to their vendors </a:t>
            </a:r>
            <a:r>
              <a:rPr lang="mr-IN" dirty="0" smtClean="0"/>
              <a:t>–</a:t>
            </a:r>
            <a:r>
              <a:rPr lang="en-US" dirty="0" smtClean="0"/>
              <a:t> it is a golden age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unless you care about learner privacy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Interact with Three Kinds of Universities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Deeply committed to protecting the privacy of learner data and willing to spend time, money, and inconvenience to achieve learner privacy </a:t>
            </a:r>
            <a:r>
              <a:rPr lang="en-US" dirty="0" smtClean="0">
                <a:solidFill>
                  <a:srgbClr val="FFFF00"/>
                </a:solidFill>
              </a:rPr>
              <a:t>A+  </a:t>
            </a:r>
          </a:p>
          <a:p>
            <a:r>
              <a:rPr lang="en-US" dirty="0" smtClean="0"/>
              <a:t>Want to pick a "more private" product but only if they have two equivalent choices </a:t>
            </a:r>
            <a:r>
              <a:rPr lang="mr-IN" dirty="0" smtClean="0"/>
              <a:t>–</a:t>
            </a:r>
            <a:r>
              <a:rPr lang="en-US" dirty="0" smtClean="0"/>
              <a:t> want the market to develop "more private" </a:t>
            </a:r>
            <a:r>
              <a:rPr lang="en-US" dirty="0" smtClean="0">
                <a:solidFill>
                  <a:srgbClr val="FFFF00"/>
                </a:solidFill>
              </a:rPr>
              <a:t>B-</a:t>
            </a:r>
          </a:p>
          <a:p>
            <a:r>
              <a:rPr lang="en-US" dirty="0" smtClean="0"/>
              <a:t>Want to do maintain the status quo </a:t>
            </a:r>
            <a:r>
              <a:rPr lang="mr-IN" dirty="0" smtClean="0"/>
              <a:t>–</a:t>
            </a:r>
            <a:r>
              <a:rPr lang="en-US" dirty="0" smtClean="0"/>
              <a:t> want to collect "badges" that indicate that whatever they choose to do is "best practice" </a:t>
            </a:r>
            <a:r>
              <a:rPr lang="en-US" dirty="0" smtClean="0">
                <a:solidFill>
                  <a:srgbClr val="FFFF00"/>
                </a:solidFill>
              </a:rPr>
              <a:t>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14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574</Words>
  <Application>Microsoft Macintosh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Mangal</vt:lpstr>
      <vt:lpstr>Arial</vt:lpstr>
      <vt:lpstr>Office Theme</vt:lpstr>
      <vt:lpstr>PowerPoint Presentation</vt:lpstr>
      <vt:lpstr>Ethical framework for Learning Technology</vt:lpstr>
      <vt:lpstr>Open Apereo 2021 Panel Plenary Preview</vt:lpstr>
      <vt:lpstr>PowerPoint Presentation</vt:lpstr>
      <vt:lpstr>The Draft Checklist for Learning Technology (DELICATE)</vt:lpstr>
      <vt:lpstr>DELICATE Checklist for Learning Technology (DRAFT)</vt:lpstr>
      <vt:lpstr>IMS Efforts - Improving</vt:lpstr>
      <vt:lpstr>These efforts are great – but face uphill battle</vt:lpstr>
      <vt:lpstr>I Interact with Three Kinds of Universities</vt:lpstr>
      <vt:lpstr>A Long Process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Microsoft Office User</cp:lastModifiedBy>
  <cp:revision>160</cp:revision>
  <dcterms:created xsi:type="dcterms:W3CDTF">2020-04-23T17:50:28Z</dcterms:created>
  <dcterms:modified xsi:type="dcterms:W3CDTF">2021-05-24T16:58:56Z</dcterms:modified>
</cp:coreProperties>
</file>