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62" r:id="rId2"/>
    <p:sldId id="295" r:id="rId3"/>
    <p:sldId id="296" r:id="rId4"/>
    <p:sldId id="312" r:id="rId5"/>
    <p:sldId id="311" r:id="rId6"/>
    <p:sldId id="314" r:id="rId7"/>
    <p:sldId id="317" r:id="rId8"/>
    <p:sldId id="315" r:id="rId9"/>
    <p:sldId id="313" r:id="rId10"/>
    <p:sldId id="316" r:id="rId11"/>
    <p:sldId id="319" r:id="rId12"/>
    <p:sldId id="318" r:id="rId13"/>
    <p:sldId id="310"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A6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68"/>
    <p:restoredTop sz="97465"/>
  </p:normalViewPr>
  <p:slideViewPr>
    <p:cSldViewPr snapToGrid="0" snapToObjects="1">
      <p:cViewPr>
        <p:scale>
          <a:sx n="110" d="100"/>
          <a:sy n="110" d="100"/>
        </p:scale>
        <p:origin x="64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8075CA-E4BE-BA46-A08D-1D2A53775B0A}" type="datetimeFigureOut">
              <a:rPr lang="en-US" smtClean="0"/>
              <a:t>5/19/21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8F73E5-6195-3240-A710-6E6AEEA4BB2D}" type="slidenum">
              <a:rPr lang="en-US" smtClean="0"/>
              <a:t>‹#›</a:t>
            </a:fld>
            <a:endParaRPr lang="en-US"/>
          </a:p>
        </p:txBody>
      </p:sp>
    </p:spTree>
    <p:extLst>
      <p:ext uri="{BB962C8B-B14F-4D97-AF65-F5344CB8AC3E}">
        <p14:creationId xmlns:p14="http://schemas.microsoft.com/office/powerpoint/2010/main" val="96143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6374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3A5DD90-C89A-BB41-88A2-FC1EE1ABBA78}" type="datetimeFigureOut">
              <a:rPr lang="en-US" smtClean="0"/>
              <a:t>5/19/21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170D114-2731-E545-9C38-6349ECD3A22C}" type="slidenum">
              <a:rPr lang="en-US" smtClean="0"/>
              <a:t>‹#›</a:t>
            </a:fld>
            <a:endParaRPr lang="en-US"/>
          </a:p>
        </p:txBody>
      </p:sp>
    </p:spTree>
    <p:extLst>
      <p:ext uri="{BB962C8B-B14F-4D97-AF65-F5344CB8AC3E}">
        <p14:creationId xmlns:p14="http://schemas.microsoft.com/office/powerpoint/2010/main" val="1301744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3A5DD90-C89A-BB41-88A2-FC1EE1ABBA78}" type="datetimeFigureOut">
              <a:rPr lang="en-US" smtClean="0"/>
              <a:t>5/19/21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170D114-2731-E545-9C38-6349ECD3A22C}" type="slidenum">
              <a:rPr lang="en-US" smtClean="0"/>
              <a:t>‹#›</a:t>
            </a:fld>
            <a:endParaRPr lang="en-US"/>
          </a:p>
        </p:txBody>
      </p:sp>
    </p:spTree>
    <p:extLst>
      <p:ext uri="{BB962C8B-B14F-4D97-AF65-F5344CB8AC3E}">
        <p14:creationId xmlns:p14="http://schemas.microsoft.com/office/powerpoint/2010/main" val="2009899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3A5DD90-C89A-BB41-88A2-FC1EE1ABBA78}" type="datetimeFigureOut">
              <a:rPr lang="en-US" smtClean="0"/>
              <a:t>5/19/21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170D114-2731-E545-9C38-6349ECD3A22C}" type="slidenum">
              <a:rPr lang="en-US" smtClean="0"/>
              <a:t>‹#›</a:t>
            </a:fld>
            <a:endParaRPr lang="en-US"/>
          </a:p>
        </p:txBody>
      </p:sp>
    </p:spTree>
    <p:extLst>
      <p:ext uri="{BB962C8B-B14F-4D97-AF65-F5344CB8AC3E}">
        <p14:creationId xmlns:p14="http://schemas.microsoft.com/office/powerpoint/2010/main" val="2044067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3A5DD90-C89A-BB41-88A2-FC1EE1ABBA78}" type="datetimeFigureOut">
              <a:rPr lang="en-US" smtClean="0"/>
              <a:t>5/19/21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170D114-2731-E545-9C38-6349ECD3A22C}" type="slidenum">
              <a:rPr lang="en-US" smtClean="0"/>
              <a:t>‹#›</a:t>
            </a:fld>
            <a:endParaRPr lang="en-US"/>
          </a:p>
        </p:txBody>
      </p:sp>
    </p:spTree>
    <p:extLst>
      <p:ext uri="{BB962C8B-B14F-4D97-AF65-F5344CB8AC3E}">
        <p14:creationId xmlns:p14="http://schemas.microsoft.com/office/powerpoint/2010/main" val="1344218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3A5DD90-C89A-BB41-88A2-FC1EE1ABBA78}" type="datetimeFigureOut">
              <a:rPr lang="en-US" smtClean="0"/>
              <a:t>5/19/21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170D114-2731-E545-9C38-6349ECD3A22C}" type="slidenum">
              <a:rPr lang="en-US" smtClean="0"/>
              <a:t>‹#›</a:t>
            </a:fld>
            <a:endParaRPr lang="en-US"/>
          </a:p>
        </p:txBody>
      </p:sp>
    </p:spTree>
    <p:extLst>
      <p:ext uri="{BB962C8B-B14F-4D97-AF65-F5344CB8AC3E}">
        <p14:creationId xmlns:p14="http://schemas.microsoft.com/office/powerpoint/2010/main" val="751707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23A5DD90-C89A-BB41-88A2-FC1EE1ABBA78}" type="datetimeFigureOut">
              <a:rPr lang="en-US" smtClean="0"/>
              <a:t>5/19/21</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B170D114-2731-E545-9C38-6349ECD3A22C}" type="slidenum">
              <a:rPr lang="en-US" smtClean="0"/>
              <a:t>‹#›</a:t>
            </a:fld>
            <a:endParaRPr lang="en-US"/>
          </a:p>
        </p:txBody>
      </p:sp>
    </p:spTree>
    <p:extLst>
      <p:ext uri="{BB962C8B-B14F-4D97-AF65-F5344CB8AC3E}">
        <p14:creationId xmlns:p14="http://schemas.microsoft.com/office/powerpoint/2010/main" val="303119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23A5DD90-C89A-BB41-88A2-FC1EE1ABBA78}" type="datetimeFigureOut">
              <a:rPr lang="en-US" smtClean="0"/>
              <a:t>5/19/21</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B170D114-2731-E545-9C38-6349ECD3A22C}" type="slidenum">
              <a:rPr lang="en-US" smtClean="0"/>
              <a:t>‹#›</a:t>
            </a:fld>
            <a:endParaRPr lang="en-US"/>
          </a:p>
        </p:txBody>
      </p:sp>
    </p:spTree>
    <p:extLst>
      <p:ext uri="{BB962C8B-B14F-4D97-AF65-F5344CB8AC3E}">
        <p14:creationId xmlns:p14="http://schemas.microsoft.com/office/powerpoint/2010/main" val="696679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23A5DD90-C89A-BB41-88A2-FC1EE1ABBA78}" type="datetimeFigureOut">
              <a:rPr lang="en-US" smtClean="0"/>
              <a:t>5/19/21</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B170D114-2731-E545-9C38-6349ECD3A22C}" type="slidenum">
              <a:rPr lang="en-US" smtClean="0"/>
              <a:t>‹#›</a:t>
            </a:fld>
            <a:endParaRPr lang="en-US"/>
          </a:p>
        </p:txBody>
      </p:sp>
    </p:spTree>
    <p:extLst>
      <p:ext uri="{BB962C8B-B14F-4D97-AF65-F5344CB8AC3E}">
        <p14:creationId xmlns:p14="http://schemas.microsoft.com/office/powerpoint/2010/main" val="1012723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3A5DD90-C89A-BB41-88A2-FC1EE1ABBA78}" type="datetimeFigureOut">
              <a:rPr lang="en-US" smtClean="0"/>
              <a:t>5/19/21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170D114-2731-E545-9C38-6349ECD3A22C}" type="slidenum">
              <a:rPr lang="en-US" smtClean="0"/>
              <a:t>‹#›</a:t>
            </a:fld>
            <a:endParaRPr lang="en-US"/>
          </a:p>
        </p:txBody>
      </p:sp>
    </p:spTree>
    <p:extLst>
      <p:ext uri="{BB962C8B-B14F-4D97-AF65-F5344CB8AC3E}">
        <p14:creationId xmlns:p14="http://schemas.microsoft.com/office/powerpoint/2010/main" val="2030247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3A5DD90-C89A-BB41-88A2-FC1EE1ABBA78}" type="datetimeFigureOut">
              <a:rPr lang="en-US" smtClean="0"/>
              <a:t>5/19/21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170D114-2731-E545-9C38-6349ECD3A22C}" type="slidenum">
              <a:rPr lang="en-US" smtClean="0"/>
              <a:t>‹#›</a:t>
            </a:fld>
            <a:endParaRPr lang="en-US"/>
          </a:p>
        </p:txBody>
      </p:sp>
    </p:spTree>
    <p:extLst>
      <p:ext uri="{BB962C8B-B14F-4D97-AF65-F5344CB8AC3E}">
        <p14:creationId xmlns:p14="http://schemas.microsoft.com/office/powerpoint/2010/main" val="100450233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hyperlink" Target="https://www.learnerprivacy.org/" TargetMode="Externa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35980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hlinkClick r:id="rId13"/>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66240" y="5961728"/>
            <a:ext cx="2308459" cy="644060"/>
          </a:xfrm>
          <a:prstGeom prst="rect">
            <a:avLst/>
          </a:prstGeom>
        </p:spPr>
      </p:pic>
    </p:spTree>
    <p:extLst>
      <p:ext uri="{BB962C8B-B14F-4D97-AF65-F5344CB8AC3E}">
        <p14:creationId xmlns:p14="http://schemas.microsoft.com/office/powerpoint/2010/main" val="1580312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808" y="1208768"/>
            <a:ext cx="5304069" cy="4243255"/>
          </a:xfrm>
          <a:prstGeom prst="rect">
            <a:avLst/>
          </a:prstGeom>
        </p:spPr>
      </p:pic>
      <p:pic>
        <p:nvPicPr>
          <p:cNvPr id="3" name="Picture 2">
            <a:extLst>
              <a:ext uri="{FF2B5EF4-FFF2-40B4-BE49-F238E27FC236}">
                <a16:creationId xmlns="" xmlns:a16="http://schemas.microsoft.com/office/drawing/2014/main" id="{EDD31862-E10B-274C-9571-3BE694A2173A}"/>
              </a:ext>
            </a:extLst>
          </p:cNvPr>
          <p:cNvPicPr>
            <a:picLocks noChangeAspect="1"/>
          </p:cNvPicPr>
          <p:nvPr/>
        </p:nvPicPr>
        <p:blipFill rotWithShape="1">
          <a:blip r:embed="rId3"/>
          <a:srcRect l="8187" t="9040" r="14778" b="17170"/>
          <a:stretch/>
        </p:blipFill>
        <p:spPr>
          <a:xfrm>
            <a:off x="6824133" y="-1"/>
            <a:ext cx="5367867" cy="6858002"/>
          </a:xfrm>
          <a:prstGeom prst="rect">
            <a:avLst/>
          </a:prstGeom>
        </p:spPr>
      </p:pic>
      <p:sp>
        <p:nvSpPr>
          <p:cNvPr id="4" name="TextBox 3"/>
          <p:cNvSpPr txBox="1"/>
          <p:nvPr/>
        </p:nvSpPr>
        <p:spPr>
          <a:xfrm>
            <a:off x="2042556" y="5712032"/>
            <a:ext cx="2210862" cy="584775"/>
          </a:xfrm>
          <a:prstGeom prst="rect">
            <a:avLst/>
          </a:prstGeom>
          <a:noFill/>
        </p:spPr>
        <p:txBody>
          <a:bodyPr wrap="none" rtlCol="0">
            <a:spAutoFit/>
          </a:bodyPr>
          <a:lstStyle/>
          <a:p>
            <a:r>
              <a:rPr lang="en-US" sz="3200" dirty="0" smtClean="0">
                <a:solidFill>
                  <a:schemeClr val="bg1"/>
                </a:solidFill>
              </a:rPr>
              <a:t>Episode 006</a:t>
            </a:r>
            <a:endParaRPr lang="en-US" sz="3200" dirty="0">
              <a:solidFill>
                <a:schemeClr val="bg1"/>
              </a:solidFill>
            </a:endParaRPr>
          </a:p>
        </p:txBody>
      </p:sp>
    </p:spTree>
    <p:extLst>
      <p:ext uri="{BB962C8B-B14F-4D97-AF65-F5344CB8AC3E}">
        <p14:creationId xmlns:p14="http://schemas.microsoft.com/office/powerpoint/2010/main" val="7167804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Interact with Three Kinds of Universities</a:t>
            </a:r>
            <a:endParaRPr lang="en-US" dirty="0"/>
          </a:p>
        </p:txBody>
      </p:sp>
      <p:sp>
        <p:nvSpPr>
          <p:cNvPr id="3" name="Content Placeholder 2"/>
          <p:cNvSpPr>
            <a:spLocks noGrp="1"/>
          </p:cNvSpPr>
          <p:nvPr>
            <p:ph idx="1"/>
          </p:nvPr>
        </p:nvSpPr>
        <p:spPr/>
        <p:txBody>
          <a:bodyPr/>
          <a:lstStyle/>
          <a:p>
            <a:r>
              <a:rPr lang="en-US" dirty="0" smtClean="0"/>
              <a:t>Deeply committed to protecting the privacy of learner data and willing to spend time, money, and inconvenience to achieve learner privacy </a:t>
            </a:r>
            <a:r>
              <a:rPr lang="en-US" dirty="0" smtClean="0">
                <a:solidFill>
                  <a:srgbClr val="FFFF00"/>
                </a:solidFill>
              </a:rPr>
              <a:t>A+  </a:t>
            </a:r>
            <a:r>
              <a:rPr lang="en-US" dirty="0" smtClean="0"/>
              <a:t>(for example)</a:t>
            </a:r>
          </a:p>
          <a:p>
            <a:r>
              <a:rPr lang="en-US" dirty="0" smtClean="0"/>
              <a:t>Willing to pick a "more private" product if they have two equivalent choices </a:t>
            </a:r>
            <a:r>
              <a:rPr lang="mr-IN" dirty="0" smtClean="0"/>
              <a:t>–</a:t>
            </a:r>
            <a:r>
              <a:rPr lang="en-US" dirty="0" smtClean="0"/>
              <a:t> want someone else to tell them what products are "more private" </a:t>
            </a:r>
            <a:r>
              <a:rPr lang="en-US" dirty="0" smtClean="0">
                <a:solidFill>
                  <a:srgbClr val="FFFF00"/>
                </a:solidFill>
              </a:rPr>
              <a:t>B-</a:t>
            </a:r>
          </a:p>
          <a:p>
            <a:r>
              <a:rPr lang="en-US" dirty="0" smtClean="0"/>
              <a:t>Want to do whatever they do </a:t>
            </a:r>
            <a:r>
              <a:rPr lang="mr-IN" dirty="0" smtClean="0"/>
              <a:t>–</a:t>
            </a:r>
            <a:r>
              <a:rPr lang="en-US" dirty="0" smtClean="0"/>
              <a:t> want to collect "badges" that indicate that whatever they choose to do is "best practice" </a:t>
            </a:r>
            <a:r>
              <a:rPr lang="en-US" dirty="0" smtClean="0">
                <a:solidFill>
                  <a:srgbClr val="FFFF00"/>
                </a:solidFill>
              </a:rPr>
              <a:t>D</a:t>
            </a:r>
            <a:endParaRPr lang="en-US" dirty="0">
              <a:solidFill>
                <a:srgbClr val="FFFF00"/>
              </a:solidFill>
            </a:endParaRPr>
          </a:p>
        </p:txBody>
      </p:sp>
    </p:spTree>
    <p:extLst>
      <p:ext uri="{BB962C8B-B14F-4D97-AF65-F5344CB8AC3E}">
        <p14:creationId xmlns:p14="http://schemas.microsoft.com/office/powerpoint/2010/main" val="721142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Leadership not Executives</a:t>
            </a:r>
            <a:endParaRPr lang="en-US" dirty="0"/>
          </a:p>
        </p:txBody>
      </p:sp>
      <p:sp>
        <p:nvSpPr>
          <p:cNvPr id="3" name="Content Placeholder 2"/>
          <p:cNvSpPr>
            <a:spLocks noGrp="1"/>
          </p:cNvSpPr>
          <p:nvPr>
            <p:ph idx="1"/>
          </p:nvPr>
        </p:nvSpPr>
        <p:spPr/>
        <p:txBody>
          <a:bodyPr/>
          <a:lstStyle/>
          <a:p>
            <a:r>
              <a:rPr lang="en-US" dirty="0" smtClean="0"/>
              <a:t>We need more leadership, not more executives</a:t>
            </a:r>
          </a:p>
          <a:p>
            <a:r>
              <a:rPr lang="en-US" dirty="0" smtClean="0"/>
              <a:t>CEO story</a:t>
            </a:r>
          </a:p>
          <a:p>
            <a:r>
              <a:rPr lang="en-US" dirty="0"/>
              <a:t>Before there were CIOs, there was the first generation of Computer Center Directors</a:t>
            </a:r>
          </a:p>
          <a:p>
            <a:pPr lvl="1"/>
            <a:r>
              <a:rPr lang="en-US" dirty="0"/>
              <a:t>Came up through the technical ranks </a:t>
            </a:r>
            <a:r>
              <a:rPr lang="mr-IN" dirty="0"/>
              <a:t>–</a:t>
            </a:r>
            <a:r>
              <a:rPr lang="en-US" dirty="0"/>
              <a:t> knew the campus infrastructure</a:t>
            </a:r>
          </a:p>
          <a:p>
            <a:pPr lvl="1"/>
            <a:r>
              <a:rPr lang="en-US" dirty="0"/>
              <a:t>Built </a:t>
            </a:r>
            <a:r>
              <a:rPr lang="en-US" dirty="0" smtClean="0"/>
              <a:t>hardware </a:t>
            </a:r>
            <a:r>
              <a:rPr lang="mr-IN" dirty="0" smtClean="0"/>
              <a:t>–</a:t>
            </a:r>
            <a:r>
              <a:rPr lang="en-US" dirty="0" smtClean="0"/>
              <a:t> wrote software</a:t>
            </a:r>
            <a:endParaRPr lang="en-US" dirty="0"/>
          </a:p>
          <a:p>
            <a:pPr lvl="1"/>
            <a:r>
              <a:rPr lang="en-US" dirty="0"/>
              <a:t>Strung cables and fiber to make a campus network</a:t>
            </a:r>
          </a:p>
          <a:p>
            <a:pPr lvl="1"/>
            <a:r>
              <a:rPr lang="en-US" dirty="0"/>
              <a:t>Invented things like TCP/IP </a:t>
            </a:r>
            <a:r>
              <a:rPr lang="mr-IN" dirty="0"/>
              <a:t>–</a:t>
            </a:r>
            <a:r>
              <a:rPr lang="en-US" dirty="0"/>
              <a:t> collaboration between IT staff and </a:t>
            </a:r>
            <a:r>
              <a:rPr lang="en-US" dirty="0" smtClean="0"/>
              <a:t>CS</a:t>
            </a:r>
            <a:endParaRPr lang="en-US" dirty="0"/>
          </a:p>
        </p:txBody>
      </p:sp>
    </p:spTree>
    <p:extLst>
      <p:ext uri="{BB962C8B-B14F-4D97-AF65-F5344CB8AC3E}">
        <p14:creationId xmlns:p14="http://schemas.microsoft.com/office/powerpoint/2010/main" val="1389424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CIO, CSO, CPO, </a:t>
            </a:r>
            <a:r>
              <a:rPr lang="en-US" dirty="0" err="1" smtClean="0"/>
              <a:t>CethO</a:t>
            </a:r>
            <a:r>
              <a:rPr lang="en-US" dirty="0" smtClean="0"/>
              <a:t> ??</a:t>
            </a:r>
            <a:endParaRPr lang="en-US" dirty="0"/>
          </a:p>
        </p:txBody>
      </p:sp>
      <p:sp>
        <p:nvSpPr>
          <p:cNvPr id="3" name="Content Placeholder 2"/>
          <p:cNvSpPr>
            <a:spLocks noGrp="1"/>
          </p:cNvSpPr>
          <p:nvPr>
            <p:ph idx="1"/>
          </p:nvPr>
        </p:nvSpPr>
        <p:spPr/>
        <p:txBody>
          <a:bodyPr/>
          <a:lstStyle/>
          <a:p>
            <a:r>
              <a:rPr lang="en-US" dirty="0" smtClean="0"/>
              <a:t>We need more leadership, not more executives</a:t>
            </a:r>
          </a:p>
        </p:txBody>
      </p:sp>
    </p:spTree>
    <p:extLst>
      <p:ext uri="{BB962C8B-B14F-4D97-AF65-F5344CB8AC3E}">
        <p14:creationId xmlns:p14="http://schemas.microsoft.com/office/powerpoint/2010/main" val="682281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smtClean="0"/>
              <a:t>We are in a golden age of educational technology</a:t>
            </a:r>
          </a:p>
          <a:p>
            <a:r>
              <a:rPr lang="en-US" dirty="0" smtClean="0"/>
              <a:t>Lots of investment </a:t>
            </a:r>
            <a:r>
              <a:rPr lang="mr-IN" dirty="0" smtClean="0"/>
              <a:t>–</a:t>
            </a:r>
            <a:r>
              <a:rPr lang="en-US" dirty="0" smtClean="0"/>
              <a:t> lots of innovation </a:t>
            </a:r>
            <a:r>
              <a:rPr lang="mr-IN" dirty="0" smtClean="0"/>
              <a:t>–</a:t>
            </a:r>
            <a:r>
              <a:rPr lang="en-US" dirty="0" smtClean="0"/>
              <a:t> lots of business models</a:t>
            </a:r>
          </a:p>
          <a:p>
            <a:r>
              <a:rPr lang="en-US" dirty="0" smtClean="0"/>
              <a:t>Higher education needs to find a way to regain the lost control without losing the gains in software usability and diversity</a:t>
            </a:r>
          </a:p>
          <a:p>
            <a:endParaRPr lang="en-US" dirty="0"/>
          </a:p>
        </p:txBody>
      </p:sp>
    </p:spTree>
    <p:extLst>
      <p:ext uri="{BB962C8B-B14F-4D97-AF65-F5344CB8AC3E}">
        <p14:creationId xmlns:p14="http://schemas.microsoft.com/office/powerpoint/2010/main" val="119524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808" y="1208768"/>
            <a:ext cx="5304069" cy="4243255"/>
          </a:xfrm>
          <a:prstGeom prst="rect">
            <a:avLst/>
          </a:prstGeom>
        </p:spPr>
      </p:pic>
      <p:pic>
        <p:nvPicPr>
          <p:cNvPr id="3" name="Picture 2">
            <a:extLst>
              <a:ext uri="{FF2B5EF4-FFF2-40B4-BE49-F238E27FC236}">
                <a16:creationId xmlns="" xmlns:a16="http://schemas.microsoft.com/office/drawing/2014/main" id="{EDD31862-E10B-274C-9571-3BE694A2173A}"/>
              </a:ext>
            </a:extLst>
          </p:cNvPr>
          <p:cNvPicPr>
            <a:picLocks noChangeAspect="1"/>
          </p:cNvPicPr>
          <p:nvPr/>
        </p:nvPicPr>
        <p:blipFill rotWithShape="1">
          <a:blip r:embed="rId3"/>
          <a:srcRect l="8187" t="9040" r="14778" b="17170"/>
          <a:stretch/>
        </p:blipFill>
        <p:spPr>
          <a:xfrm>
            <a:off x="6824133" y="-1"/>
            <a:ext cx="5367867" cy="6858002"/>
          </a:xfrm>
          <a:prstGeom prst="rect">
            <a:avLst/>
          </a:prstGeom>
        </p:spPr>
      </p:pic>
      <p:sp>
        <p:nvSpPr>
          <p:cNvPr id="4" name="TextBox 3"/>
          <p:cNvSpPr txBox="1"/>
          <p:nvPr/>
        </p:nvSpPr>
        <p:spPr>
          <a:xfrm>
            <a:off x="2042556" y="5712032"/>
            <a:ext cx="2210862" cy="584775"/>
          </a:xfrm>
          <a:prstGeom prst="rect">
            <a:avLst/>
          </a:prstGeom>
          <a:noFill/>
        </p:spPr>
        <p:txBody>
          <a:bodyPr wrap="none" rtlCol="0">
            <a:spAutoFit/>
          </a:bodyPr>
          <a:lstStyle/>
          <a:p>
            <a:r>
              <a:rPr lang="en-US" sz="3200" dirty="0" smtClean="0">
                <a:solidFill>
                  <a:schemeClr val="bg1"/>
                </a:solidFill>
              </a:rPr>
              <a:t>Episode 006</a:t>
            </a:r>
            <a:endParaRPr lang="en-US" sz="3200" dirty="0">
              <a:solidFill>
                <a:schemeClr val="bg1"/>
              </a:solidFill>
            </a:endParaRPr>
          </a:p>
        </p:txBody>
      </p:sp>
    </p:spTree>
    <p:extLst>
      <p:ext uri="{BB962C8B-B14F-4D97-AF65-F5344CB8AC3E}">
        <p14:creationId xmlns:p14="http://schemas.microsoft.com/office/powerpoint/2010/main" val="1194588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Ethical </a:t>
            </a:r>
            <a:r>
              <a:rPr lang="en-US" dirty="0"/>
              <a:t>framework for Learning Technology</a:t>
            </a:r>
          </a:p>
        </p:txBody>
      </p:sp>
      <p:sp>
        <p:nvSpPr>
          <p:cNvPr id="3" name="Content Placeholder 2"/>
          <p:cNvSpPr>
            <a:spLocks noGrp="1"/>
          </p:cNvSpPr>
          <p:nvPr>
            <p:ph idx="1"/>
          </p:nvPr>
        </p:nvSpPr>
        <p:spPr/>
        <p:txBody>
          <a:bodyPr>
            <a:normAutofit/>
          </a:bodyPr>
          <a:lstStyle/>
          <a:p>
            <a:r>
              <a:rPr lang="en-US" sz="4000" dirty="0" smtClean="0"/>
              <a:t>Association for Learning Technology</a:t>
            </a:r>
          </a:p>
          <a:p>
            <a:r>
              <a:rPr lang="en-US" sz="4000" dirty="0" err="1"/>
              <a:t>www.alt.ac.uk</a:t>
            </a:r>
            <a:endParaRPr lang="en-US" sz="4000" dirty="0" smtClean="0"/>
          </a:p>
          <a:p>
            <a:endParaRPr lang="en-US" sz="4000" dirty="0" smtClean="0"/>
          </a:p>
        </p:txBody>
      </p:sp>
    </p:spTree>
    <p:extLst>
      <p:ext uri="{BB962C8B-B14F-4D97-AF65-F5344CB8AC3E}">
        <p14:creationId xmlns:p14="http://schemas.microsoft.com/office/powerpoint/2010/main" val="3651805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t>
            </a:r>
            <a:r>
              <a:rPr lang="en-US" dirty="0" err="1" smtClean="0"/>
              <a:t>Apereo</a:t>
            </a:r>
            <a:r>
              <a:rPr lang="en-US" dirty="0" smtClean="0"/>
              <a:t> 2021 Panel Plenary Preview</a:t>
            </a:r>
            <a:endParaRPr lang="en-US" dirty="0"/>
          </a:p>
        </p:txBody>
      </p:sp>
      <p:sp>
        <p:nvSpPr>
          <p:cNvPr id="3" name="Content Placeholder 2"/>
          <p:cNvSpPr>
            <a:spLocks noGrp="1"/>
          </p:cNvSpPr>
          <p:nvPr>
            <p:ph idx="1"/>
          </p:nvPr>
        </p:nvSpPr>
        <p:spPr/>
        <p:txBody>
          <a:bodyPr>
            <a:normAutofit/>
          </a:bodyPr>
          <a:lstStyle/>
          <a:p>
            <a:r>
              <a:rPr lang="en-US" sz="4000" dirty="0" smtClean="0"/>
              <a:t>Open </a:t>
            </a:r>
            <a:r>
              <a:rPr lang="en-US" sz="4000" dirty="0" err="1" smtClean="0"/>
              <a:t>Apereo</a:t>
            </a:r>
            <a:r>
              <a:rPr lang="en-US" sz="4000" dirty="0" smtClean="0"/>
              <a:t> 2021 June 7-9, </a:t>
            </a:r>
          </a:p>
          <a:p>
            <a:r>
              <a:rPr lang="en-US" sz="4000" dirty="0" smtClean="0"/>
              <a:t>This session is on Tuesday June 8, 2021 at 11AM</a:t>
            </a:r>
          </a:p>
          <a:p>
            <a:r>
              <a:rPr lang="en-US" sz="4000" i="1" dirty="0" smtClean="0"/>
              <a:t>ALT </a:t>
            </a:r>
            <a:r>
              <a:rPr lang="en-US" sz="4000" i="1" dirty="0"/>
              <a:t>&amp; </a:t>
            </a:r>
            <a:r>
              <a:rPr lang="en-US" sz="4000" i="1" dirty="0" err="1"/>
              <a:t>Apereo</a:t>
            </a:r>
            <a:r>
              <a:rPr lang="en-US" sz="4000" i="1" dirty="0"/>
              <a:t> </a:t>
            </a:r>
            <a:r>
              <a:rPr lang="en-US" sz="4000" i="1" dirty="0" err="1"/>
              <a:t>Screenside</a:t>
            </a:r>
            <a:r>
              <a:rPr lang="en-US" sz="4000" i="1" dirty="0"/>
              <a:t> Chat. Ethics &amp; Learning Technology. Perspectives from the Pandemic.</a:t>
            </a:r>
          </a:p>
          <a:p>
            <a:r>
              <a:rPr lang="en-US" sz="4000" dirty="0" smtClean="0"/>
              <a:t>Several panelists with different perspectives</a:t>
            </a:r>
          </a:p>
        </p:txBody>
      </p:sp>
    </p:spTree>
    <p:extLst>
      <p:ext uri="{BB962C8B-B14F-4D97-AF65-F5344CB8AC3E}">
        <p14:creationId xmlns:p14="http://schemas.microsoft.com/office/powerpoint/2010/main" val="6303183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DELICATE Checklist for Learning Technology</a:t>
            </a:r>
          </a:p>
        </p:txBody>
      </p:sp>
      <p:sp>
        <p:nvSpPr>
          <p:cNvPr id="3" name="Content Placeholder 2"/>
          <p:cNvSpPr>
            <a:spLocks noGrp="1"/>
          </p:cNvSpPr>
          <p:nvPr>
            <p:ph idx="1"/>
          </p:nvPr>
        </p:nvSpPr>
        <p:spPr/>
        <p:txBody>
          <a:bodyPr>
            <a:normAutofit/>
          </a:bodyPr>
          <a:lstStyle/>
          <a:p>
            <a:r>
              <a:rPr lang="en-US" sz="3600" u="sng" dirty="0"/>
              <a:t>Determination</a:t>
            </a:r>
            <a:r>
              <a:rPr lang="en-US" sz="3600" dirty="0"/>
              <a:t> - Why do you want to implement this Learning Technology</a:t>
            </a:r>
            <a:r>
              <a:rPr lang="en-US" sz="3600" dirty="0" smtClean="0"/>
              <a:t>?</a:t>
            </a:r>
          </a:p>
          <a:p>
            <a:r>
              <a:rPr lang="en-US" sz="3600" u="sng" dirty="0"/>
              <a:t>Explain</a:t>
            </a:r>
            <a:r>
              <a:rPr lang="en-US" sz="3600" dirty="0"/>
              <a:t> - Be open about your intentions and </a:t>
            </a:r>
            <a:r>
              <a:rPr lang="en-US" sz="3600" dirty="0" smtClean="0"/>
              <a:t>objectives</a:t>
            </a:r>
          </a:p>
          <a:p>
            <a:r>
              <a:rPr lang="en-US" sz="3600" u="sng" dirty="0"/>
              <a:t>Legitimate</a:t>
            </a:r>
            <a:r>
              <a:rPr lang="en-US" sz="3600" dirty="0"/>
              <a:t> - why are you implementing your Learning Technology</a:t>
            </a:r>
            <a:r>
              <a:rPr lang="en-US" sz="3600" dirty="0" smtClean="0"/>
              <a:t>?</a:t>
            </a:r>
          </a:p>
          <a:p>
            <a:r>
              <a:rPr lang="en-US" sz="3600" u="sng" dirty="0"/>
              <a:t>Involve</a:t>
            </a:r>
            <a:r>
              <a:rPr lang="en-US" sz="3600" dirty="0"/>
              <a:t> - Involve all stakeholders and users</a:t>
            </a:r>
          </a:p>
        </p:txBody>
      </p:sp>
    </p:spTree>
    <p:extLst>
      <p:ext uri="{BB962C8B-B14F-4D97-AF65-F5344CB8AC3E}">
        <p14:creationId xmlns:p14="http://schemas.microsoft.com/office/powerpoint/2010/main" val="1651938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DELICATE Checklist for Learning Technology</a:t>
            </a:r>
          </a:p>
        </p:txBody>
      </p:sp>
      <p:sp>
        <p:nvSpPr>
          <p:cNvPr id="3" name="Content Placeholder 2"/>
          <p:cNvSpPr>
            <a:spLocks noGrp="1"/>
          </p:cNvSpPr>
          <p:nvPr>
            <p:ph idx="1"/>
          </p:nvPr>
        </p:nvSpPr>
        <p:spPr/>
        <p:txBody>
          <a:bodyPr>
            <a:noAutofit/>
          </a:bodyPr>
          <a:lstStyle/>
          <a:p>
            <a:r>
              <a:rPr lang="en-US" sz="4000" u="sng" dirty="0"/>
              <a:t>Care and </a:t>
            </a:r>
            <a:r>
              <a:rPr lang="en-US" sz="4000" u="sng" dirty="0" smtClean="0"/>
              <a:t>Consent </a:t>
            </a:r>
            <a:r>
              <a:rPr lang="en-US" sz="4000" dirty="0"/>
              <a:t>- make a contract with the </a:t>
            </a:r>
            <a:r>
              <a:rPr lang="en-US" sz="4000" dirty="0" smtClean="0"/>
              <a:t>users</a:t>
            </a:r>
          </a:p>
          <a:p>
            <a:r>
              <a:rPr lang="en-US" sz="4000" u="sng" dirty="0" smtClean="0"/>
              <a:t>Appropriate</a:t>
            </a:r>
            <a:r>
              <a:rPr lang="en-US" sz="4000" dirty="0" smtClean="0"/>
              <a:t> - </a:t>
            </a:r>
            <a:r>
              <a:rPr lang="en-US" sz="4000" dirty="0"/>
              <a:t>is the use of Learning Technology suitable in your situation</a:t>
            </a:r>
            <a:r>
              <a:rPr lang="en-US" sz="4000" dirty="0" smtClean="0"/>
              <a:t>?</a:t>
            </a:r>
            <a:endParaRPr lang="en-US" sz="4000" dirty="0"/>
          </a:p>
          <a:p>
            <a:r>
              <a:rPr lang="en-US" sz="4000" u="sng" dirty="0"/>
              <a:t>Technical</a:t>
            </a:r>
            <a:r>
              <a:rPr lang="en-US" sz="4000" dirty="0"/>
              <a:t> - procedures to protect the </a:t>
            </a:r>
            <a:r>
              <a:rPr lang="en-US" sz="4000" dirty="0" smtClean="0"/>
              <a:t>learner</a:t>
            </a:r>
          </a:p>
          <a:p>
            <a:r>
              <a:rPr lang="en-US" sz="4000" u="sng" dirty="0"/>
              <a:t>External</a:t>
            </a:r>
            <a:r>
              <a:rPr lang="en-US" sz="4000" dirty="0"/>
              <a:t> - If you work with external providers</a:t>
            </a:r>
            <a:endParaRPr lang="en-US" sz="4000" dirty="0" smtClean="0"/>
          </a:p>
        </p:txBody>
      </p:sp>
    </p:spTree>
    <p:extLst>
      <p:ext uri="{BB962C8B-B14F-4D97-AF65-F5344CB8AC3E}">
        <p14:creationId xmlns:p14="http://schemas.microsoft.com/office/powerpoint/2010/main" val="735171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IMS Efforts - Improving</a:t>
            </a:r>
            <a:endParaRPr lang="en-US" dirty="0"/>
          </a:p>
        </p:txBody>
      </p:sp>
      <p:sp>
        <p:nvSpPr>
          <p:cNvPr id="3" name="Content Placeholder 2"/>
          <p:cNvSpPr>
            <a:spLocks noGrp="1"/>
          </p:cNvSpPr>
          <p:nvPr>
            <p:ph idx="1"/>
          </p:nvPr>
        </p:nvSpPr>
        <p:spPr/>
        <p:txBody>
          <a:bodyPr/>
          <a:lstStyle/>
          <a:p>
            <a:r>
              <a:rPr lang="en-US" dirty="0" smtClean="0"/>
              <a:t>Each time we evolve a standard like LTI we look at it with a lens of improving learner privacy</a:t>
            </a:r>
          </a:p>
          <a:p>
            <a:r>
              <a:rPr lang="en-US" dirty="0" smtClean="0"/>
              <a:t>Using things like the GDPR as a continuous lens - previous podcasts</a:t>
            </a:r>
          </a:p>
          <a:p>
            <a:r>
              <a:rPr lang="en-US" dirty="0" smtClean="0"/>
              <a:t>Evolving software certification to put privacy support harder to skirt </a:t>
            </a:r>
          </a:p>
          <a:p>
            <a:r>
              <a:rPr lang="en-US" dirty="0" smtClean="0"/>
              <a:t>Working groups developing privacy policies and rubrics</a:t>
            </a:r>
            <a:endParaRPr lang="en-US" dirty="0"/>
          </a:p>
        </p:txBody>
      </p:sp>
    </p:spTree>
    <p:extLst>
      <p:ext uri="{BB962C8B-B14F-4D97-AF65-F5344CB8AC3E}">
        <p14:creationId xmlns:p14="http://schemas.microsoft.com/office/powerpoint/2010/main" val="1160763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These efforts are great </a:t>
            </a:r>
            <a:r>
              <a:rPr lang="mr-IN" dirty="0" smtClean="0"/>
              <a:t>–</a:t>
            </a:r>
            <a:r>
              <a:rPr lang="en-US" dirty="0" smtClean="0"/>
              <a:t> but face uphill battle</a:t>
            </a:r>
            <a:endParaRPr lang="en-US" dirty="0"/>
          </a:p>
        </p:txBody>
      </p:sp>
      <p:sp>
        <p:nvSpPr>
          <p:cNvPr id="3" name="Content Placeholder 2"/>
          <p:cNvSpPr>
            <a:spLocks noGrp="1"/>
          </p:cNvSpPr>
          <p:nvPr>
            <p:ph idx="1"/>
          </p:nvPr>
        </p:nvSpPr>
        <p:spPr/>
        <p:txBody>
          <a:bodyPr/>
          <a:lstStyle/>
          <a:p>
            <a:r>
              <a:rPr lang="en-US" dirty="0" smtClean="0"/>
              <a:t>Status quo </a:t>
            </a:r>
            <a:r>
              <a:rPr lang="mr-IN" dirty="0" smtClean="0"/>
              <a:t>–</a:t>
            </a:r>
            <a:r>
              <a:rPr lang="en-US" dirty="0" smtClean="0"/>
              <a:t> We are in a bad place</a:t>
            </a:r>
          </a:p>
          <a:p>
            <a:pPr lvl="1"/>
            <a:r>
              <a:rPr lang="en-US" dirty="0" smtClean="0"/>
              <a:t>Increasingly schools adopt LMS's that are cloud hosted by privately owned US-based vendors </a:t>
            </a:r>
            <a:r>
              <a:rPr lang="mr-IN" dirty="0" smtClean="0"/>
              <a:t>–</a:t>
            </a:r>
            <a:r>
              <a:rPr lang="en-US" dirty="0"/>
              <a:t> </a:t>
            </a:r>
            <a:r>
              <a:rPr lang="en-US" dirty="0" smtClean="0"/>
              <a:t>convenience over data control</a:t>
            </a:r>
          </a:p>
          <a:p>
            <a:pPr lvl="1"/>
            <a:r>
              <a:rPr lang="en-US" dirty="0" smtClean="0"/>
              <a:t>LTI Tools are rich, innovative, meet faculty needs </a:t>
            </a:r>
            <a:r>
              <a:rPr lang="mr-IN" dirty="0" smtClean="0"/>
              <a:t>–</a:t>
            </a:r>
            <a:r>
              <a:rPr lang="en-US" dirty="0" smtClean="0"/>
              <a:t> learner privacy is pushed to the back in the name of paying for well developed off-the-shelf solutions</a:t>
            </a:r>
            <a:endParaRPr lang="en-US" dirty="0"/>
          </a:p>
          <a:p>
            <a:r>
              <a:rPr lang="en-US" dirty="0" smtClean="0"/>
              <a:t>For a large fraction of higher education </a:t>
            </a:r>
            <a:r>
              <a:rPr lang="mr-IN" dirty="0" smtClean="0"/>
              <a:t>–</a:t>
            </a:r>
            <a:r>
              <a:rPr lang="en-US" dirty="0" smtClean="0"/>
              <a:t> they have given up control of data and delegated learner privacy to their vendors </a:t>
            </a:r>
            <a:r>
              <a:rPr lang="mr-IN" dirty="0" smtClean="0"/>
              <a:t>–</a:t>
            </a:r>
            <a:r>
              <a:rPr lang="en-US" dirty="0" smtClean="0"/>
              <a:t> it is a golden age</a:t>
            </a:r>
            <a:r>
              <a:rPr lang="en-US" dirty="0"/>
              <a:t> </a:t>
            </a:r>
            <a:r>
              <a:rPr lang="mr-IN" dirty="0" smtClean="0"/>
              <a:t>–</a:t>
            </a:r>
            <a:r>
              <a:rPr lang="en-US" dirty="0" smtClean="0"/>
              <a:t> unless you care about learner privacy</a:t>
            </a:r>
            <a:endParaRPr lang="en-US" dirty="0"/>
          </a:p>
        </p:txBody>
      </p:sp>
    </p:spTree>
    <p:extLst>
      <p:ext uri="{BB962C8B-B14F-4D97-AF65-F5344CB8AC3E}">
        <p14:creationId xmlns:p14="http://schemas.microsoft.com/office/powerpoint/2010/main" val="244408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LTI 1.1 Can Be Done In A Private Manner</a:t>
            </a:r>
            <a:endParaRPr lang="en-US" dirty="0"/>
          </a:p>
        </p:txBody>
      </p:sp>
      <p:sp>
        <p:nvSpPr>
          <p:cNvPr id="3" name="Content Placeholder 2"/>
          <p:cNvSpPr>
            <a:spLocks noGrp="1"/>
          </p:cNvSpPr>
          <p:nvPr>
            <p:ph idx="1"/>
          </p:nvPr>
        </p:nvSpPr>
        <p:spPr/>
        <p:txBody>
          <a:bodyPr>
            <a:normAutofit lnSpcReduction="10000"/>
          </a:bodyPr>
          <a:lstStyle/>
          <a:p>
            <a:r>
              <a:rPr lang="en-US" dirty="0" smtClean="0"/>
              <a:t>Simple example </a:t>
            </a:r>
            <a:r>
              <a:rPr lang="mr-IN" dirty="0" smtClean="0"/>
              <a:t>–</a:t>
            </a:r>
            <a:r>
              <a:rPr lang="en-US" dirty="0" smtClean="0"/>
              <a:t> many LTI 1.1 tools cannot function without the user's e-mail address in launches</a:t>
            </a:r>
          </a:p>
          <a:p>
            <a:r>
              <a:rPr lang="en-US" dirty="0" smtClean="0"/>
              <a:t>But few tool vendors make learner privacy a priority</a:t>
            </a:r>
          </a:p>
          <a:p>
            <a:r>
              <a:rPr lang="en-US" dirty="0" smtClean="0"/>
              <a:t>LTI is not how a tool is constructed </a:t>
            </a:r>
            <a:r>
              <a:rPr lang="mr-IN" dirty="0" smtClean="0"/>
              <a:t>–</a:t>
            </a:r>
            <a:r>
              <a:rPr lang="en-US" dirty="0" smtClean="0"/>
              <a:t> it is one of many ways to log into the tool </a:t>
            </a:r>
            <a:r>
              <a:rPr lang="mr-IN" dirty="0" smtClean="0"/>
              <a:t>–</a:t>
            </a:r>
            <a:r>
              <a:rPr lang="en-US" dirty="0" smtClean="0"/>
              <a:t> and most of the other ways use email address</a:t>
            </a:r>
          </a:p>
          <a:p>
            <a:r>
              <a:rPr lang="en-US" dirty="0"/>
              <a:t>They </a:t>
            </a:r>
            <a:r>
              <a:rPr lang="en-US" dirty="0" smtClean="0"/>
              <a:t>built have software </a:t>
            </a:r>
            <a:r>
              <a:rPr lang="en-US" dirty="0"/>
              <a:t>that uses email as </a:t>
            </a:r>
            <a:r>
              <a:rPr lang="en-US" dirty="0" smtClean="0"/>
              <a:t>primary key</a:t>
            </a:r>
          </a:p>
          <a:p>
            <a:r>
              <a:rPr lang="en-US" dirty="0" smtClean="0"/>
              <a:t>They want it to connect user data across clients for data mining purposes</a:t>
            </a:r>
          </a:p>
        </p:txBody>
      </p:sp>
    </p:spTree>
    <p:extLst>
      <p:ext uri="{BB962C8B-B14F-4D97-AF65-F5344CB8AC3E}">
        <p14:creationId xmlns:p14="http://schemas.microsoft.com/office/powerpoint/2010/main" val="1014237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55180" y="1446835"/>
            <a:ext cx="8183301" cy="3539430"/>
          </a:xfrm>
          <a:prstGeom prst="rect">
            <a:avLst/>
          </a:prstGeom>
          <a:noFill/>
        </p:spPr>
        <p:txBody>
          <a:bodyPr wrap="square" rtlCol="0">
            <a:spAutoFit/>
          </a:bodyPr>
          <a:lstStyle/>
          <a:p>
            <a:r>
              <a:rPr lang="en-US" sz="2800" dirty="0" smtClean="0">
                <a:solidFill>
                  <a:srgbClr val="FFFF00"/>
                </a:solidFill>
              </a:rPr>
              <a:t>My hope is that as schools approach the </a:t>
            </a:r>
            <a:r>
              <a:rPr lang="en-US" sz="2800" u="sng" dirty="0" smtClean="0">
                <a:solidFill>
                  <a:srgbClr val="FFFF00"/>
                </a:solidFill>
              </a:rPr>
              <a:t>ALT Ethical Framework for Learning Technology </a:t>
            </a:r>
            <a:r>
              <a:rPr lang="en-US" sz="2800" dirty="0" smtClean="0">
                <a:solidFill>
                  <a:srgbClr val="FFFF00"/>
                </a:solidFill>
              </a:rPr>
              <a:t>is that each school  makes a a commitment to protecting the learner's privacy </a:t>
            </a:r>
            <a:r>
              <a:rPr lang="mr-IN" sz="2800" dirty="0" smtClean="0">
                <a:solidFill>
                  <a:srgbClr val="FFFF00"/>
                </a:solidFill>
              </a:rPr>
              <a:t>–</a:t>
            </a:r>
            <a:r>
              <a:rPr lang="en-US" sz="2800" dirty="0" smtClean="0">
                <a:solidFill>
                  <a:srgbClr val="FFFF00"/>
                </a:solidFill>
              </a:rPr>
              <a:t> even if that means there is some effort involved.  University IT leadership needs to get out of their soft easy chairs and decide to stand for something.  This needs to be a slow process because we can't just stop teaching mid-semester.</a:t>
            </a:r>
            <a:endParaRPr lang="en-US" sz="2800" dirty="0">
              <a:solidFill>
                <a:srgbClr val="FFFF00"/>
              </a:solidFill>
            </a:endParaRPr>
          </a:p>
        </p:txBody>
      </p:sp>
    </p:spTree>
    <p:extLst>
      <p:ext uri="{BB962C8B-B14F-4D97-AF65-F5344CB8AC3E}">
        <p14:creationId xmlns:p14="http://schemas.microsoft.com/office/powerpoint/2010/main" val="1507015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1454</TotalTime>
  <Words>671</Words>
  <Application>Microsoft Macintosh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Mangal</vt:lpstr>
      <vt:lpstr>Office Theme</vt:lpstr>
      <vt:lpstr>PowerPoint Presentation</vt:lpstr>
      <vt:lpstr>Ethical framework for Learning Technology</vt:lpstr>
      <vt:lpstr>Open Apereo 2021 Panel Plenary Preview</vt:lpstr>
      <vt:lpstr>The DELICATE Checklist for Learning Technology</vt:lpstr>
      <vt:lpstr>The DELICATE Checklist for Learning Technology</vt:lpstr>
      <vt:lpstr>IMS Efforts - Improving</vt:lpstr>
      <vt:lpstr>These efforts are great – but face uphill battle</vt:lpstr>
      <vt:lpstr>LTI 1.1 Can Be Done In A Private Manner</vt:lpstr>
      <vt:lpstr>PowerPoint Presentation</vt:lpstr>
      <vt:lpstr>I Interact with Three Kinds of Universities</vt:lpstr>
      <vt:lpstr>Leadership not Executives</vt:lpstr>
      <vt:lpstr>CIO, CSO, CPO, CethO ??</vt:lpstr>
      <vt:lpstr>Summary</vt:lpstr>
      <vt:lpstr>PowerPoint Presentation</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Severance, Charles</dc:creator>
  <cp:lastModifiedBy>Microsoft Office User</cp:lastModifiedBy>
  <cp:revision>155</cp:revision>
  <dcterms:created xsi:type="dcterms:W3CDTF">2020-04-23T17:50:28Z</dcterms:created>
  <dcterms:modified xsi:type="dcterms:W3CDTF">2021-05-19T22:03:45Z</dcterms:modified>
</cp:coreProperties>
</file>