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2" r:id="rId2"/>
    <p:sldId id="272" r:id="rId3"/>
    <p:sldId id="268" r:id="rId4"/>
    <p:sldId id="257" r:id="rId5"/>
    <p:sldId id="263" r:id="rId6"/>
    <p:sldId id="265" r:id="rId7"/>
    <p:sldId id="271" r:id="rId8"/>
    <p:sldId id="267" r:id="rId9"/>
    <p:sldId id="273" r:id="rId10"/>
    <p:sldId id="27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4"/>
    <p:restoredTop sz="97465"/>
  </p:normalViewPr>
  <p:slideViewPr>
    <p:cSldViewPr snapToGrid="0" snapToObjects="1">
      <p:cViewPr>
        <p:scale>
          <a:sx n="114" d="100"/>
          <a:sy n="114" d="100"/>
        </p:scale>
        <p:origin x="-68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075CA-E4BE-BA46-A08D-1D2A53775B0A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F73E5-6195-3240-A710-6E6AEEA4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37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4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9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6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7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2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4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0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s://www.learnerprivacy.org/" TargetMode="External"/><Relationship Id="rId14" Type="http://schemas.openxmlformats.org/officeDocument/2006/relationships/image" Target="../media/image1.png"/><Relationship Id="rId1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9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hlinkClick r:id="rId13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0" y="5961728"/>
            <a:ext cx="2308459" cy="644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B5D5419E-BC76-244D-BCD4-7C107E7CA6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l="8187" t="9040" r="14778" b="17170"/>
          <a:stretch/>
        </p:blipFill>
        <p:spPr>
          <a:xfrm>
            <a:off x="6824133" y="-2"/>
            <a:ext cx="5367867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1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learnerprivacy.org/" TargetMode="Externa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8" y="1208768"/>
            <a:ext cx="5304069" cy="4243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DD31862-E10B-274C-9571-3BE694A21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7" t="9040" r="14778" b="17170"/>
          <a:stretch/>
        </p:blipFill>
        <p:spPr>
          <a:xfrm>
            <a:off x="6824133" y="-1"/>
            <a:ext cx="5367867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3" y="728546"/>
            <a:ext cx="5733160" cy="36650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97399" y="4760900"/>
            <a:ext cx="4659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https://</a:t>
            </a:r>
            <a:r>
              <a:rPr lang="en-US" sz="2800" dirty="0" err="1">
                <a:solidFill>
                  <a:schemeClr val="bg1"/>
                </a:solidFill>
              </a:rPr>
              <a:t>youtu.be</a:t>
            </a:r>
            <a:r>
              <a:rPr lang="en-US" sz="2800" dirty="0">
                <a:solidFill>
                  <a:schemeClr val="bg1"/>
                </a:solidFill>
              </a:rPr>
              <a:t>/9LKmFTgCkj4</a:t>
            </a:r>
          </a:p>
        </p:txBody>
      </p:sp>
    </p:spTree>
    <p:extLst>
      <p:ext uri="{BB962C8B-B14F-4D97-AF65-F5344CB8AC3E}">
        <p14:creationId xmlns:p14="http://schemas.microsoft.com/office/powerpoint/2010/main" val="338517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8" b="12227"/>
          <a:stretch/>
        </p:blipFill>
        <p:spPr>
          <a:xfrm>
            <a:off x="0" y="1357970"/>
            <a:ext cx="12192000" cy="45339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172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Make a Podcast?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48990" y="5981879"/>
            <a:ext cx="2417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400">
                <a:solidFill>
                  <a:srgbClr val="FFFF00"/>
                </a:solidFill>
              </a:rPr>
              <a:t>Advocacy Matters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63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tps://pbs.twimg.com/media/EfPChezXYAIBu0P?format=png&amp;name=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990600"/>
            <a:ext cx="6375400" cy="366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87661" y="4768334"/>
            <a:ext cx="3978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https://</a:t>
            </a:r>
            <a:r>
              <a:rPr lang="en-US" sz="2800" dirty="0" err="1">
                <a:solidFill>
                  <a:schemeClr val="bg1"/>
                </a:solidFill>
              </a:rPr>
              <a:t>u.fsf.org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en-US" sz="2800" dirty="0" err="1">
                <a:solidFill>
                  <a:schemeClr val="bg1"/>
                </a:solidFill>
              </a:rPr>
              <a:t>fsfheroes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2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12192000" cy="571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7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Legal Frameworks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dirty="0" smtClean="0"/>
              <a:t>Federal Educational Rights and Privacy Act</a:t>
            </a:r>
          </a:p>
          <a:p>
            <a:pPr>
              <a:buClr>
                <a:srgbClr val="FF0000"/>
              </a:buClr>
            </a:pPr>
            <a:r>
              <a:rPr lang="en-US" dirty="0"/>
              <a:t>Health Insurance Portability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Accountability </a:t>
            </a:r>
            <a:r>
              <a:rPr lang="en-US" dirty="0"/>
              <a:t>Act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Privacy Shield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General Data Protection Regulation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California Consumer Privacy Act</a:t>
            </a:r>
          </a:p>
          <a:p>
            <a:pPr>
              <a:buClr>
                <a:srgbClr val="FF0000"/>
              </a:buClr>
            </a:pPr>
            <a:r>
              <a:rPr lang="en-US" dirty="0" smtClean="0">
                <a:solidFill>
                  <a:srgbClr val="FFFF00"/>
                </a:solidFill>
              </a:rPr>
              <a:t>Advocacy Matters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0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EA95B94-C8AE-CB4B-8D48-EFC2DB404F8C}"/>
              </a:ext>
            </a:extLst>
          </p:cNvPr>
          <p:cNvSpPr/>
          <p:nvPr/>
        </p:nvSpPr>
        <p:spPr>
          <a:xfrm>
            <a:off x="2031633" y="580279"/>
            <a:ext cx="8458901" cy="443297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D6EC491-E31B-214D-9AF0-31785471E610}"/>
              </a:ext>
            </a:extLst>
          </p:cNvPr>
          <p:cNvSpPr txBox="1"/>
          <p:nvPr/>
        </p:nvSpPr>
        <p:spPr>
          <a:xfrm rot="16200000">
            <a:off x="-67458" y="2616285"/>
            <a:ext cx="2773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Student Data Privacy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499A699-02E2-AF4C-AD87-7C73F35FDAE7}"/>
              </a:ext>
            </a:extLst>
          </p:cNvPr>
          <p:cNvSpPr txBox="1"/>
          <p:nvPr/>
        </p:nvSpPr>
        <p:spPr>
          <a:xfrm>
            <a:off x="783929" y="446978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TERRIBLE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C88B1C5-2338-664A-BA5E-F0C7DEA09A4A}"/>
              </a:ext>
            </a:extLst>
          </p:cNvPr>
          <p:cNvSpPr txBox="1"/>
          <p:nvPr/>
        </p:nvSpPr>
        <p:spPr>
          <a:xfrm>
            <a:off x="4185074" y="5224292"/>
            <a:ext cx="390773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Flexibility and Interoperability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BAB4500-89B6-6747-A36F-0A2896272B5C}"/>
              </a:ext>
            </a:extLst>
          </p:cNvPr>
          <p:cNvSpPr txBox="1"/>
          <p:nvPr/>
        </p:nvSpPr>
        <p:spPr>
          <a:xfrm>
            <a:off x="711794" y="744275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EXCELLENT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7EC5ADF-3A7D-6E40-A221-E4B31384BAA6}"/>
              </a:ext>
            </a:extLst>
          </p:cNvPr>
          <p:cNvSpPr txBox="1"/>
          <p:nvPr/>
        </p:nvSpPr>
        <p:spPr>
          <a:xfrm>
            <a:off x="9091998" y="5279417"/>
            <a:ext cx="12236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EXCELLENT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CE2C659-97DD-B346-B8FE-16675DCE9B53}"/>
              </a:ext>
            </a:extLst>
          </p:cNvPr>
          <p:cNvSpPr txBox="1"/>
          <p:nvPr/>
        </p:nvSpPr>
        <p:spPr>
          <a:xfrm>
            <a:off x="2212889" y="735512"/>
            <a:ext cx="1323318" cy="1021556"/>
          </a:xfrm>
          <a:prstGeom prst="roundRect">
            <a:avLst/>
          </a:prstGeom>
          <a:gradFill>
            <a:gsLst>
              <a:gs pos="29000">
                <a:schemeClr val="bg2">
                  <a:lumMod val="35000"/>
                </a:schemeClr>
              </a:gs>
              <a:gs pos="86000">
                <a:schemeClr val="tx1"/>
              </a:gs>
            </a:gsLst>
            <a:path path="circle">
              <a:fillToRect l="50000" t="50000" r="50000" b="50000"/>
            </a:path>
          </a:gradFill>
          <a:ln w="158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2000</a:t>
            </a:r>
          </a:p>
          <a:p>
            <a:pPr algn="ctr"/>
            <a:r>
              <a:rPr lang="en-US" dirty="0"/>
              <a:t>Blackboard</a:t>
            </a:r>
          </a:p>
          <a:p>
            <a:pPr algn="ctr"/>
            <a:r>
              <a:rPr lang="en-US" dirty="0"/>
              <a:t>WebCT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8BE0299-C434-AC43-A86F-FA273171FFF0}"/>
              </a:ext>
            </a:extLst>
          </p:cNvPr>
          <p:cNvSpPr txBox="1"/>
          <p:nvPr/>
        </p:nvSpPr>
        <p:spPr>
          <a:xfrm>
            <a:off x="7801231" y="3879860"/>
            <a:ext cx="722184" cy="985838"/>
          </a:xfrm>
          <a:prstGeom prst="roundRect">
            <a:avLst/>
          </a:prstGeom>
          <a:gradFill flip="none" rotWithShape="1">
            <a:gsLst>
              <a:gs pos="29000">
                <a:srgbClr val="FF0000"/>
              </a:gs>
              <a:gs pos="87000">
                <a:srgbClr val="A60000"/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2020</a:t>
            </a:r>
          </a:p>
          <a:p>
            <a:pPr algn="ctr"/>
            <a:r>
              <a:rPr lang="en-US" dirty="0"/>
              <a:t>SASS</a:t>
            </a:r>
          </a:p>
          <a:p>
            <a:pPr algn="ctr"/>
            <a:r>
              <a:rPr lang="en-US" dirty="0"/>
              <a:t>LTI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1265089-F362-1942-98C9-1A8FD62BD40F}"/>
              </a:ext>
            </a:extLst>
          </p:cNvPr>
          <p:cNvSpPr txBox="1"/>
          <p:nvPr/>
        </p:nvSpPr>
        <p:spPr>
          <a:xfrm>
            <a:off x="9674305" y="735512"/>
            <a:ext cx="690620" cy="40862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43000">
                <a:schemeClr val="accent5">
                  <a:lumMod val="75000"/>
                </a:schemeClr>
              </a:gs>
              <a:gs pos="99000">
                <a:schemeClr val="tx1">
                  <a:lumMod val="65000"/>
                  <a:lumOff val="35000"/>
                </a:schemeClr>
              </a:gs>
              <a:gs pos="73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2030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632360EB-7071-504D-A990-42A823921E52}"/>
              </a:ext>
            </a:extLst>
          </p:cNvPr>
          <p:cNvCxnSpPr/>
          <p:nvPr/>
        </p:nvCxnSpPr>
        <p:spPr>
          <a:xfrm flipV="1">
            <a:off x="3536207" y="1246290"/>
            <a:ext cx="556067" cy="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51634D3C-9079-224E-88AA-3B9E15F18C46}"/>
              </a:ext>
            </a:extLst>
          </p:cNvPr>
          <p:cNvCxnSpPr>
            <a:cxnSpLocks/>
          </p:cNvCxnSpPr>
          <p:nvPr/>
        </p:nvCxnSpPr>
        <p:spPr>
          <a:xfrm flipV="1">
            <a:off x="8467723" y="1144136"/>
            <a:ext cx="1581388" cy="2735724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DD6D39C6-7DFA-1347-99B0-2E904C0DDD3B}"/>
              </a:ext>
            </a:extLst>
          </p:cNvPr>
          <p:cNvCxnSpPr>
            <a:stCxn id="23" idx="3"/>
          </p:cNvCxnSpPr>
          <p:nvPr/>
        </p:nvCxnSpPr>
        <p:spPr>
          <a:xfrm>
            <a:off x="5244636" y="1246290"/>
            <a:ext cx="602928" cy="65644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C8BA603-F2CC-B045-BB3F-A02A4325BD72}"/>
              </a:ext>
            </a:extLst>
          </p:cNvPr>
          <p:cNvSpPr txBox="1"/>
          <p:nvPr/>
        </p:nvSpPr>
        <p:spPr>
          <a:xfrm rot="16200000">
            <a:off x="9989716" y="2675599"/>
            <a:ext cx="2773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Student Data Privacy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D653BEC-31DF-014D-A04E-1355A308100E}"/>
              </a:ext>
            </a:extLst>
          </p:cNvPr>
          <p:cNvSpPr txBox="1"/>
          <p:nvPr/>
        </p:nvSpPr>
        <p:spPr>
          <a:xfrm>
            <a:off x="5847564" y="1902734"/>
            <a:ext cx="926992" cy="1003697"/>
          </a:xfrm>
          <a:prstGeom prst="roundRect">
            <a:avLst/>
          </a:prstGeom>
          <a:gradFill flip="none" rotWithShape="1">
            <a:gsLst>
              <a:gs pos="29000">
                <a:srgbClr val="FF0000"/>
              </a:gs>
              <a:gs pos="87000">
                <a:srgbClr val="A60000"/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2008</a:t>
            </a:r>
          </a:p>
          <a:p>
            <a:pPr algn="ctr"/>
            <a:r>
              <a:rPr lang="en-US" dirty="0"/>
              <a:t>Canvas</a:t>
            </a:r>
          </a:p>
          <a:p>
            <a:pPr algn="ctr"/>
            <a:r>
              <a:rPr lang="en-US" dirty="0"/>
              <a:t>LTI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0CD65E01-6084-6D40-8843-74CD2D612B3C}"/>
              </a:ext>
            </a:extLst>
          </p:cNvPr>
          <p:cNvSpPr/>
          <p:nvPr/>
        </p:nvSpPr>
        <p:spPr>
          <a:xfrm>
            <a:off x="1959499" y="571336"/>
            <a:ext cx="104233" cy="4485436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65000">
                <a:schemeClr val="accent1">
                  <a:shade val="67500"/>
                  <a:satMod val="115000"/>
                </a:schemeClr>
              </a:gs>
              <a:gs pos="0">
                <a:srgbClr val="FF0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8A88776-EFC4-CD41-8619-7E25137ACB7C}"/>
              </a:ext>
            </a:extLst>
          </p:cNvPr>
          <p:cNvSpPr/>
          <p:nvPr/>
        </p:nvSpPr>
        <p:spPr>
          <a:xfrm>
            <a:off x="10450225" y="561747"/>
            <a:ext cx="89380" cy="4504613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65000">
                <a:schemeClr val="accent1">
                  <a:shade val="67500"/>
                  <a:satMod val="115000"/>
                </a:schemeClr>
              </a:gs>
              <a:gs pos="0">
                <a:srgbClr val="FF0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6591196-E1B6-5142-BEBC-4715EC4CFA29}"/>
              </a:ext>
            </a:extLst>
          </p:cNvPr>
          <p:cNvSpPr/>
          <p:nvPr/>
        </p:nvSpPr>
        <p:spPr>
          <a:xfrm>
            <a:off x="1959499" y="4964206"/>
            <a:ext cx="8494106" cy="100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="" xmlns:a16="http://schemas.microsoft.com/office/drawing/2014/main" id="{1DED8084-65A3-CF41-8BF5-0FD7D40E96EF}"/>
              </a:ext>
            </a:extLst>
          </p:cNvPr>
          <p:cNvSpPr/>
          <p:nvPr/>
        </p:nvSpPr>
        <p:spPr>
          <a:xfrm>
            <a:off x="4092274" y="735512"/>
            <a:ext cx="1152362" cy="10215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37000">
                <a:schemeClr val="accent1">
                  <a:lumMod val="95000"/>
                  <a:lumOff val="5000"/>
                </a:schemeClr>
              </a:gs>
              <a:gs pos="97000">
                <a:schemeClr val="tx1"/>
              </a:gs>
              <a:gs pos="67000">
                <a:schemeClr val="accent1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2004</a:t>
            </a:r>
          </a:p>
          <a:p>
            <a:pPr algn="ctr"/>
            <a:r>
              <a:rPr lang="en-US" dirty="0"/>
              <a:t>Sakai</a:t>
            </a:r>
          </a:p>
          <a:p>
            <a:pPr algn="ctr"/>
            <a:r>
              <a:rPr lang="en-US" dirty="0"/>
              <a:t>Moodle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96D56AC-0DA0-1F42-9047-2AD300535805}"/>
              </a:ext>
            </a:extLst>
          </p:cNvPr>
          <p:cNvSpPr txBox="1"/>
          <p:nvPr/>
        </p:nvSpPr>
        <p:spPr>
          <a:xfrm>
            <a:off x="2114759" y="5224292"/>
            <a:ext cx="10711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TERRIBLE</a:t>
            </a:r>
          </a:p>
        </p:txBody>
      </p:sp>
      <p:pic>
        <p:nvPicPr>
          <p:cNvPr id="25" name="Picture 24">
            <a:hlinkClick r:id="rId2"/>
            <a:extLst>
              <a:ext uri="{FF2B5EF4-FFF2-40B4-BE49-F238E27FC236}">
                <a16:creationId xmlns="" xmlns:a16="http://schemas.microsoft.com/office/drawing/2014/main" id="{9A4E23A6-3A44-384F-BBDB-49AD4C50C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0" y="5961728"/>
            <a:ext cx="2308459" cy="64406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DD6D39C6-7DFA-1347-99B0-2E904C0DDD3B}"/>
              </a:ext>
            </a:extLst>
          </p:cNvPr>
          <p:cNvCxnSpPr/>
          <p:nvPr/>
        </p:nvCxnSpPr>
        <p:spPr>
          <a:xfrm>
            <a:off x="6774556" y="2906432"/>
            <a:ext cx="1026675" cy="106008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22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9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Privacy Audit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85448" y="2791326"/>
            <a:ext cx="2723950" cy="1511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LMSCo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31418" y="1994835"/>
            <a:ext cx="1250082" cy="434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ToolCo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98318" y="2227310"/>
            <a:ext cx="1250082" cy="434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ToolCo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747618" y="3546909"/>
            <a:ext cx="1250082" cy="434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ToolCo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159316" y="4500347"/>
            <a:ext cx="1250082" cy="434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ToolCo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881336" y="4446872"/>
            <a:ext cx="1250082" cy="434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ToolCo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455284" y="2550760"/>
            <a:ext cx="1250082" cy="434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ToolCo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53694" y="3546909"/>
            <a:ext cx="1250082" cy="434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ToolCo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 Each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Holder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dirty="0" smtClean="0"/>
              <a:t>Public / Private / For Sale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Is your data their asset?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US / Non-US / Multinational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Upward, flat, or downward?</a:t>
            </a:r>
          </a:p>
          <a:p>
            <a:pPr>
              <a:buClr>
                <a:srgbClr val="FF0000"/>
              </a:buClr>
            </a:pPr>
            <a:endParaRPr lang="en-US" dirty="0"/>
          </a:p>
          <a:p>
            <a:pPr>
              <a:buClr>
                <a:srgbClr val="FF0000"/>
              </a:buClr>
            </a:pPr>
            <a:r>
              <a:rPr lang="en-US" dirty="0" smtClean="0"/>
              <a:t>Future: Limit data to essential only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Future: Limit time to hold data</a:t>
            </a:r>
          </a:p>
        </p:txBody>
      </p:sp>
    </p:spTree>
    <p:extLst>
      <p:ext uri="{BB962C8B-B14F-4D97-AF65-F5344CB8AC3E}">
        <p14:creationId xmlns:p14="http://schemas.microsoft.com/office/powerpoint/2010/main" val="14255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IMS Privacy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dirty="0" smtClean="0"/>
              <a:t>Things are looking up</a:t>
            </a:r>
          </a:p>
          <a:p>
            <a:pPr lvl="1">
              <a:buClr>
                <a:srgbClr val="FF0000"/>
              </a:buClr>
            </a:pPr>
            <a:r>
              <a:rPr lang="en-US" dirty="0" smtClean="0"/>
              <a:t>Chuck is no longer "part of the problem"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pPr>
              <a:buClr>
                <a:srgbClr val="FF0000"/>
              </a:buClr>
            </a:pPr>
            <a:r>
              <a:rPr lang="en-US" dirty="0" smtClean="0"/>
              <a:t>Privacy Working Group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IMS LTI drafting "Privacy Launch" specs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Move from "compliance" to "good UI"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Demo 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1" y="1690688"/>
            <a:ext cx="61090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Hey Dr. Chuck, I listen to your podcast.  You are always complaining about "Evil Cloud Learning Tool Vendors".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But aren't you PART OF THE PROBLEM?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 err="1" smtClean="0">
                <a:solidFill>
                  <a:srgbClr val="FFFF00"/>
                </a:solidFill>
              </a:rPr>
              <a:t>TsugiCloud</a:t>
            </a:r>
            <a:r>
              <a:rPr lang="en-US" sz="2400" dirty="0" smtClean="0">
                <a:solidFill>
                  <a:srgbClr val="FFFF00"/>
                </a:solidFill>
              </a:rPr>
              <a:t> is a free cloud service!   Dave </a:t>
            </a:r>
            <a:r>
              <a:rPr lang="en-US" sz="2400" dirty="0" err="1" smtClean="0">
                <a:solidFill>
                  <a:srgbClr val="FFFF00"/>
                </a:solidFill>
              </a:rPr>
              <a:t>Eveland</a:t>
            </a:r>
            <a:r>
              <a:rPr lang="en-US" sz="2400" dirty="0" smtClean="0">
                <a:solidFill>
                  <a:srgbClr val="FFFF00"/>
                </a:solidFill>
              </a:rPr>
              <a:t> gives you our data! Learning Experiences is a privately held company! </a:t>
            </a:r>
            <a:r>
              <a:rPr lang="en-US" sz="2400" smtClean="0">
                <a:solidFill>
                  <a:srgbClr val="FFFF00"/>
                </a:solidFill>
              </a:rPr>
              <a:t>How </a:t>
            </a:r>
            <a:r>
              <a:rPr lang="en-US" sz="2400" smtClean="0">
                <a:solidFill>
                  <a:srgbClr val="FFFF00"/>
                </a:solidFill>
              </a:rPr>
              <a:t>do </a:t>
            </a:r>
            <a:r>
              <a:rPr lang="en-US" sz="2400" dirty="0" smtClean="0">
                <a:solidFill>
                  <a:srgbClr val="FFFF00"/>
                </a:solidFill>
              </a:rPr>
              <a:t>we know you won't sell our data?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0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207</Words>
  <Application>Microsoft Macintosh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Legal Frameworks</vt:lpstr>
      <vt:lpstr>PowerPoint Presentation</vt:lpstr>
      <vt:lpstr>Privacy Audit </vt:lpstr>
      <vt:lpstr>For Each Data Holder</vt:lpstr>
      <vt:lpstr>IMS Privacy Efforts</vt:lpstr>
      <vt:lpstr>Demo Time</vt:lpstr>
      <vt:lpstr>PowerPoint Presentation</vt:lpstr>
      <vt:lpstr>Why Make a Podcast?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48</cp:revision>
  <dcterms:created xsi:type="dcterms:W3CDTF">2020-04-23T17:50:28Z</dcterms:created>
  <dcterms:modified xsi:type="dcterms:W3CDTF">2020-08-13T17:35:11Z</dcterms:modified>
</cp:coreProperties>
</file>