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35" r:id="rId3"/>
    <p:sldId id="289" r:id="rId4"/>
    <p:sldId id="311" r:id="rId5"/>
    <p:sldId id="312" r:id="rId6"/>
    <p:sldId id="313" r:id="rId7"/>
    <p:sldId id="314" r:id="rId8"/>
    <p:sldId id="309" r:id="rId9"/>
    <p:sldId id="333" r:id="rId10"/>
    <p:sldId id="334" r:id="rId11"/>
    <p:sldId id="315" r:id="rId12"/>
    <p:sldId id="31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frameSlides="1"/>
  <p:clrMru>
    <a:srgbClr val="D5FFC0"/>
    <a:srgbClr val="8C6766"/>
    <a:srgbClr val="8D9A6B"/>
    <a:srgbClr val="7CF320"/>
    <a:srgbClr val="3B73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1CAEC-2A11-1E47-8F0D-9C595B8ED3E4}" type="datetimeFigureOut">
              <a:rPr lang="en-US" smtClean="0"/>
              <a:t>9/24/14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0BCC1-C253-4247-9F75-487EE676D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8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A9A62-8DDB-0E41-B256-304B37729760}" type="datetimeFigureOut">
              <a:rPr lang="en-US" smtClean="0"/>
              <a:t>9/24/14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BD1DD-85B7-1A4E-8CDE-50088CCF2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71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CCFFC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616F3-59E4-1848-8639-5E6A7639CF9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616F3-59E4-1848-8639-5E6A7639CF96}" type="datetimeFigureOut">
              <a:rPr lang="en-US" smtClean="0"/>
              <a:t>9/24/14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2B552-2DB8-5347-AC20-3A159C56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CCFFC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CCFFC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CCFFC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CCFFC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CCFFC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6957"/>
            <a:ext cx="7772400" cy="1823847"/>
          </a:xfrm>
        </p:spPr>
        <p:txBody>
          <a:bodyPr/>
          <a:lstStyle/>
          <a:p>
            <a:r>
              <a:rPr lang="en-US" dirty="0" smtClean="0"/>
              <a:t>Sakai 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8304"/>
            <a:ext cx="6400800" cy="2756746"/>
          </a:xfrm>
        </p:spPr>
        <p:txBody>
          <a:bodyPr/>
          <a:lstStyle/>
          <a:p>
            <a:r>
              <a:rPr lang="en-US" dirty="0" smtClean="0"/>
              <a:t>Charles Severance</a:t>
            </a:r>
          </a:p>
          <a:p>
            <a:r>
              <a:rPr lang="en-US" dirty="0" smtClean="0"/>
              <a:t>University of Michigan </a:t>
            </a:r>
          </a:p>
          <a:p>
            <a:r>
              <a:rPr lang="en-US" dirty="0" smtClean="0"/>
              <a:t>School of Information</a:t>
            </a:r>
          </a:p>
          <a:p>
            <a:r>
              <a:rPr lang="en-US" dirty="0" err="1" smtClean="0"/>
              <a:t>Longsight</a:t>
            </a:r>
            <a:r>
              <a:rPr lang="en-US" dirty="0" smtClean="0"/>
              <a:t>, Inc.</a:t>
            </a:r>
            <a:endParaRPr lang="en-US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900" y="77851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300" y="7937500"/>
            <a:ext cx="1346200" cy="134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181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rpheus-mobil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56" y="197556"/>
            <a:ext cx="3132666" cy="4698999"/>
          </a:xfrm>
          <a:prstGeom prst="rect">
            <a:avLst/>
          </a:prstGeom>
        </p:spPr>
      </p:pic>
      <p:pic>
        <p:nvPicPr>
          <p:cNvPr id="5" name="Picture 4" descr="Morpheus-mobile-sitenav-expand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" y="1721554"/>
            <a:ext cx="3226741" cy="4840111"/>
          </a:xfrm>
          <a:prstGeom prst="rect">
            <a:avLst/>
          </a:prstGeom>
        </p:spPr>
      </p:pic>
      <p:pic>
        <p:nvPicPr>
          <p:cNvPr id="6" name="Picture 5" descr="Morpheus-mobile-toolnav-expand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888" y="1721554"/>
            <a:ext cx="3226741" cy="484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12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Sakai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LTI 2.0+ grading and roster services</a:t>
            </a:r>
          </a:p>
          <a:p>
            <a:r>
              <a:rPr lang="en-US" dirty="0" smtClean="0"/>
              <a:t>LTI 2.0 service registry</a:t>
            </a:r>
          </a:p>
          <a:p>
            <a:r>
              <a:rPr lang="en-US" dirty="0" smtClean="0"/>
              <a:t>IMS CC 1.3</a:t>
            </a:r>
          </a:p>
          <a:p>
            <a:r>
              <a:rPr lang="en-US" dirty="0" smtClean="0"/>
              <a:t>IMS Sensor API (Caliper)</a:t>
            </a:r>
          </a:p>
          <a:p>
            <a:r>
              <a:rPr lang="en-US" dirty="0" smtClean="0"/>
              <a:t>Move from SVN to GIT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9966" y="6303072"/>
            <a:ext cx="7378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https://</a:t>
            </a:r>
            <a:r>
              <a:rPr lang="en-US" dirty="0" err="1">
                <a:solidFill>
                  <a:schemeClr val="accent6"/>
                </a:solidFill>
              </a:rPr>
              <a:t>confluence.sakaiproject.org</a:t>
            </a:r>
            <a:r>
              <a:rPr lang="en-US" dirty="0">
                <a:solidFill>
                  <a:schemeClr val="accent6"/>
                </a:solidFill>
              </a:rPr>
              <a:t>/display/REL/Sakai+11+straw+man</a:t>
            </a:r>
          </a:p>
        </p:txBody>
      </p:sp>
    </p:spTree>
    <p:extLst>
      <p:ext uri="{BB962C8B-B14F-4D97-AF65-F5344CB8AC3E}">
        <p14:creationId xmlns:p14="http://schemas.microsoft.com/office/powerpoint/2010/main" val="128882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Stretch Goals for Sakai</a:t>
            </a:r>
            <a:r>
              <a:rPr lang="en-US" dirty="0"/>
              <a:t>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Support LTI picker in RTE </a:t>
            </a:r>
            <a:r>
              <a:rPr lang="en-US" smtClean="0"/>
              <a:t>/ LTI App </a:t>
            </a:r>
            <a:r>
              <a:rPr lang="en-US" dirty="0" smtClean="0"/>
              <a:t>Store</a:t>
            </a:r>
          </a:p>
          <a:p>
            <a:r>
              <a:rPr lang="en-US" dirty="0" smtClean="0"/>
              <a:t>Grade book rubrics</a:t>
            </a:r>
          </a:p>
          <a:p>
            <a:r>
              <a:rPr lang="en-US" dirty="0" smtClean="0"/>
              <a:t>Grading new front end</a:t>
            </a:r>
          </a:p>
          <a:p>
            <a:r>
              <a:rPr lang="en-US" dirty="0" smtClean="0"/>
              <a:t>Portfolio services to support </a:t>
            </a:r>
            <a:r>
              <a:rPr lang="en-US" dirty="0" err="1" smtClean="0"/>
              <a:t>Karuta</a:t>
            </a:r>
            <a:endParaRPr lang="en-US" dirty="0"/>
          </a:p>
          <a:p>
            <a:r>
              <a:rPr lang="en-US" dirty="0" smtClean="0"/>
              <a:t>Google calendar</a:t>
            </a:r>
          </a:p>
          <a:p>
            <a:r>
              <a:rPr lang="en-US" dirty="0" smtClean="0"/>
              <a:t>Forums tool cleanup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Forum topics embeddable</a:t>
            </a:r>
          </a:p>
          <a:p>
            <a:r>
              <a:rPr lang="en-US" dirty="0" err="1" smtClean="0"/>
              <a:t>rWiki</a:t>
            </a:r>
            <a:r>
              <a:rPr lang="en-US" dirty="0" smtClean="0"/>
              <a:t> replacement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9966" y="6303072"/>
            <a:ext cx="7378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https://</a:t>
            </a:r>
            <a:r>
              <a:rPr lang="en-US" dirty="0" err="1">
                <a:solidFill>
                  <a:schemeClr val="accent6"/>
                </a:solidFill>
              </a:rPr>
              <a:t>confluence.sakaiproject.org</a:t>
            </a:r>
            <a:r>
              <a:rPr lang="en-US" dirty="0">
                <a:solidFill>
                  <a:schemeClr val="accent6"/>
                </a:solidFill>
              </a:rPr>
              <a:t>/display/REL/Sakai+11+straw+man</a:t>
            </a:r>
          </a:p>
        </p:txBody>
      </p:sp>
    </p:spTree>
    <p:extLst>
      <p:ext uri="{BB962C8B-B14F-4D97-AF65-F5344CB8AC3E}">
        <p14:creationId xmlns:p14="http://schemas.microsoft.com/office/powerpoint/2010/main" val="3440196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0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793020" cy="1143000"/>
          </a:xfrm>
        </p:spPr>
        <p:txBody>
          <a:bodyPr/>
          <a:lstStyle/>
          <a:p>
            <a:r>
              <a:rPr lang="en-US" dirty="0" smtClean="0"/>
              <a:t>Disclaimer...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6047" y="1776425"/>
            <a:ext cx="36910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CCFFCC"/>
                </a:solidFill>
              </a:rPr>
              <a:t>What I am about to talk about is not an official direction or position of the University of Michigan, </a:t>
            </a:r>
            <a:r>
              <a:rPr lang="en-US" sz="3200" dirty="0" err="1" smtClean="0">
                <a:solidFill>
                  <a:srgbClr val="CCFFCC"/>
                </a:solidFill>
              </a:rPr>
              <a:t>Longsight</a:t>
            </a:r>
            <a:r>
              <a:rPr lang="en-US" sz="3200" dirty="0" smtClean="0">
                <a:solidFill>
                  <a:srgbClr val="CCFFCC"/>
                </a:solidFill>
              </a:rPr>
              <a:t>, nor IMS Global.</a:t>
            </a:r>
            <a:endParaRPr lang="en-US" sz="3200" dirty="0">
              <a:solidFill>
                <a:srgbClr val="CCFFCC"/>
              </a:solidFill>
            </a:endParaRPr>
          </a:p>
        </p:txBody>
      </p:sp>
      <p:pic>
        <p:nvPicPr>
          <p:cNvPr id="5" name="Picture 1" descr="BookCoverPreviewFront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548" y="456529"/>
            <a:ext cx="3754080" cy="5350161"/>
          </a:xfrm>
          <a:prstGeom prst="rect">
            <a:avLst/>
          </a:prstGeom>
          <a:noFill/>
          <a:ln w="9525">
            <a:solidFill>
              <a:schemeClr val="accent5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66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Roadmap or </a:t>
            </a:r>
            <a:r>
              <a:rPr lang="en-US" dirty="0" smtClean="0">
                <a:solidFill>
                  <a:srgbClr val="FF6600"/>
                </a:solidFill>
              </a:rPr>
              <a:t>not to Roadmap?</a:t>
            </a:r>
            <a:endParaRPr lang="en-US" dirty="0">
              <a:solidFill>
                <a:srgbClr val="FF66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6600"/>
                </a:solidFill>
              </a:rPr>
              <a:t>Historically we have avoided extensive roadmap discussions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Unpredictable resources</a:t>
            </a:r>
          </a:p>
          <a:p>
            <a:pPr lvl="1"/>
            <a:r>
              <a:rPr lang="en-US" dirty="0" smtClean="0">
                <a:solidFill>
                  <a:srgbClr val="FF6600"/>
                </a:solidFill>
              </a:rPr>
              <a:t>Governance layers / expectations / approvals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The governance of Sakai is clear </a:t>
            </a:r>
          </a:p>
          <a:p>
            <a:r>
              <a:rPr lang="en-US" dirty="0" smtClean="0">
                <a:solidFill>
                  <a:srgbClr val="FFFF00"/>
                </a:solidFill>
              </a:rPr>
              <a:t>Commercial providers resources are more consistent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42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55" y="145994"/>
            <a:ext cx="6510835" cy="4766362"/>
          </a:xfrm>
          <a:prstGeom prst="rect">
            <a:avLst/>
          </a:prstGeom>
        </p:spPr>
      </p:pic>
      <p:pic>
        <p:nvPicPr>
          <p:cNvPr id="5" name="Picture 4" descr="IMG_360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449" y="4055105"/>
            <a:ext cx="3284614" cy="245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6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752" y="6332271"/>
            <a:ext cx="7348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confluence.sakaiproject.org</a:t>
            </a:r>
            <a:r>
              <a:rPr lang="en-US" dirty="0">
                <a:solidFill>
                  <a:srgbClr val="FFFF00"/>
                </a:solidFill>
              </a:rPr>
              <a:t>/display/REL/Sakai+11+straw+man</a:t>
            </a:r>
          </a:p>
        </p:txBody>
      </p:sp>
      <p:pic>
        <p:nvPicPr>
          <p:cNvPr id="5" name="Picture 4" descr="Untitled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08" y="416940"/>
            <a:ext cx="7824627" cy="553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584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ntitled 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141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86752" y="6332271"/>
            <a:ext cx="7348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confluence.sakaiproject.org</a:t>
            </a:r>
            <a:r>
              <a:rPr lang="en-US" dirty="0">
                <a:solidFill>
                  <a:srgbClr val="FFFF00"/>
                </a:solidFill>
              </a:rPr>
              <a:t>/display/REL/Sakai+11+straw+man</a:t>
            </a:r>
          </a:p>
        </p:txBody>
      </p:sp>
      <p:sp>
        <p:nvSpPr>
          <p:cNvPr id="7" name="Left Arrow 6"/>
          <p:cNvSpPr/>
          <p:nvPr/>
        </p:nvSpPr>
        <p:spPr>
          <a:xfrm>
            <a:off x="3320281" y="3294221"/>
            <a:ext cx="754008" cy="23813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76" y="2240121"/>
            <a:ext cx="8140700" cy="21082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8960738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Sakai 11 </a:t>
            </a:r>
            <a:r>
              <a:rPr lang="en-US" dirty="0" err="1" smtClean="0"/>
              <a:t>Strawman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Frameless Portal / Responsive / Morpheus</a:t>
            </a:r>
          </a:p>
          <a:p>
            <a:r>
              <a:rPr lang="en-US" dirty="0"/>
              <a:t>Dashboard / Mobile </a:t>
            </a:r>
            <a:r>
              <a:rPr lang="en-US" dirty="0" smtClean="0"/>
              <a:t>Dashboard</a:t>
            </a:r>
          </a:p>
          <a:p>
            <a:r>
              <a:rPr lang="en-US" dirty="0" smtClean="0"/>
              <a:t>Hotspot Question type</a:t>
            </a:r>
          </a:p>
          <a:p>
            <a:r>
              <a:rPr lang="en-US" dirty="0" smtClean="0"/>
              <a:t>Lessons UI refine project </a:t>
            </a:r>
          </a:p>
          <a:p>
            <a:r>
              <a:rPr lang="en-US" dirty="0" smtClean="0"/>
              <a:t>Admin UI for configuration properties</a:t>
            </a:r>
          </a:p>
          <a:p>
            <a:r>
              <a:rPr lang="en-US" dirty="0" smtClean="0"/>
              <a:t>SNAPP integration for discussions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9966" y="6303072"/>
            <a:ext cx="7378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https://</a:t>
            </a:r>
            <a:r>
              <a:rPr lang="en-US" dirty="0" err="1">
                <a:solidFill>
                  <a:schemeClr val="accent6"/>
                </a:solidFill>
              </a:rPr>
              <a:t>confluence.sakaiproject.org</a:t>
            </a:r>
            <a:r>
              <a:rPr lang="en-US" dirty="0">
                <a:solidFill>
                  <a:schemeClr val="accent6"/>
                </a:solidFill>
              </a:rPr>
              <a:t>/display/REL/Sakai+11+straw+man</a:t>
            </a:r>
          </a:p>
        </p:txBody>
      </p:sp>
    </p:spTree>
    <p:extLst>
      <p:ext uri="{BB962C8B-B14F-4D97-AF65-F5344CB8AC3E}">
        <p14:creationId xmlns:p14="http://schemas.microsoft.com/office/powerpoint/2010/main" val="4261528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orpheus-desktop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22" y="874889"/>
            <a:ext cx="8596150" cy="34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50810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1263</TotalTime>
  <Words>255</Words>
  <Application>Microsoft Macintosh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Black</vt:lpstr>
      <vt:lpstr>Sakai 11</vt:lpstr>
      <vt:lpstr>PowerPoint Presentation</vt:lpstr>
      <vt:lpstr>Disclaimer...</vt:lpstr>
      <vt:lpstr>To Roadmap or not to Roadmap?</vt:lpstr>
      <vt:lpstr>PowerPoint Presentation</vt:lpstr>
      <vt:lpstr>PowerPoint Presentation</vt:lpstr>
      <vt:lpstr>PowerPoint Presentation</vt:lpstr>
      <vt:lpstr>Sakai 11 Strawman</vt:lpstr>
      <vt:lpstr>PowerPoint Presentation</vt:lpstr>
      <vt:lpstr>PowerPoint Presentation</vt:lpstr>
      <vt:lpstr>Sakai 11</vt:lpstr>
      <vt:lpstr>Stretch Goals for Sakai 11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Severance</dc:creator>
  <cp:lastModifiedBy>Charles Severance</cp:lastModifiedBy>
  <cp:revision>58</cp:revision>
  <dcterms:created xsi:type="dcterms:W3CDTF">2014-06-02T12:36:59Z</dcterms:created>
  <dcterms:modified xsi:type="dcterms:W3CDTF">2014-09-24T11:45:31Z</dcterms:modified>
</cp:coreProperties>
</file>