
<file path=[Content_Types].xml><?xml version="1.0" encoding="utf-8"?>
<Types xmlns="http://schemas.openxmlformats.org/package/2006/content-types">
  <Default Extension="xml" ContentType="application/xml"/>
  <Default Extension="jpeg" ContentType="image/jpeg"/>
  <Default Extension="jpg" ContentType="image/jpeg"/>
  <Default Extension="rels" ContentType="application/vnd.openxmlformats-package.relationships+xml"/>
  <Default Extension="gif" ContentType="image/gif"/>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1"/>
  </p:notesMasterIdLst>
  <p:sldIdLst>
    <p:sldId id="312" r:id="rId2"/>
    <p:sldId id="313" r:id="rId3"/>
    <p:sldId id="314" r:id="rId4"/>
    <p:sldId id="315" r:id="rId5"/>
    <p:sldId id="316" r:id="rId6"/>
    <p:sldId id="317" r:id="rId7"/>
    <p:sldId id="309" r:id="rId8"/>
    <p:sldId id="259" r:id="rId9"/>
    <p:sldId id="300" r:id="rId10"/>
    <p:sldId id="305" r:id="rId11"/>
    <p:sldId id="301" r:id="rId12"/>
    <p:sldId id="302" r:id="rId13"/>
    <p:sldId id="303" r:id="rId14"/>
    <p:sldId id="304" r:id="rId15"/>
    <p:sldId id="306" r:id="rId16"/>
    <p:sldId id="310" r:id="rId17"/>
    <p:sldId id="311" r:id="rId18"/>
    <p:sldId id="299" r:id="rId19"/>
    <p:sldId id="308" r:id="rId2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CA243"/>
    <a:srgbClr val="EAEAEA"/>
    <a:srgbClr val="ED4E24"/>
    <a:srgbClr val="4D3040"/>
    <a:srgbClr val="00AEEF"/>
    <a:srgbClr val="008000"/>
    <a:srgbClr val="009900"/>
    <a:srgbClr val="160230"/>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508" autoAdjust="0"/>
    <p:restoredTop sz="83245" autoAdjust="0"/>
  </p:normalViewPr>
  <p:slideViewPr>
    <p:cSldViewPr snapToGrid="0" snapToObjects="1">
      <p:cViewPr varScale="1">
        <p:scale>
          <a:sx n="93" d="100"/>
          <a:sy n="93" d="100"/>
        </p:scale>
        <p:origin x="-2264" y="-10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notesMaster" Target="notesMasters/notesMaster1.xml"/><Relationship Id="rId22" Type="http://schemas.openxmlformats.org/officeDocument/2006/relationships/printerSettings" Target="printerSettings/printerSettings1.bin"/><Relationship Id="rId23" Type="http://schemas.openxmlformats.org/officeDocument/2006/relationships/presProps" Target="presProps.xml"/><Relationship Id="rId24" Type="http://schemas.openxmlformats.org/officeDocument/2006/relationships/viewProps" Target="viewProps.xml"/><Relationship Id="rId25" Type="http://schemas.openxmlformats.org/officeDocument/2006/relationships/theme" Target="theme/theme1.xml"/><Relationship Id="rId26"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BFD5DC4-DBA1-F848-8BCA-5578EC6DC64E}" type="datetimeFigureOut">
              <a:rPr lang="en-US" smtClean="0"/>
              <a:t>10/29/14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2BE0CC2-BA8D-5641-B1FB-7B2BA0B21590}" type="slidenum">
              <a:rPr lang="en-US" smtClean="0"/>
              <a:t>‹#›</a:t>
            </a:fld>
            <a:endParaRPr lang="en-US"/>
          </a:p>
        </p:txBody>
      </p:sp>
    </p:spTree>
    <p:extLst>
      <p:ext uri="{BB962C8B-B14F-4D97-AF65-F5344CB8AC3E}">
        <p14:creationId xmlns:p14="http://schemas.microsoft.com/office/powerpoint/2010/main" val="3385501150"/>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Juxtaposition of the Old and New</a:t>
            </a:r>
            <a:endParaRPr lang="en-US" dirty="0"/>
          </a:p>
        </p:txBody>
      </p:sp>
      <p:sp>
        <p:nvSpPr>
          <p:cNvPr id="4" name="Slide Number Placeholder 3"/>
          <p:cNvSpPr>
            <a:spLocks noGrp="1"/>
          </p:cNvSpPr>
          <p:nvPr>
            <p:ph type="sldNum" sz="quarter" idx="10"/>
          </p:nvPr>
        </p:nvSpPr>
        <p:spPr/>
        <p:txBody>
          <a:bodyPr/>
          <a:lstStyle/>
          <a:p>
            <a:fld id="{B2BE0CC2-BA8D-5641-B1FB-7B2BA0B21590}" type="slidenum">
              <a:rPr lang="en-US" smtClean="0"/>
              <a:t>12</a:t>
            </a:fld>
            <a:endParaRPr lang="en-US"/>
          </a:p>
        </p:txBody>
      </p:sp>
    </p:spTree>
    <p:extLst>
      <p:ext uri="{BB962C8B-B14F-4D97-AF65-F5344CB8AC3E}">
        <p14:creationId xmlns:p14="http://schemas.microsoft.com/office/powerpoint/2010/main" val="23092847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wrote a 26 page response</a:t>
            </a:r>
            <a:r>
              <a:rPr lang="en-US" baseline="0" dirty="0" smtClean="0"/>
              <a:t> – why it would not work – until we had standards and that what they should do was engage in Sakai and IMS and help move </a:t>
            </a:r>
            <a:r>
              <a:rPr lang="en-US" baseline="0" dirty="0" err="1" smtClean="0"/>
              <a:t>alng</a:t>
            </a:r>
            <a:r>
              <a:rPr lang="en-US" baseline="0" dirty="0" smtClean="0"/>
              <a:t> instead of just hoping for the vendors to provide...</a:t>
            </a:r>
            <a:endParaRPr lang="en-US" dirty="0"/>
          </a:p>
        </p:txBody>
      </p:sp>
      <p:sp>
        <p:nvSpPr>
          <p:cNvPr id="4" name="Slide Number Placeholder 3"/>
          <p:cNvSpPr>
            <a:spLocks noGrp="1"/>
          </p:cNvSpPr>
          <p:nvPr>
            <p:ph type="sldNum" sz="quarter" idx="10"/>
          </p:nvPr>
        </p:nvSpPr>
        <p:spPr/>
        <p:txBody>
          <a:bodyPr/>
          <a:lstStyle/>
          <a:p>
            <a:fld id="{B2BE0CC2-BA8D-5641-B1FB-7B2BA0B21590}" type="slidenum">
              <a:rPr lang="en-US" smtClean="0"/>
              <a:t>14</a:t>
            </a:fld>
            <a:endParaRPr lang="en-US"/>
          </a:p>
        </p:txBody>
      </p:sp>
    </p:spTree>
    <p:extLst>
      <p:ext uri="{BB962C8B-B14F-4D97-AF65-F5344CB8AC3E}">
        <p14:creationId xmlns:p14="http://schemas.microsoft.com/office/powerpoint/2010/main" val="16424512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FF8D8D5D-A61F-8548-9271-D5D35D5D5F98}" type="datetimeFigureOut">
              <a:rPr lang="en-US" smtClean="0"/>
              <a:t>10/29/14</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42BABFCF-DB33-0F46-90C7-263FA7AB63AC}" type="slidenum">
              <a:rPr lang="en-US" smtClean="0"/>
              <a:t>‹#›</a:t>
            </a:fld>
            <a:endParaRPr lang="en-US"/>
          </a:p>
        </p:txBody>
      </p:sp>
    </p:spTree>
    <p:extLst>
      <p:ext uri="{BB962C8B-B14F-4D97-AF65-F5344CB8AC3E}">
        <p14:creationId xmlns:p14="http://schemas.microsoft.com/office/powerpoint/2010/main" val="4033735036"/>
      </p:ext>
    </p:extLst>
  </p:cSld>
  <p:clrMapOvr>
    <a:masterClrMapping/>
  </p:clrMapOvr>
  <p:timing>
    <p:tnLst>
      <p:par>
        <p:cTn xmlns:p14="http://schemas.microsoft.com/office/powerpoint/2010/mai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FF8D8D5D-A61F-8548-9271-D5D35D5D5F98}" type="datetimeFigureOut">
              <a:rPr lang="en-US" smtClean="0"/>
              <a:t>10/29/14</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42BABFCF-DB33-0F46-90C7-263FA7AB63AC}" type="slidenum">
              <a:rPr lang="en-US" smtClean="0"/>
              <a:t>‹#›</a:t>
            </a:fld>
            <a:endParaRPr lang="en-US"/>
          </a:p>
        </p:txBody>
      </p:sp>
    </p:spTree>
    <p:extLst>
      <p:ext uri="{BB962C8B-B14F-4D97-AF65-F5344CB8AC3E}">
        <p14:creationId xmlns:p14="http://schemas.microsoft.com/office/powerpoint/2010/main" val="14068229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FF8D8D5D-A61F-8548-9271-D5D35D5D5F98}" type="datetimeFigureOut">
              <a:rPr lang="en-US" smtClean="0"/>
              <a:t>10/29/14</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42BABFCF-DB33-0F46-90C7-263FA7AB63AC}" type="slidenum">
              <a:rPr lang="en-US" smtClean="0"/>
              <a:t>‹#›</a:t>
            </a:fld>
            <a:endParaRPr lang="en-US"/>
          </a:p>
        </p:txBody>
      </p:sp>
    </p:spTree>
    <p:extLst>
      <p:ext uri="{BB962C8B-B14F-4D97-AF65-F5344CB8AC3E}">
        <p14:creationId xmlns:p14="http://schemas.microsoft.com/office/powerpoint/2010/main" val="9034662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FF8D8D5D-A61F-8548-9271-D5D35D5D5F98}" type="datetimeFigureOut">
              <a:rPr lang="en-US" smtClean="0"/>
              <a:t>10/29/14</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42BABFCF-DB33-0F46-90C7-263FA7AB63AC}" type="slidenum">
              <a:rPr lang="en-US" smtClean="0"/>
              <a:t>‹#›</a:t>
            </a:fld>
            <a:endParaRPr lang="en-US"/>
          </a:p>
        </p:txBody>
      </p:sp>
    </p:spTree>
    <p:extLst>
      <p:ext uri="{BB962C8B-B14F-4D97-AF65-F5344CB8AC3E}">
        <p14:creationId xmlns:p14="http://schemas.microsoft.com/office/powerpoint/2010/main" val="1178224594"/>
      </p:ext>
    </p:extLst>
  </p:cSld>
  <p:clrMapOvr>
    <a:masterClrMapping/>
  </p:clrMapOvr>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FF8D8D5D-A61F-8548-9271-D5D35D5D5F98}" type="datetimeFigureOut">
              <a:rPr lang="en-US" smtClean="0"/>
              <a:t>10/29/14</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42BABFCF-DB33-0F46-90C7-263FA7AB63AC}" type="slidenum">
              <a:rPr lang="en-US" smtClean="0"/>
              <a:t>‹#›</a:t>
            </a:fld>
            <a:endParaRPr lang="en-US"/>
          </a:p>
        </p:txBody>
      </p:sp>
    </p:spTree>
    <p:extLst>
      <p:ext uri="{BB962C8B-B14F-4D97-AF65-F5344CB8AC3E}">
        <p14:creationId xmlns:p14="http://schemas.microsoft.com/office/powerpoint/2010/main" val="2004250760"/>
      </p:ext>
    </p:extLst>
  </p:cSld>
  <p:clrMapOvr>
    <a:masterClrMapping/>
  </p:clrMapOvr>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FF8D8D5D-A61F-8548-9271-D5D35D5D5F98}" type="datetimeFigureOut">
              <a:rPr lang="en-US" smtClean="0"/>
              <a:t>10/29/14</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42BABFCF-DB33-0F46-90C7-263FA7AB63AC}" type="slidenum">
              <a:rPr lang="en-US" smtClean="0"/>
              <a:t>‹#›</a:t>
            </a:fld>
            <a:endParaRPr lang="en-US"/>
          </a:p>
        </p:txBody>
      </p:sp>
    </p:spTree>
    <p:extLst>
      <p:ext uri="{BB962C8B-B14F-4D97-AF65-F5344CB8AC3E}">
        <p14:creationId xmlns:p14="http://schemas.microsoft.com/office/powerpoint/2010/main" val="40448460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457200" y="6356350"/>
            <a:ext cx="2133600" cy="365125"/>
          </a:xfrm>
          <a:prstGeom prst="rect">
            <a:avLst/>
          </a:prstGeom>
        </p:spPr>
        <p:txBody>
          <a:bodyPr/>
          <a:lstStyle/>
          <a:p>
            <a:fld id="{FF8D8D5D-A61F-8548-9271-D5D35D5D5F98}" type="datetimeFigureOut">
              <a:rPr lang="en-US" smtClean="0"/>
              <a:t>10/29/14</a:t>
            </a:fld>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6553200" y="6356350"/>
            <a:ext cx="2133600" cy="365125"/>
          </a:xfrm>
          <a:prstGeom prst="rect">
            <a:avLst/>
          </a:prstGeom>
        </p:spPr>
        <p:txBody>
          <a:bodyPr/>
          <a:lstStyle/>
          <a:p>
            <a:fld id="{42BABFCF-DB33-0F46-90C7-263FA7AB63AC}" type="slidenum">
              <a:rPr lang="en-US" smtClean="0"/>
              <a:t>‹#›</a:t>
            </a:fld>
            <a:endParaRPr lang="en-US"/>
          </a:p>
        </p:txBody>
      </p:sp>
    </p:spTree>
    <p:extLst>
      <p:ext uri="{BB962C8B-B14F-4D97-AF65-F5344CB8AC3E}">
        <p14:creationId xmlns:p14="http://schemas.microsoft.com/office/powerpoint/2010/main" val="2404880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FF8D8D5D-A61F-8548-9271-D5D35D5D5F98}" type="datetimeFigureOut">
              <a:rPr lang="en-US" smtClean="0"/>
              <a:t>10/29/14</a:t>
            </a:fld>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a:p>
        </p:txBody>
      </p:sp>
    </p:spTree>
    <p:extLst>
      <p:ext uri="{BB962C8B-B14F-4D97-AF65-F5344CB8AC3E}">
        <p14:creationId xmlns:p14="http://schemas.microsoft.com/office/powerpoint/2010/main" val="1144198350"/>
      </p:ext>
    </p:extLst>
  </p:cSld>
  <p:clrMapOvr>
    <a:masterClrMapping/>
  </p:clrMapOvr>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FF8D8D5D-A61F-8548-9271-D5D35D5D5F98}" type="datetimeFigureOut">
              <a:rPr lang="en-US" smtClean="0"/>
              <a:t>10/29/14</a:t>
            </a:fld>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p>
            <a:fld id="{42BABFCF-DB33-0F46-90C7-263FA7AB63AC}" type="slidenum">
              <a:rPr lang="en-US" smtClean="0"/>
              <a:t>‹#›</a:t>
            </a:fld>
            <a:endParaRPr lang="en-US"/>
          </a:p>
        </p:txBody>
      </p:sp>
    </p:spTree>
    <p:extLst>
      <p:ext uri="{BB962C8B-B14F-4D97-AF65-F5344CB8AC3E}">
        <p14:creationId xmlns:p14="http://schemas.microsoft.com/office/powerpoint/2010/main" val="3479213865"/>
      </p:ext>
    </p:extLst>
  </p:cSld>
  <p:clrMapOvr>
    <a:masterClrMapping/>
  </p:clrMapOvr>
  <p:timing>
    <p:tnLst>
      <p:par>
        <p:cTn xmlns:p14="http://schemas.microsoft.com/office/powerpoint/2010/mai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FF8D8D5D-A61F-8548-9271-D5D35D5D5F98}" type="datetimeFigureOut">
              <a:rPr lang="en-US" smtClean="0"/>
              <a:t>10/29/14</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42BABFCF-DB33-0F46-90C7-263FA7AB63AC}" type="slidenum">
              <a:rPr lang="en-US" smtClean="0"/>
              <a:t>‹#›</a:t>
            </a:fld>
            <a:endParaRPr lang="en-US"/>
          </a:p>
        </p:txBody>
      </p:sp>
    </p:spTree>
    <p:extLst>
      <p:ext uri="{BB962C8B-B14F-4D97-AF65-F5344CB8AC3E}">
        <p14:creationId xmlns:p14="http://schemas.microsoft.com/office/powerpoint/2010/main" val="2071020231"/>
      </p:ext>
    </p:extLst>
  </p:cSld>
  <p:clrMapOvr>
    <a:masterClrMapping/>
  </p:clrMapOvr>
  <p:timing>
    <p:tnLst>
      <p:par>
        <p:cTn xmlns:p14="http://schemas.microsoft.com/office/powerpoint/2010/mai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FF8D8D5D-A61F-8548-9271-D5D35D5D5F98}" type="datetimeFigureOut">
              <a:rPr lang="en-US" smtClean="0"/>
              <a:t>10/29/14</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42BABFCF-DB33-0F46-90C7-263FA7AB63AC}" type="slidenum">
              <a:rPr lang="en-US" smtClean="0"/>
              <a:t>‹#›</a:t>
            </a:fld>
            <a:endParaRPr lang="en-US"/>
          </a:p>
        </p:txBody>
      </p:sp>
    </p:spTree>
    <p:extLst>
      <p:ext uri="{BB962C8B-B14F-4D97-AF65-F5344CB8AC3E}">
        <p14:creationId xmlns:p14="http://schemas.microsoft.com/office/powerpoint/2010/main" val="180543506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g"/><Relationship Id="rId14" Type="http://schemas.openxmlformats.org/officeDocument/2006/relationships/image" Target="../media/image2.gif"/><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0" y="-4"/>
            <a:ext cx="9144000" cy="6883637"/>
          </a:xfrm>
          <a:prstGeom prst="rect">
            <a:avLst/>
          </a:prstGeom>
        </p:spPr>
      </p:pic>
      <p:sp>
        <p:nvSpPr>
          <p:cNvPr id="10" name="Rectangle 9"/>
          <p:cNvSpPr/>
          <p:nvPr userDrawn="1"/>
        </p:nvSpPr>
        <p:spPr>
          <a:xfrm>
            <a:off x="7246837" y="6292986"/>
            <a:ext cx="1905709" cy="415463"/>
          </a:xfrm>
          <a:prstGeom prst="rect">
            <a:avLst/>
          </a:prstGeom>
          <a:solidFill>
            <a:schemeClr val="tx1">
              <a:lumMod val="65000"/>
              <a:lumOff val="35000"/>
            </a:schemeClr>
          </a:solidFill>
          <a:ln>
            <a:noFill/>
          </a:ln>
          <a:effectLst>
            <a:outerShdw blurRad="38100" dist="38100" dir="2400000" algn="t" rotWithShape="0">
              <a:prstClr val="black">
                <a:alpha val="5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pic>
        <p:nvPicPr>
          <p:cNvPr id="7" name="Picture 6"/>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7398288" y="6356274"/>
            <a:ext cx="1518175" cy="311420"/>
          </a:xfrm>
          <a:prstGeom prst="rect">
            <a:avLst/>
          </a:prstGeom>
        </p:spPr>
      </p:pic>
    </p:spTree>
    <p:extLst>
      <p:ext uri="{BB962C8B-B14F-4D97-AF65-F5344CB8AC3E}">
        <p14:creationId xmlns:p14="http://schemas.microsoft.com/office/powerpoint/2010/main" val="19344181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xmlns:p14="http://schemas.microsoft.com/office/powerpoint/2010/main" id="1" dur="indefinite" restart="never" nodeType="tmRoot"/>
      </p:par>
    </p:tnLst>
  </p:timing>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jpg"/><Relationship Id="rId5" Type="http://schemas.openxmlformats.org/officeDocument/2006/relationships/image" Target="../media/image11.jpg"/><Relationship Id="rId6" Type="http://schemas.openxmlformats.org/officeDocument/2006/relationships/image" Target="../media/image12.jpg"/><Relationship Id="rId7" Type="http://schemas.openxmlformats.org/officeDocument/2006/relationships/image" Target="../media/image13.png"/><Relationship Id="rId8" Type="http://schemas.openxmlformats.org/officeDocument/2006/relationships/image" Target="../media/image14.png"/><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1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jpg"/></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jpg"/><Relationship Id="rId5" Type="http://schemas.openxmlformats.org/officeDocument/2006/relationships/image" Target="../media/image11.jpg"/><Relationship Id="rId6" Type="http://schemas.openxmlformats.org/officeDocument/2006/relationships/image" Target="../media/image13.png"/><Relationship Id="rId7" Type="http://schemas.openxmlformats.org/officeDocument/2006/relationships/image" Target="../media/image14.png"/><Relationship Id="rId8" Type="http://schemas.openxmlformats.org/officeDocument/2006/relationships/image" Target="../media/image16.png"/><Relationship Id="rId9" Type="http://schemas.openxmlformats.org/officeDocument/2006/relationships/image" Target="../media/image17.png"/><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 Id="rId3" Type="http://schemas.openxmlformats.org/officeDocument/2006/relationships/hyperlink" Target="http://darcynorman.net/2013/02/15/normans-law-of-elearning-tool-convergence/"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 Id="rId3" Type="http://schemas.openxmlformats.org/officeDocument/2006/relationships/hyperlink" Target="http://darcynorman.net/2013/02/15/normans-law-of-elearning-tool-convergence/"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 Id="rId3" Type="http://schemas.openxmlformats.org/officeDocument/2006/relationships/image" Target="../media/image7.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22474" y="470840"/>
            <a:ext cx="8432157" cy="1485282"/>
          </a:xfrm>
          <a:prstGeom prst="rect">
            <a:avLst/>
          </a:prstGeom>
          <a:solidFill>
            <a:srgbClr val="00AEEF"/>
          </a:solidFill>
          <a:ln>
            <a:noFill/>
          </a:ln>
          <a:effectLst>
            <a:outerShdw blurRad="50800" dist="63500" dir="8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138895" y="547934"/>
            <a:ext cx="8767823" cy="1349075"/>
          </a:xfrm>
        </p:spPr>
        <p:txBody>
          <a:bodyPr>
            <a:noAutofit/>
          </a:bodyPr>
          <a:lstStyle/>
          <a:p>
            <a:r>
              <a:rPr lang="en-US" sz="4000" b="1" dirty="0">
                <a:solidFill>
                  <a:schemeClr val="bg1"/>
                </a:solidFill>
                <a:latin typeface="Arial"/>
                <a:cs typeface="Arial"/>
              </a:rPr>
              <a:t>What's The LMS Of 2020 </a:t>
            </a:r>
            <a:endParaRPr lang="en-US" sz="4000" b="1" dirty="0" smtClean="0">
              <a:solidFill>
                <a:schemeClr val="bg1"/>
              </a:solidFill>
              <a:latin typeface="Arial"/>
              <a:cs typeface="Arial"/>
            </a:endParaRPr>
          </a:p>
          <a:p>
            <a:r>
              <a:rPr lang="en-US" sz="4000" b="1" dirty="0" smtClean="0">
                <a:solidFill>
                  <a:schemeClr val="bg1"/>
                </a:solidFill>
                <a:latin typeface="Arial"/>
                <a:cs typeface="Arial"/>
              </a:rPr>
              <a:t>Look </a:t>
            </a:r>
            <a:r>
              <a:rPr lang="en-US" sz="4000" b="1" dirty="0">
                <a:solidFill>
                  <a:schemeClr val="bg1"/>
                </a:solidFill>
                <a:latin typeface="Arial"/>
                <a:cs typeface="Arial"/>
              </a:rPr>
              <a:t>Like?</a:t>
            </a:r>
          </a:p>
        </p:txBody>
      </p:sp>
      <p:sp>
        <p:nvSpPr>
          <p:cNvPr id="2" name="TextBox 1"/>
          <p:cNvSpPr txBox="1"/>
          <p:nvPr/>
        </p:nvSpPr>
        <p:spPr>
          <a:xfrm>
            <a:off x="1228252" y="2594510"/>
            <a:ext cx="7021602" cy="2246769"/>
          </a:xfrm>
          <a:prstGeom prst="rect">
            <a:avLst/>
          </a:prstGeom>
          <a:noFill/>
        </p:spPr>
        <p:txBody>
          <a:bodyPr wrap="none" rtlCol="0">
            <a:spAutoFit/>
          </a:bodyPr>
          <a:lstStyle/>
          <a:p>
            <a:r>
              <a:rPr lang="en-US" sz="2800" b="1" dirty="0"/>
              <a:t>Charles Severance – University of </a:t>
            </a:r>
            <a:r>
              <a:rPr lang="en-US" sz="2800" b="1" dirty="0" smtClean="0"/>
              <a:t>Michigan</a:t>
            </a:r>
          </a:p>
          <a:p>
            <a:endParaRPr lang="en-US" sz="2800" b="1" dirty="0"/>
          </a:p>
          <a:p>
            <a:r>
              <a:rPr lang="en-US" sz="2800" b="1" dirty="0" smtClean="0"/>
              <a:t>Rob Abel    -   IMS Global Learning Consortium</a:t>
            </a:r>
          </a:p>
          <a:p>
            <a:endParaRPr lang="en-US" sz="2800" b="1" dirty="0"/>
          </a:p>
          <a:p>
            <a:r>
              <a:rPr lang="en-US" sz="2800" b="1" dirty="0" smtClean="0"/>
              <a:t>Scott Siddall -  LONGSIGHT</a:t>
            </a:r>
            <a:endParaRPr lang="en-US" sz="2800" b="1" dirty="0"/>
          </a:p>
        </p:txBody>
      </p:sp>
    </p:spTree>
    <p:extLst>
      <p:ext uri="{BB962C8B-B14F-4D97-AF65-F5344CB8AC3E}">
        <p14:creationId xmlns:p14="http://schemas.microsoft.com/office/powerpoint/2010/main" val="3241316527"/>
      </p:ext>
    </p:extLst>
  </p:cSld>
  <p:clrMapOvr>
    <a:masterClrMapping/>
  </p:clrMapOvr>
  <p:transition xmlns:p14="http://schemas.microsoft.com/office/powerpoint/2010/main" spd="slow">
    <p:fade/>
  </p:transitio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320512" y="373807"/>
            <a:ext cx="5592063" cy="950614"/>
          </a:xfrm>
          <a:prstGeom prst="rect">
            <a:avLst/>
          </a:prstGeom>
          <a:solidFill>
            <a:srgbClr val="00AEEF"/>
          </a:solidFill>
          <a:ln>
            <a:noFill/>
          </a:ln>
          <a:effectLst>
            <a:outerShdw blurRad="50800" dist="63500" dir="8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itle 1"/>
          <p:cNvSpPr txBox="1">
            <a:spLocks/>
          </p:cNvSpPr>
          <p:nvPr/>
        </p:nvSpPr>
        <p:spPr>
          <a:xfrm>
            <a:off x="67386" y="297651"/>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4000" b="1" spc="-150" dirty="0" smtClean="0">
                <a:solidFill>
                  <a:schemeClr val="bg1"/>
                </a:solidFill>
                <a:latin typeface="Gotham Light" pitchFamily="50" charset="0"/>
                <a:cs typeface="Gotham Light" pitchFamily="50" charset="0"/>
              </a:rPr>
              <a:t>Disruptive Innovation</a:t>
            </a:r>
            <a:endParaRPr lang="en-US" sz="4000" b="1" spc="-150" dirty="0">
              <a:solidFill>
                <a:schemeClr val="bg1"/>
              </a:solidFill>
              <a:latin typeface="Gotham Light" pitchFamily="50" charset="0"/>
              <a:cs typeface="Gotham Light" pitchFamily="50" charset="0"/>
            </a:endParaRPr>
          </a:p>
        </p:txBody>
      </p:sp>
      <p:pic>
        <p:nvPicPr>
          <p:cNvPr id="2" name="Picture 1" descr="Designed_For_Disruptive_Innovation_IMPA_0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3270" y="1440651"/>
            <a:ext cx="6975057" cy="4932362"/>
          </a:xfrm>
          <a:prstGeom prst="rect">
            <a:avLst/>
          </a:prstGeom>
        </p:spPr>
      </p:pic>
      <p:pic>
        <p:nvPicPr>
          <p:cNvPr id="9" name="Picture 8" descr="canvas-logo.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73221" y="2989662"/>
            <a:ext cx="660400" cy="609600"/>
          </a:xfrm>
          <a:prstGeom prst="rect">
            <a:avLst/>
          </a:prstGeom>
        </p:spPr>
      </p:pic>
      <p:pic>
        <p:nvPicPr>
          <p:cNvPr id="10" name="Picture 9" descr="blackboard-logo.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73221" y="1869153"/>
            <a:ext cx="1018973" cy="748945"/>
          </a:xfrm>
          <a:prstGeom prst="rect">
            <a:avLst/>
          </a:prstGeom>
        </p:spPr>
      </p:pic>
      <p:pic>
        <p:nvPicPr>
          <p:cNvPr id="11" name="Picture 10" descr="sakai-logo.jp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805520" y="2618098"/>
            <a:ext cx="1116639" cy="676364"/>
          </a:xfrm>
          <a:prstGeom prst="rect">
            <a:avLst/>
          </a:prstGeom>
        </p:spPr>
      </p:pic>
      <p:sp>
        <p:nvSpPr>
          <p:cNvPr id="13" name="TextBox 12"/>
          <p:cNvSpPr txBox="1"/>
          <p:nvPr/>
        </p:nvSpPr>
        <p:spPr>
          <a:xfrm>
            <a:off x="4034172" y="6373013"/>
            <a:ext cx="620407" cy="369332"/>
          </a:xfrm>
          <a:prstGeom prst="rect">
            <a:avLst/>
          </a:prstGeom>
          <a:noFill/>
        </p:spPr>
        <p:txBody>
          <a:bodyPr wrap="none" rtlCol="0">
            <a:spAutoFit/>
          </a:bodyPr>
          <a:lstStyle/>
          <a:p>
            <a:r>
              <a:rPr lang="en-US" dirty="0" smtClean="0"/>
              <a:t>Now</a:t>
            </a:r>
            <a:endParaRPr lang="en-US" dirty="0"/>
          </a:p>
        </p:txBody>
      </p:sp>
      <p:sp>
        <p:nvSpPr>
          <p:cNvPr id="14" name="TextBox 13"/>
          <p:cNvSpPr txBox="1"/>
          <p:nvPr/>
        </p:nvSpPr>
        <p:spPr>
          <a:xfrm>
            <a:off x="6305188" y="6373013"/>
            <a:ext cx="652643" cy="369332"/>
          </a:xfrm>
          <a:prstGeom prst="rect">
            <a:avLst/>
          </a:prstGeom>
          <a:noFill/>
        </p:spPr>
        <p:txBody>
          <a:bodyPr wrap="none" rtlCol="0">
            <a:spAutoFit/>
          </a:bodyPr>
          <a:lstStyle/>
          <a:p>
            <a:r>
              <a:rPr lang="en-US" dirty="0" smtClean="0"/>
              <a:t>2020</a:t>
            </a:r>
            <a:endParaRPr lang="en-US" dirty="0"/>
          </a:p>
        </p:txBody>
      </p:sp>
      <p:sp>
        <p:nvSpPr>
          <p:cNvPr id="15" name="Rectangle 14"/>
          <p:cNvSpPr/>
          <p:nvPr/>
        </p:nvSpPr>
        <p:spPr>
          <a:xfrm>
            <a:off x="5655997" y="1720725"/>
            <a:ext cx="1135447" cy="707886"/>
          </a:xfrm>
          <a:prstGeom prst="rect">
            <a:avLst/>
          </a:prstGeom>
        </p:spPr>
        <p:style>
          <a:lnRef idx="2">
            <a:schemeClr val="accent4"/>
          </a:lnRef>
          <a:fillRef idx="1">
            <a:schemeClr val="lt1"/>
          </a:fillRef>
          <a:effectRef idx="0">
            <a:schemeClr val="accent4"/>
          </a:effectRef>
          <a:fontRef idx="minor">
            <a:schemeClr val="dk1"/>
          </a:fontRef>
        </p:style>
        <p:txBody>
          <a:bodyPr wrap="none" lIns="91440" tIns="45720" rIns="91440" bIns="45720">
            <a:spAutoFit/>
          </a:bodyPr>
          <a:lstStyle/>
          <a:p>
            <a:pPr algn="ctr"/>
            <a:r>
              <a:rPr lang="en-US" sz="4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a:t>
            </a:r>
            <a:endParaRPr lang="en-US" sz="40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16" name="Right Arrow 15"/>
          <p:cNvSpPr/>
          <p:nvPr/>
        </p:nvSpPr>
        <p:spPr>
          <a:xfrm rot="18450637">
            <a:off x="4378723" y="3088441"/>
            <a:ext cx="2095691" cy="483164"/>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a:t>
            </a:r>
            <a:endParaRPr lang="en-US" dirty="0"/>
          </a:p>
        </p:txBody>
      </p:sp>
      <p:pic>
        <p:nvPicPr>
          <p:cNvPr id="12" name="Picture 11" descr="algae-fuel-vi.jpg"/>
          <p:cNvPicPr>
            <a:picLocks noChangeAspect="1"/>
          </p:cNvPicPr>
          <p:nvPr/>
        </p:nvPicPr>
        <p:blipFill rotWithShape="1">
          <a:blip r:embed="rId6">
            <a:extLst>
              <a:ext uri="{28A0092B-C50C-407E-A947-70E740481C1C}">
                <a14:useLocalDpi xmlns:a14="http://schemas.microsoft.com/office/drawing/2010/main" val="0"/>
              </a:ext>
            </a:extLst>
          </a:blip>
          <a:srcRect r="41726"/>
          <a:stretch/>
        </p:blipFill>
        <p:spPr>
          <a:xfrm>
            <a:off x="3922159" y="3929558"/>
            <a:ext cx="1349392" cy="1303774"/>
          </a:xfrm>
          <a:prstGeom prst="rect">
            <a:avLst/>
          </a:prstGeom>
        </p:spPr>
      </p:pic>
      <p:pic>
        <p:nvPicPr>
          <p:cNvPr id="17" name="Picture 16" descr="ims-new-logo-transparent.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286821" y="1756256"/>
            <a:ext cx="747351" cy="740737"/>
          </a:xfrm>
          <a:prstGeom prst="rect">
            <a:avLst/>
          </a:prstGeom>
        </p:spPr>
      </p:pic>
      <p:pic>
        <p:nvPicPr>
          <p:cNvPr id="18" name="Picture 17" descr="EPUB3_logo.pn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202483" y="1918414"/>
            <a:ext cx="782260" cy="1071248"/>
          </a:xfrm>
          <a:prstGeom prst="rect">
            <a:avLst/>
          </a:prstGeom>
        </p:spPr>
      </p:pic>
    </p:spTree>
    <p:extLst>
      <p:ext uri="{BB962C8B-B14F-4D97-AF65-F5344CB8AC3E}">
        <p14:creationId xmlns:p14="http://schemas.microsoft.com/office/powerpoint/2010/main" val="4144060173"/>
      </p:ext>
    </p:extLst>
  </p:cSld>
  <p:clrMapOvr>
    <a:masterClrMapping/>
  </p:clrMapOvr>
  <p:transition xmlns:p14="http://schemas.microsoft.com/office/powerpoint/2010/main" spd="slow">
    <p:fade/>
  </p:transition>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320512" y="373807"/>
            <a:ext cx="6035051" cy="950614"/>
          </a:xfrm>
          <a:prstGeom prst="rect">
            <a:avLst/>
          </a:prstGeom>
          <a:solidFill>
            <a:srgbClr val="00AEEF"/>
          </a:solidFill>
          <a:ln>
            <a:noFill/>
          </a:ln>
          <a:effectLst>
            <a:outerShdw blurRad="50800" dist="63500" dir="8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itle 1"/>
          <p:cNvSpPr txBox="1">
            <a:spLocks/>
          </p:cNvSpPr>
          <p:nvPr/>
        </p:nvSpPr>
        <p:spPr>
          <a:xfrm>
            <a:off x="67386" y="297651"/>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4000" b="1" spc="-150" dirty="0" smtClean="0">
                <a:solidFill>
                  <a:schemeClr val="bg1"/>
                </a:solidFill>
                <a:latin typeface="Gotham Light" pitchFamily="50" charset="0"/>
                <a:cs typeface="Gotham Light" pitchFamily="50" charset="0"/>
              </a:rPr>
              <a:t>In the primordial ooze</a:t>
            </a:r>
            <a:endParaRPr lang="en-US" sz="4000" b="1" spc="-150" dirty="0">
              <a:solidFill>
                <a:schemeClr val="bg1"/>
              </a:solidFill>
              <a:latin typeface="Gotham Light" pitchFamily="50" charset="0"/>
              <a:cs typeface="Gotham Light" pitchFamily="50" charset="0"/>
            </a:endParaRPr>
          </a:p>
        </p:txBody>
      </p:sp>
      <p:sp>
        <p:nvSpPr>
          <p:cNvPr id="2" name="TextBox 1"/>
          <p:cNvSpPr txBox="1"/>
          <p:nvPr/>
        </p:nvSpPr>
        <p:spPr>
          <a:xfrm>
            <a:off x="1210614" y="1899798"/>
            <a:ext cx="6408099" cy="3970318"/>
          </a:xfrm>
          <a:prstGeom prst="rect">
            <a:avLst/>
          </a:prstGeom>
          <a:noFill/>
        </p:spPr>
        <p:txBody>
          <a:bodyPr wrap="none" rtlCol="0">
            <a:spAutoFit/>
          </a:bodyPr>
          <a:lstStyle/>
          <a:p>
            <a:r>
              <a:rPr lang="en-US" sz="3600" dirty="0">
                <a:latin typeface="Gotham Light" pitchFamily="50" charset="0"/>
                <a:cs typeface="Gotham Light" pitchFamily="50" charset="0"/>
              </a:rPr>
              <a:t>Education at Massive </a:t>
            </a:r>
            <a:r>
              <a:rPr lang="en-US" sz="3600" dirty="0" smtClean="0">
                <a:latin typeface="Gotham Light" pitchFamily="50" charset="0"/>
                <a:cs typeface="Gotham Light" pitchFamily="50" charset="0"/>
              </a:rPr>
              <a:t>Scale</a:t>
            </a:r>
            <a:endParaRPr lang="en-US" sz="3600" dirty="0" smtClean="0">
              <a:latin typeface="Gotham Light" pitchFamily="50" charset="0"/>
              <a:cs typeface="Gotham Light" pitchFamily="50" charset="0"/>
            </a:endParaRPr>
          </a:p>
          <a:p>
            <a:r>
              <a:rPr lang="en-US" sz="3600" dirty="0" smtClean="0">
                <a:latin typeface="Gotham Light" pitchFamily="50" charset="0"/>
                <a:cs typeface="Gotham Light" pitchFamily="50" charset="0"/>
              </a:rPr>
              <a:t>Learning Object Repositories</a:t>
            </a:r>
          </a:p>
          <a:p>
            <a:r>
              <a:rPr lang="en-US" sz="3600" dirty="0" smtClean="0">
                <a:latin typeface="Gotham Light" pitchFamily="50" charset="0"/>
                <a:cs typeface="Gotham Light" pitchFamily="50" charset="0"/>
              </a:rPr>
              <a:t>Competency Based Education</a:t>
            </a:r>
          </a:p>
          <a:p>
            <a:r>
              <a:rPr lang="en-US" sz="3600" dirty="0" smtClean="0">
                <a:latin typeface="Gotham Light" pitchFamily="50" charset="0"/>
                <a:cs typeface="Gotham Light" pitchFamily="50" charset="0"/>
              </a:rPr>
              <a:t>Open Educational Resource</a:t>
            </a:r>
          </a:p>
          <a:p>
            <a:r>
              <a:rPr lang="en-US" sz="3600" dirty="0" smtClean="0">
                <a:latin typeface="Gotham Light" pitchFamily="50" charset="0"/>
                <a:cs typeface="Gotham Light" pitchFamily="50" charset="0"/>
              </a:rPr>
              <a:t>Redefining the Book</a:t>
            </a:r>
          </a:p>
          <a:p>
            <a:r>
              <a:rPr lang="en-US" sz="3600" dirty="0" smtClean="0">
                <a:latin typeface="Gotham Light" pitchFamily="50" charset="0"/>
                <a:cs typeface="Gotham Light" pitchFamily="50" charset="0"/>
              </a:rPr>
              <a:t>Education App Store</a:t>
            </a:r>
          </a:p>
          <a:p>
            <a:r>
              <a:rPr lang="en-US" sz="3600" dirty="0" smtClean="0">
                <a:latin typeface="Gotham Light" pitchFamily="50" charset="0"/>
                <a:cs typeface="Gotham Light" pitchFamily="50" charset="0"/>
              </a:rPr>
              <a:t>Analytics Dreams</a:t>
            </a:r>
            <a:endParaRPr lang="en-US" sz="3600" dirty="0">
              <a:latin typeface="Gotham Light" pitchFamily="50" charset="0"/>
              <a:cs typeface="Gotham Light" pitchFamily="50" charset="0"/>
            </a:endParaRPr>
          </a:p>
        </p:txBody>
      </p:sp>
    </p:spTree>
    <p:extLst>
      <p:ext uri="{BB962C8B-B14F-4D97-AF65-F5344CB8AC3E}">
        <p14:creationId xmlns:p14="http://schemas.microsoft.com/office/powerpoint/2010/main" val="3111230462"/>
      </p:ext>
    </p:extLst>
  </p:cSld>
  <p:clrMapOvr>
    <a:masterClrMapping/>
  </p:clrMapOvr>
  <p:transition xmlns:p14="http://schemas.microsoft.com/office/powerpoint/2010/main" spd="slow">
    <p:fade/>
  </p:transition>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320511" y="373807"/>
            <a:ext cx="7378778" cy="950614"/>
          </a:xfrm>
          <a:prstGeom prst="rect">
            <a:avLst/>
          </a:prstGeom>
          <a:solidFill>
            <a:srgbClr val="00AEEF"/>
          </a:solidFill>
          <a:ln>
            <a:noFill/>
          </a:ln>
          <a:effectLst>
            <a:outerShdw blurRad="50800" dist="63500" dir="8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itle 1"/>
          <p:cNvSpPr txBox="1">
            <a:spLocks/>
          </p:cNvSpPr>
          <p:nvPr/>
        </p:nvSpPr>
        <p:spPr>
          <a:xfrm>
            <a:off x="67386" y="297651"/>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4000" b="1" spc="-150" dirty="0" smtClean="0">
                <a:solidFill>
                  <a:schemeClr val="bg1"/>
                </a:solidFill>
                <a:latin typeface="Gotham Light" pitchFamily="50" charset="0"/>
                <a:cs typeface="Gotham Light" pitchFamily="50" charset="0"/>
              </a:rPr>
              <a:t>LMS + Educational App Store</a:t>
            </a:r>
            <a:endParaRPr lang="en-US" sz="4000" b="1" spc="-150" dirty="0">
              <a:solidFill>
                <a:schemeClr val="bg1"/>
              </a:solidFill>
              <a:latin typeface="Gotham Light" pitchFamily="50" charset="0"/>
              <a:cs typeface="Gotham Light" pitchFamily="50" charset="0"/>
            </a:endParaRPr>
          </a:p>
        </p:txBody>
      </p:sp>
      <p:pic>
        <p:nvPicPr>
          <p:cNvPr id="3" name="Picture 2" descr="Untitled.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9095" y="1820713"/>
            <a:ext cx="7397891" cy="3623155"/>
          </a:xfrm>
          <a:prstGeom prst="rect">
            <a:avLst/>
          </a:prstGeom>
        </p:spPr>
      </p:pic>
    </p:spTree>
    <p:extLst>
      <p:ext uri="{BB962C8B-B14F-4D97-AF65-F5344CB8AC3E}">
        <p14:creationId xmlns:p14="http://schemas.microsoft.com/office/powerpoint/2010/main" val="3111230462"/>
      </p:ext>
    </p:extLst>
  </p:cSld>
  <p:clrMapOvr>
    <a:masterClrMapping/>
  </p:clrMapOvr>
  <p:transition xmlns:p14="http://schemas.microsoft.com/office/powerpoint/2010/main" spd="slow">
    <p:fade/>
  </p:transition>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320512" y="373807"/>
            <a:ext cx="6315609" cy="950614"/>
          </a:xfrm>
          <a:prstGeom prst="rect">
            <a:avLst/>
          </a:prstGeom>
          <a:solidFill>
            <a:srgbClr val="00AEEF"/>
          </a:solidFill>
          <a:ln>
            <a:noFill/>
          </a:ln>
          <a:effectLst>
            <a:outerShdw blurRad="50800" dist="63500" dir="8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itle 1"/>
          <p:cNvSpPr txBox="1">
            <a:spLocks/>
          </p:cNvSpPr>
          <p:nvPr/>
        </p:nvSpPr>
        <p:spPr>
          <a:xfrm>
            <a:off x="67386" y="297651"/>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4000" b="1" spc="-150" dirty="0" smtClean="0">
                <a:solidFill>
                  <a:schemeClr val="bg1"/>
                </a:solidFill>
                <a:latin typeface="Gotham Light" pitchFamily="50" charset="0"/>
                <a:cs typeface="Gotham Light" pitchFamily="50" charset="0"/>
              </a:rPr>
              <a:t>Standards Are Essential</a:t>
            </a:r>
            <a:endParaRPr lang="en-US" sz="4000" b="1" spc="-150" dirty="0">
              <a:solidFill>
                <a:schemeClr val="bg1"/>
              </a:solidFill>
              <a:latin typeface="Gotham Light" pitchFamily="50" charset="0"/>
              <a:cs typeface="Gotham Light" pitchFamily="50" charset="0"/>
            </a:endParaRPr>
          </a:p>
        </p:txBody>
      </p:sp>
      <p:sp>
        <p:nvSpPr>
          <p:cNvPr id="2" name="TextBox 1"/>
          <p:cNvSpPr txBox="1"/>
          <p:nvPr/>
        </p:nvSpPr>
        <p:spPr>
          <a:xfrm>
            <a:off x="736296" y="2050022"/>
            <a:ext cx="8164615" cy="3416320"/>
          </a:xfrm>
          <a:prstGeom prst="rect">
            <a:avLst/>
          </a:prstGeom>
          <a:noFill/>
        </p:spPr>
        <p:txBody>
          <a:bodyPr wrap="none" rtlCol="0">
            <a:spAutoFit/>
          </a:bodyPr>
          <a:lstStyle/>
          <a:p>
            <a:r>
              <a:rPr lang="en-US" sz="3600" dirty="0" smtClean="0">
                <a:latin typeface="Gotham Light" pitchFamily="50" charset="0"/>
                <a:cs typeface="Gotham Light" pitchFamily="50" charset="0"/>
              </a:rPr>
              <a:t>IMS Learning Tools Interoperability 2.x</a:t>
            </a:r>
          </a:p>
          <a:p>
            <a:endParaRPr lang="en-US" sz="3600" dirty="0">
              <a:latin typeface="Gotham Light" pitchFamily="50" charset="0"/>
              <a:cs typeface="Gotham Light" pitchFamily="50" charset="0"/>
            </a:endParaRPr>
          </a:p>
          <a:p>
            <a:r>
              <a:rPr lang="en-US" sz="3600" dirty="0" smtClean="0">
                <a:latin typeface="Gotham Light" pitchFamily="50" charset="0"/>
                <a:cs typeface="Gotham Light" pitchFamily="50" charset="0"/>
              </a:rPr>
              <a:t>IMS LTI Services </a:t>
            </a:r>
          </a:p>
          <a:p>
            <a:r>
              <a:rPr lang="en-US" sz="3600" dirty="0">
                <a:latin typeface="Gotham Light" pitchFamily="50" charset="0"/>
                <a:cs typeface="Gotham Light" pitchFamily="50" charset="0"/>
              </a:rPr>
              <a:t> </a:t>
            </a:r>
            <a:r>
              <a:rPr lang="en-US" sz="3600" dirty="0" smtClean="0">
                <a:latin typeface="Gotham Light" pitchFamily="50" charset="0"/>
                <a:cs typeface="Gotham Light" pitchFamily="50" charset="0"/>
              </a:rPr>
              <a:t>   </a:t>
            </a:r>
            <a:r>
              <a:rPr lang="en-US" sz="3600" dirty="0" smtClean="0">
                <a:latin typeface="Gotham Light" pitchFamily="50" charset="0"/>
                <a:cs typeface="Gotham Light" pitchFamily="50" charset="0"/>
              </a:rPr>
              <a:t>(Roster, </a:t>
            </a:r>
            <a:r>
              <a:rPr lang="en-US" sz="3600" dirty="0" err="1" smtClean="0">
                <a:latin typeface="Gotham Light" pitchFamily="50" charset="0"/>
                <a:cs typeface="Gotham Light" pitchFamily="50" charset="0"/>
              </a:rPr>
              <a:t>Gradebook</a:t>
            </a:r>
            <a:r>
              <a:rPr lang="en-US" sz="3600" dirty="0" smtClean="0">
                <a:latin typeface="Gotham Light" pitchFamily="50" charset="0"/>
                <a:cs typeface="Gotham Light" pitchFamily="50" charset="0"/>
              </a:rPr>
              <a:t>, Content Item...)</a:t>
            </a:r>
          </a:p>
          <a:p>
            <a:endParaRPr lang="en-US" sz="3600" dirty="0">
              <a:latin typeface="Gotham Light" pitchFamily="50" charset="0"/>
              <a:cs typeface="Gotham Light" pitchFamily="50" charset="0"/>
            </a:endParaRPr>
          </a:p>
          <a:p>
            <a:r>
              <a:rPr lang="en-US" sz="3600" dirty="0" smtClean="0">
                <a:latin typeface="Gotham Light" pitchFamily="50" charset="0"/>
                <a:cs typeface="Gotham Light" pitchFamily="50" charset="0"/>
              </a:rPr>
              <a:t>IMS Caliper (Analytics)</a:t>
            </a:r>
            <a:endParaRPr lang="en-US" sz="3600" dirty="0">
              <a:latin typeface="Gotham Light" pitchFamily="50" charset="0"/>
              <a:cs typeface="Gotham Light" pitchFamily="50" charset="0"/>
            </a:endParaRPr>
          </a:p>
        </p:txBody>
      </p:sp>
    </p:spTree>
    <p:extLst>
      <p:ext uri="{BB962C8B-B14F-4D97-AF65-F5344CB8AC3E}">
        <p14:creationId xmlns:p14="http://schemas.microsoft.com/office/powerpoint/2010/main" val="3111230462"/>
      </p:ext>
    </p:extLst>
  </p:cSld>
  <p:clrMapOvr>
    <a:masterClrMapping/>
  </p:clrMapOvr>
  <p:transition xmlns:p14="http://schemas.microsoft.com/office/powerpoint/2010/main" spd="slow">
    <p:fade/>
  </p:transition>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320512" y="373807"/>
            <a:ext cx="6212246" cy="950614"/>
          </a:xfrm>
          <a:prstGeom prst="rect">
            <a:avLst/>
          </a:prstGeom>
          <a:solidFill>
            <a:srgbClr val="00AEEF"/>
          </a:solidFill>
          <a:ln>
            <a:noFill/>
          </a:ln>
          <a:effectLst>
            <a:outerShdw blurRad="50800" dist="63500" dir="8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itle 1"/>
          <p:cNvSpPr txBox="1">
            <a:spLocks/>
          </p:cNvSpPr>
          <p:nvPr/>
        </p:nvSpPr>
        <p:spPr>
          <a:xfrm>
            <a:off x="67386" y="297651"/>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4000" b="1" spc="-150" dirty="0" smtClean="0">
                <a:solidFill>
                  <a:schemeClr val="bg1"/>
                </a:solidFill>
                <a:latin typeface="Gotham Light" pitchFamily="50" charset="0"/>
                <a:cs typeface="Gotham Light" pitchFamily="50" charset="0"/>
              </a:rPr>
              <a:t>LMS Operating System</a:t>
            </a:r>
            <a:endParaRPr lang="en-US" sz="4000" b="1" spc="-150" dirty="0">
              <a:solidFill>
                <a:schemeClr val="bg1"/>
              </a:solidFill>
              <a:latin typeface="Gotham Light" pitchFamily="50" charset="0"/>
              <a:cs typeface="Gotham Light" pitchFamily="50" charset="0"/>
            </a:endParaRPr>
          </a:p>
        </p:txBody>
      </p:sp>
      <p:sp>
        <p:nvSpPr>
          <p:cNvPr id="2" name="TextBox 1"/>
          <p:cNvSpPr txBox="1"/>
          <p:nvPr/>
        </p:nvSpPr>
        <p:spPr>
          <a:xfrm>
            <a:off x="1210614" y="2150850"/>
            <a:ext cx="7086372" cy="3108544"/>
          </a:xfrm>
          <a:prstGeom prst="rect">
            <a:avLst/>
          </a:prstGeom>
          <a:noFill/>
        </p:spPr>
        <p:txBody>
          <a:bodyPr wrap="square" rtlCol="0">
            <a:spAutoFit/>
          </a:bodyPr>
          <a:lstStyle/>
          <a:p>
            <a:r>
              <a:rPr lang="en-US" sz="2800" dirty="0" smtClean="0">
                <a:latin typeface="Gotham Light" pitchFamily="50" charset="0"/>
                <a:cs typeface="Gotham Light" pitchFamily="50" charset="0"/>
              </a:rPr>
              <a:t>In 2006, the State University of New York (SUNY) issued an RFQ for a "next generation learning management system" that was to allow the flexible composition of "best of breed" building building blocks..</a:t>
            </a:r>
          </a:p>
          <a:p>
            <a:endParaRPr lang="en-US" sz="2800" dirty="0">
              <a:latin typeface="Gotham Light" pitchFamily="50" charset="0"/>
              <a:cs typeface="Gotham Light" pitchFamily="50" charset="0"/>
            </a:endParaRPr>
          </a:p>
          <a:p>
            <a:r>
              <a:rPr lang="en-US" sz="2800" dirty="0" smtClean="0">
                <a:latin typeface="Gotham Light" pitchFamily="50" charset="0"/>
                <a:cs typeface="Gotham Light" pitchFamily="50" charset="0"/>
              </a:rPr>
              <a:t>It was a brilliant vision...</a:t>
            </a:r>
            <a:endParaRPr lang="en-US" sz="2800" dirty="0">
              <a:latin typeface="Gotham Light" pitchFamily="50" charset="0"/>
              <a:cs typeface="Gotham Light" pitchFamily="50" charset="0"/>
            </a:endParaRPr>
          </a:p>
        </p:txBody>
      </p:sp>
    </p:spTree>
    <p:extLst>
      <p:ext uri="{BB962C8B-B14F-4D97-AF65-F5344CB8AC3E}">
        <p14:creationId xmlns:p14="http://schemas.microsoft.com/office/powerpoint/2010/main" val="3111230462"/>
      </p:ext>
    </p:extLst>
  </p:cSld>
  <p:clrMapOvr>
    <a:masterClrMapping/>
  </p:clrMapOvr>
  <p:transition xmlns:p14="http://schemas.microsoft.com/office/powerpoint/2010/main" spd="slow">
    <p:fade/>
  </p:transition>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320512" y="373807"/>
            <a:ext cx="6333634" cy="950614"/>
          </a:xfrm>
          <a:prstGeom prst="rect">
            <a:avLst/>
          </a:prstGeom>
          <a:solidFill>
            <a:srgbClr val="00AEEF"/>
          </a:solidFill>
          <a:ln>
            <a:noFill/>
          </a:ln>
          <a:effectLst>
            <a:outerShdw blurRad="50800" dist="63500" dir="8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itle 1"/>
          <p:cNvSpPr txBox="1">
            <a:spLocks/>
          </p:cNvSpPr>
          <p:nvPr/>
        </p:nvSpPr>
        <p:spPr>
          <a:xfrm>
            <a:off x="67386" y="297651"/>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4000" b="1" spc="-150" dirty="0" smtClean="0">
                <a:solidFill>
                  <a:schemeClr val="bg1"/>
                </a:solidFill>
                <a:latin typeface="Gotham Light" pitchFamily="50" charset="0"/>
                <a:cs typeface="Gotham Light" pitchFamily="50" charset="0"/>
              </a:rPr>
              <a:t>Guessing about the Ooze</a:t>
            </a:r>
            <a:endParaRPr lang="en-US" sz="4000" b="1" spc="-150" dirty="0">
              <a:solidFill>
                <a:schemeClr val="bg1"/>
              </a:solidFill>
              <a:latin typeface="Gotham Light" pitchFamily="50" charset="0"/>
              <a:cs typeface="Gotham Light" pitchFamily="50" charset="0"/>
            </a:endParaRPr>
          </a:p>
        </p:txBody>
      </p:sp>
      <p:sp>
        <p:nvSpPr>
          <p:cNvPr id="2" name="TextBox 1"/>
          <p:cNvSpPr txBox="1"/>
          <p:nvPr/>
        </p:nvSpPr>
        <p:spPr>
          <a:xfrm>
            <a:off x="906076" y="2157118"/>
            <a:ext cx="7571909" cy="3816429"/>
          </a:xfrm>
          <a:prstGeom prst="rect">
            <a:avLst/>
          </a:prstGeom>
          <a:noFill/>
        </p:spPr>
        <p:txBody>
          <a:bodyPr wrap="square" rtlCol="0">
            <a:spAutoFit/>
          </a:bodyPr>
          <a:lstStyle/>
          <a:p>
            <a:r>
              <a:rPr lang="en-US" sz="2200" dirty="0" smtClean="0">
                <a:latin typeface="Gotham Light" pitchFamily="50" charset="0"/>
                <a:cs typeface="Gotham Light" pitchFamily="50" charset="0"/>
              </a:rPr>
              <a:t>Someone will build an LMS Operating system from the ground up that is based on standards at  the core.  It will be simple, fast, scalable, and easy to use, install and deploy.</a:t>
            </a:r>
          </a:p>
          <a:p>
            <a:endParaRPr lang="en-US" sz="2200" dirty="0">
              <a:latin typeface="Gotham Light" pitchFamily="50" charset="0"/>
              <a:cs typeface="Gotham Light" pitchFamily="50" charset="0"/>
            </a:endParaRPr>
          </a:p>
          <a:p>
            <a:r>
              <a:rPr lang="en-US" sz="2200" dirty="0" smtClean="0">
                <a:latin typeface="Gotham Light" pitchFamily="50" charset="0"/>
                <a:cs typeface="Gotham Light" pitchFamily="50" charset="0"/>
              </a:rPr>
              <a:t>It will have no user interface (except perhaps a command line).</a:t>
            </a:r>
          </a:p>
          <a:p>
            <a:endParaRPr lang="en-US" sz="2200" dirty="0" smtClean="0">
              <a:latin typeface="Gotham Light" pitchFamily="50" charset="0"/>
              <a:cs typeface="Gotham Light" pitchFamily="50" charset="0"/>
            </a:endParaRPr>
          </a:p>
          <a:p>
            <a:r>
              <a:rPr lang="en-US" sz="2200" dirty="0" smtClean="0">
                <a:latin typeface="Gotham Light" pitchFamily="50" charset="0"/>
                <a:cs typeface="Gotham Light" pitchFamily="50" charset="0"/>
              </a:rPr>
              <a:t>It will be based on and influence the future directions of standards</a:t>
            </a:r>
          </a:p>
          <a:p>
            <a:endParaRPr lang="en-US" sz="2200" dirty="0">
              <a:latin typeface="Gotham Light" pitchFamily="50" charset="0"/>
              <a:cs typeface="Gotham Light" pitchFamily="50" charset="0"/>
            </a:endParaRPr>
          </a:p>
          <a:p>
            <a:r>
              <a:rPr lang="en-US" sz="2200" dirty="0" smtClean="0">
                <a:latin typeface="Gotham Light" pitchFamily="50" charset="0"/>
                <a:cs typeface="Gotham Light" pitchFamily="50" charset="0"/>
              </a:rPr>
              <a:t>It will enable any number of user interfaces to be built.</a:t>
            </a:r>
            <a:endParaRPr lang="en-US" sz="2200" dirty="0">
              <a:latin typeface="Gotham Light" pitchFamily="50" charset="0"/>
              <a:cs typeface="Gotham Light" pitchFamily="50" charset="0"/>
            </a:endParaRPr>
          </a:p>
        </p:txBody>
      </p:sp>
      <p:pic>
        <p:nvPicPr>
          <p:cNvPr id="7" name="Picture 6" descr="algae-fuel-vi.jpg"/>
          <p:cNvPicPr>
            <a:picLocks noChangeAspect="1"/>
          </p:cNvPicPr>
          <p:nvPr/>
        </p:nvPicPr>
        <p:blipFill rotWithShape="1">
          <a:blip r:embed="rId2">
            <a:extLst>
              <a:ext uri="{28A0092B-C50C-407E-A947-70E740481C1C}">
                <a14:useLocalDpi xmlns:a14="http://schemas.microsoft.com/office/drawing/2010/main" val="0"/>
              </a:ext>
            </a:extLst>
          </a:blip>
          <a:srcRect r="41726"/>
          <a:stretch/>
        </p:blipFill>
        <p:spPr>
          <a:xfrm>
            <a:off x="7128593" y="297651"/>
            <a:ext cx="1349392" cy="1303774"/>
          </a:xfrm>
          <a:prstGeom prst="rect">
            <a:avLst/>
          </a:prstGeom>
        </p:spPr>
      </p:pic>
    </p:spTree>
    <p:extLst>
      <p:ext uri="{BB962C8B-B14F-4D97-AF65-F5344CB8AC3E}">
        <p14:creationId xmlns:p14="http://schemas.microsoft.com/office/powerpoint/2010/main" val="1720394158"/>
      </p:ext>
    </p:extLst>
  </p:cSld>
  <p:clrMapOvr>
    <a:masterClrMapping/>
  </p:clrMapOvr>
  <p:transition xmlns:p14="http://schemas.microsoft.com/office/powerpoint/2010/main" spd="slow">
    <p:fade/>
  </p:transition>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320511" y="373807"/>
            <a:ext cx="6625700" cy="950614"/>
          </a:xfrm>
          <a:prstGeom prst="rect">
            <a:avLst/>
          </a:prstGeom>
          <a:solidFill>
            <a:srgbClr val="00AEEF"/>
          </a:solidFill>
          <a:ln>
            <a:noFill/>
          </a:ln>
          <a:effectLst>
            <a:outerShdw blurRad="50800" dist="63500" dir="8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itle 1"/>
          <p:cNvSpPr txBox="1">
            <a:spLocks/>
          </p:cNvSpPr>
          <p:nvPr/>
        </p:nvSpPr>
        <p:spPr>
          <a:xfrm>
            <a:off x="67386" y="297651"/>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4000" b="1" spc="-150" dirty="0" smtClean="0">
                <a:solidFill>
                  <a:schemeClr val="bg1"/>
                </a:solidFill>
                <a:latin typeface="Gotham Light" pitchFamily="50" charset="0"/>
                <a:cs typeface="Gotham Light" pitchFamily="50" charset="0"/>
              </a:rPr>
              <a:t>Don't Wait for the Vendors</a:t>
            </a:r>
            <a:endParaRPr lang="en-US" sz="4000" b="1" spc="-150" dirty="0">
              <a:solidFill>
                <a:schemeClr val="bg1"/>
              </a:solidFill>
              <a:latin typeface="Gotham Light" pitchFamily="50" charset="0"/>
              <a:cs typeface="Gotham Light" pitchFamily="50" charset="0"/>
            </a:endParaRPr>
          </a:p>
        </p:txBody>
      </p:sp>
      <p:pic>
        <p:nvPicPr>
          <p:cNvPr id="2" name="Picture 1" descr="Designed_For_Disruptive_Innovation_IMPA_0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3270" y="1440651"/>
            <a:ext cx="6975057" cy="4932362"/>
          </a:xfrm>
          <a:prstGeom prst="rect">
            <a:avLst/>
          </a:prstGeom>
        </p:spPr>
      </p:pic>
      <p:pic>
        <p:nvPicPr>
          <p:cNvPr id="9" name="Picture 8" descr="canvas-logo.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73221" y="2989662"/>
            <a:ext cx="660400" cy="609600"/>
          </a:xfrm>
          <a:prstGeom prst="rect">
            <a:avLst/>
          </a:prstGeom>
        </p:spPr>
      </p:pic>
      <p:pic>
        <p:nvPicPr>
          <p:cNvPr id="10" name="Picture 9" descr="blackboard-logo.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73221" y="1869153"/>
            <a:ext cx="1018973" cy="748945"/>
          </a:xfrm>
          <a:prstGeom prst="rect">
            <a:avLst/>
          </a:prstGeom>
        </p:spPr>
      </p:pic>
      <p:pic>
        <p:nvPicPr>
          <p:cNvPr id="11" name="Picture 10" descr="sakai-logo.jp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805520" y="2618098"/>
            <a:ext cx="1116639" cy="676364"/>
          </a:xfrm>
          <a:prstGeom prst="rect">
            <a:avLst/>
          </a:prstGeom>
        </p:spPr>
      </p:pic>
      <p:sp>
        <p:nvSpPr>
          <p:cNvPr id="13" name="TextBox 12"/>
          <p:cNvSpPr txBox="1"/>
          <p:nvPr/>
        </p:nvSpPr>
        <p:spPr>
          <a:xfrm>
            <a:off x="4034172" y="6373013"/>
            <a:ext cx="620407" cy="369332"/>
          </a:xfrm>
          <a:prstGeom prst="rect">
            <a:avLst/>
          </a:prstGeom>
          <a:noFill/>
        </p:spPr>
        <p:txBody>
          <a:bodyPr wrap="none" rtlCol="0">
            <a:spAutoFit/>
          </a:bodyPr>
          <a:lstStyle/>
          <a:p>
            <a:r>
              <a:rPr lang="en-US" dirty="0" smtClean="0"/>
              <a:t>Now</a:t>
            </a:r>
            <a:endParaRPr lang="en-US" dirty="0"/>
          </a:p>
        </p:txBody>
      </p:sp>
      <p:sp>
        <p:nvSpPr>
          <p:cNvPr id="14" name="TextBox 13"/>
          <p:cNvSpPr txBox="1"/>
          <p:nvPr/>
        </p:nvSpPr>
        <p:spPr>
          <a:xfrm>
            <a:off x="6305188" y="6373013"/>
            <a:ext cx="652643" cy="369332"/>
          </a:xfrm>
          <a:prstGeom prst="rect">
            <a:avLst/>
          </a:prstGeom>
          <a:noFill/>
        </p:spPr>
        <p:txBody>
          <a:bodyPr wrap="none" rtlCol="0">
            <a:spAutoFit/>
          </a:bodyPr>
          <a:lstStyle/>
          <a:p>
            <a:r>
              <a:rPr lang="en-US" dirty="0" smtClean="0"/>
              <a:t>2020</a:t>
            </a:r>
            <a:endParaRPr lang="en-US" dirty="0"/>
          </a:p>
        </p:txBody>
      </p:sp>
      <p:pic>
        <p:nvPicPr>
          <p:cNvPr id="17" name="Picture 16" descr="ims-new-logo-transparent.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695405" y="3974683"/>
            <a:ext cx="747351" cy="740737"/>
          </a:xfrm>
          <a:prstGeom prst="rect">
            <a:avLst/>
          </a:prstGeom>
        </p:spPr>
      </p:pic>
      <p:pic>
        <p:nvPicPr>
          <p:cNvPr id="3" name="Picture 2" descr="EPUB3_logo.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034172" y="1918414"/>
            <a:ext cx="782260" cy="1071248"/>
          </a:xfrm>
          <a:prstGeom prst="rect">
            <a:avLst/>
          </a:prstGeom>
        </p:spPr>
      </p:pic>
      <p:pic>
        <p:nvPicPr>
          <p:cNvPr id="19" name="Picture 18" descr="ims-new-logo-transparent.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174808" y="1663864"/>
            <a:ext cx="747351" cy="740737"/>
          </a:xfrm>
          <a:prstGeom prst="rect">
            <a:avLst/>
          </a:prstGeom>
        </p:spPr>
      </p:pic>
      <p:pic>
        <p:nvPicPr>
          <p:cNvPr id="20" name="Picture 19" descr="EPUB3_logo.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577489" y="3806394"/>
            <a:ext cx="782260" cy="1071248"/>
          </a:xfrm>
          <a:prstGeom prst="rect">
            <a:avLst/>
          </a:prstGeom>
        </p:spPr>
      </p:pic>
      <p:pic>
        <p:nvPicPr>
          <p:cNvPr id="4" name="Picture 3" descr="apereo-logo.pn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272651" y="5045931"/>
            <a:ext cx="2720338" cy="670146"/>
          </a:xfrm>
          <a:prstGeom prst="rect">
            <a:avLst/>
          </a:prstGeom>
        </p:spPr>
      </p:pic>
      <p:pic>
        <p:nvPicPr>
          <p:cNvPr id="7" name="Picture 6" descr="Designed_For_Disruptive_Innovation_IMPA_03.png"/>
          <p:cNvPicPr>
            <a:picLocks noChangeAspect="1"/>
          </p:cNvPicPr>
          <p:nvPr/>
        </p:nvPicPr>
        <p:blipFill rotWithShape="1">
          <a:blip r:embed="rId9">
            <a:extLst>
              <a:ext uri="{28A0092B-C50C-407E-A947-70E740481C1C}">
                <a14:useLocalDpi xmlns:a14="http://schemas.microsoft.com/office/drawing/2010/main" val="0"/>
              </a:ext>
            </a:extLst>
          </a:blip>
          <a:srcRect l="37189"/>
          <a:stretch/>
        </p:blipFill>
        <p:spPr>
          <a:xfrm>
            <a:off x="5184417" y="1782428"/>
            <a:ext cx="1984368" cy="2699137"/>
          </a:xfrm>
          <a:prstGeom prst="rect">
            <a:avLst/>
          </a:prstGeom>
        </p:spPr>
      </p:pic>
    </p:spTree>
    <p:extLst>
      <p:ext uri="{BB962C8B-B14F-4D97-AF65-F5344CB8AC3E}">
        <p14:creationId xmlns:p14="http://schemas.microsoft.com/office/powerpoint/2010/main" val="1510163938"/>
      </p:ext>
    </p:extLst>
  </p:cSld>
  <p:clrMapOvr>
    <a:masterClrMapping/>
  </p:clrMapOvr>
  <p:transition xmlns:p14="http://schemas.microsoft.com/office/powerpoint/2010/main" spd="slow">
    <p:fade/>
  </p:transition>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92292" y="248088"/>
            <a:ext cx="8889282" cy="5911942"/>
          </a:xfrm>
          <a:prstGeom prst="rect">
            <a:avLst/>
          </a:prstGeom>
        </p:spPr>
      </p:pic>
      <p:sp>
        <p:nvSpPr>
          <p:cNvPr id="5" name="TextBox 4"/>
          <p:cNvSpPr txBox="1"/>
          <p:nvPr/>
        </p:nvSpPr>
        <p:spPr>
          <a:xfrm>
            <a:off x="575885" y="1820537"/>
            <a:ext cx="3815378" cy="3170099"/>
          </a:xfrm>
          <a:prstGeom prst="rect">
            <a:avLst/>
          </a:prstGeom>
          <a:solidFill>
            <a:srgbClr val="000000">
              <a:alpha val="25000"/>
            </a:srgbClr>
          </a:solidFill>
        </p:spPr>
        <p:txBody>
          <a:bodyPr wrap="square" rtlCol="0">
            <a:spAutoFit/>
          </a:bodyPr>
          <a:lstStyle/>
          <a:p>
            <a:r>
              <a:rPr lang="en-US" sz="2000" dirty="0">
                <a:solidFill>
                  <a:schemeClr val="bg1"/>
                </a:solidFill>
                <a:latin typeface="Gotham Light" pitchFamily="50" charset="0"/>
                <a:cs typeface="Gotham Light" pitchFamily="50" charset="0"/>
              </a:rPr>
              <a:t>D'Arcy Norman's Law of eLearning Tool </a:t>
            </a:r>
            <a:r>
              <a:rPr lang="en-US" sz="2000" dirty="0" err="1">
                <a:solidFill>
                  <a:schemeClr val="bg1"/>
                </a:solidFill>
                <a:latin typeface="Gotham Light" pitchFamily="50" charset="0"/>
                <a:cs typeface="Gotham Light" pitchFamily="50" charset="0"/>
              </a:rPr>
              <a:t>Convergance</a:t>
            </a:r>
            <a:endParaRPr lang="en-US" sz="2000" dirty="0">
              <a:solidFill>
                <a:schemeClr val="bg1"/>
              </a:solidFill>
              <a:latin typeface="Gotham Light" pitchFamily="50" charset="0"/>
              <a:cs typeface="Gotham Light" pitchFamily="50" charset="0"/>
            </a:endParaRPr>
          </a:p>
          <a:p>
            <a:endParaRPr lang="en-US" sz="2000" dirty="0">
              <a:solidFill>
                <a:schemeClr val="bg1"/>
              </a:solidFill>
              <a:latin typeface="Gotham Light" pitchFamily="50" charset="0"/>
              <a:cs typeface="Gotham Light" pitchFamily="50" charset="0"/>
            </a:endParaRPr>
          </a:p>
          <a:p>
            <a:r>
              <a:rPr lang="en-US" sz="2000" dirty="0">
                <a:solidFill>
                  <a:schemeClr val="bg1"/>
                </a:solidFill>
                <a:latin typeface="Gotham Light" pitchFamily="50" charset="0"/>
                <a:cs typeface="Gotham Light" pitchFamily="50" charset="0"/>
              </a:rPr>
              <a:t>Any eLearning tool, no matter how openly designed, will eventually become indistinguishable from a Learning Management System once a threshold of supported use-cases has been reached.</a:t>
            </a:r>
            <a:endParaRPr lang="en-US" sz="2000" dirty="0">
              <a:solidFill>
                <a:schemeClr val="bg1"/>
              </a:solidFill>
              <a:latin typeface="Gotham Light" pitchFamily="50" charset="0"/>
              <a:cs typeface="Gotham Light" pitchFamily="50" charset="0"/>
            </a:endParaRPr>
          </a:p>
        </p:txBody>
      </p:sp>
      <p:sp>
        <p:nvSpPr>
          <p:cNvPr id="6" name="Rectangle 5"/>
          <p:cNvSpPr/>
          <p:nvPr/>
        </p:nvSpPr>
        <p:spPr>
          <a:xfrm>
            <a:off x="92291" y="6313918"/>
            <a:ext cx="7022471" cy="307777"/>
          </a:xfrm>
          <a:prstGeom prst="rect">
            <a:avLst/>
          </a:prstGeom>
        </p:spPr>
        <p:txBody>
          <a:bodyPr wrap="square">
            <a:spAutoFit/>
          </a:bodyPr>
          <a:lstStyle/>
          <a:p>
            <a:r>
              <a:rPr lang="en-US" sz="1400" dirty="0">
                <a:hlinkClick r:id="rId3"/>
              </a:rPr>
              <a:t>http://darcynorman.net/2013/02/15/normans-law-of-elearning-tool-convergence/</a:t>
            </a:r>
            <a:endParaRPr lang="en-US" sz="1400" dirty="0"/>
          </a:p>
        </p:txBody>
      </p:sp>
    </p:spTree>
    <p:extLst>
      <p:ext uri="{BB962C8B-B14F-4D97-AF65-F5344CB8AC3E}">
        <p14:creationId xmlns:p14="http://schemas.microsoft.com/office/powerpoint/2010/main" val="372273051"/>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08463" y="1839495"/>
            <a:ext cx="5763437" cy="3046988"/>
          </a:xfrm>
          <a:prstGeom prst="rect">
            <a:avLst/>
          </a:prstGeom>
          <a:noFill/>
        </p:spPr>
        <p:txBody>
          <a:bodyPr wrap="none" rtlCol="0">
            <a:spAutoFit/>
          </a:bodyPr>
          <a:lstStyle/>
          <a:p>
            <a:r>
              <a:rPr lang="en-US" sz="3200" dirty="0" smtClean="0">
                <a:latin typeface="Gotham Light" pitchFamily="50" charset="0"/>
                <a:cs typeface="Gotham Light" pitchFamily="50" charset="0"/>
              </a:rPr>
              <a:t>Longsight, Inc.</a:t>
            </a:r>
          </a:p>
          <a:p>
            <a:endParaRPr lang="en-US" sz="3200" dirty="0" smtClean="0">
              <a:latin typeface="Gotham Light" pitchFamily="50" charset="0"/>
              <a:cs typeface="Gotham Light" pitchFamily="50" charset="0"/>
            </a:endParaRPr>
          </a:p>
          <a:p>
            <a:r>
              <a:rPr lang="en-US" sz="3200" dirty="0" smtClean="0">
                <a:latin typeface="Gotham Light" pitchFamily="50" charset="0"/>
                <a:cs typeface="Gotham Light" pitchFamily="50" charset="0"/>
              </a:rPr>
              <a:t>www.longsight.com</a:t>
            </a:r>
          </a:p>
          <a:p>
            <a:endParaRPr lang="en-US" sz="3200" dirty="0" smtClean="0">
              <a:latin typeface="Gotham Light" pitchFamily="50" charset="0"/>
              <a:cs typeface="Gotham Light" pitchFamily="50" charset="0"/>
            </a:endParaRPr>
          </a:p>
          <a:p>
            <a:r>
              <a:rPr lang="en-US" sz="3200" dirty="0" smtClean="0">
                <a:latin typeface="Gotham Light" pitchFamily="50" charset="0"/>
                <a:cs typeface="Gotham Light" pitchFamily="50" charset="0"/>
              </a:rPr>
              <a:t>information@longsight.com</a:t>
            </a:r>
          </a:p>
          <a:p>
            <a:endParaRPr lang="en-US" sz="3200" dirty="0">
              <a:latin typeface="Gotham Light" pitchFamily="50" charset="0"/>
              <a:cs typeface="Gotham Light" pitchFamily="50" charset="0"/>
            </a:endParaRPr>
          </a:p>
        </p:txBody>
      </p:sp>
    </p:spTree>
    <p:extLst>
      <p:ext uri="{BB962C8B-B14F-4D97-AF65-F5344CB8AC3E}">
        <p14:creationId xmlns:p14="http://schemas.microsoft.com/office/powerpoint/2010/main" val="332214283"/>
      </p:ext>
    </p:extLst>
  </p:cSld>
  <p:clrMapOvr>
    <a:masterClrMapping/>
  </p:clrMapOvr>
  <p:transition xmlns:p14="http://schemas.microsoft.com/office/powerpoint/2010/main" spd="slow">
    <p:fade/>
  </p:transition>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Rectangle 5"/>
          <p:cNvSpPr/>
          <p:nvPr/>
        </p:nvSpPr>
        <p:spPr>
          <a:xfrm>
            <a:off x="-320512" y="373807"/>
            <a:ext cx="5288621" cy="950614"/>
          </a:xfrm>
          <a:prstGeom prst="rect">
            <a:avLst/>
          </a:prstGeom>
          <a:solidFill>
            <a:srgbClr val="00AEEF"/>
          </a:solidFill>
          <a:ln>
            <a:noFill/>
          </a:ln>
          <a:effectLst>
            <a:outerShdw blurRad="50800" dist="63500" dir="8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itle 1"/>
          <p:cNvSpPr txBox="1">
            <a:spLocks/>
          </p:cNvSpPr>
          <p:nvPr/>
        </p:nvSpPr>
        <p:spPr>
          <a:xfrm>
            <a:off x="67386" y="297651"/>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4000" b="1" spc="-150" dirty="0" smtClean="0">
                <a:solidFill>
                  <a:schemeClr val="bg1"/>
                </a:solidFill>
                <a:latin typeface="Gotham Light" pitchFamily="50" charset="0"/>
                <a:cs typeface="Gotham Light" pitchFamily="50" charset="0"/>
              </a:rPr>
              <a:t>Title</a:t>
            </a:r>
            <a:endParaRPr lang="en-US" sz="4000" b="1" spc="-150" dirty="0">
              <a:solidFill>
                <a:schemeClr val="bg1"/>
              </a:solidFill>
              <a:latin typeface="Gotham Light" pitchFamily="50" charset="0"/>
              <a:cs typeface="Gotham Light" pitchFamily="50" charset="0"/>
            </a:endParaRPr>
          </a:p>
        </p:txBody>
      </p:sp>
      <p:sp>
        <p:nvSpPr>
          <p:cNvPr id="2" name="TextBox 1"/>
          <p:cNvSpPr txBox="1"/>
          <p:nvPr/>
        </p:nvSpPr>
        <p:spPr>
          <a:xfrm>
            <a:off x="1210614" y="2401910"/>
            <a:ext cx="3418565" cy="369332"/>
          </a:xfrm>
          <a:prstGeom prst="rect">
            <a:avLst/>
          </a:prstGeom>
          <a:noFill/>
        </p:spPr>
        <p:txBody>
          <a:bodyPr wrap="none" rtlCol="0">
            <a:spAutoFit/>
          </a:bodyPr>
          <a:lstStyle/>
          <a:p>
            <a:r>
              <a:rPr lang="en-US" dirty="0" smtClean="0">
                <a:latin typeface="Gotham Light" pitchFamily="50" charset="0"/>
                <a:cs typeface="Gotham Light" pitchFamily="50" charset="0"/>
              </a:rPr>
              <a:t>Default font is Gotham Light</a:t>
            </a:r>
            <a:endParaRPr lang="en-US" dirty="0">
              <a:latin typeface="Gotham Light" pitchFamily="50" charset="0"/>
              <a:cs typeface="Gotham Light" pitchFamily="50" charset="0"/>
            </a:endParaRPr>
          </a:p>
        </p:txBody>
      </p:sp>
    </p:spTree>
    <p:extLst>
      <p:ext uri="{BB962C8B-B14F-4D97-AF65-F5344CB8AC3E}">
        <p14:creationId xmlns:p14="http://schemas.microsoft.com/office/powerpoint/2010/main" val="1720394158"/>
      </p:ext>
    </p:extLst>
  </p:cSld>
  <p:clrMapOvr>
    <a:masterClrMapping/>
  </p:clrMapOvr>
  <p:transition xmlns:p14="http://schemas.microsoft.com/office/powerpoint/2010/main" spd="slow">
    <p:fade/>
  </p:transition>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320511" y="393822"/>
            <a:ext cx="8257034" cy="950614"/>
          </a:xfrm>
          <a:prstGeom prst="rect">
            <a:avLst/>
          </a:prstGeom>
          <a:solidFill>
            <a:srgbClr val="00AEEF"/>
          </a:solidFill>
          <a:ln>
            <a:noFill/>
          </a:ln>
          <a:effectLst>
            <a:outerShdw blurRad="50800" dist="63500" dir="8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itle 1"/>
          <p:cNvSpPr txBox="1">
            <a:spLocks/>
          </p:cNvSpPr>
          <p:nvPr/>
        </p:nvSpPr>
        <p:spPr>
          <a:xfrm>
            <a:off x="460192" y="277614"/>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4000" b="1" spc="-150" dirty="0" smtClean="0">
                <a:solidFill>
                  <a:schemeClr val="bg1"/>
                </a:solidFill>
                <a:latin typeface="Arial" panose="020B0604020202020204" pitchFamily="34" charset="0"/>
                <a:cs typeface="Arial" panose="020B0604020202020204" pitchFamily="34" charset="0"/>
              </a:rPr>
              <a:t>THE LMS EVOLVES</a:t>
            </a:r>
            <a:endParaRPr lang="en-US" sz="4000" b="1" spc="-150" dirty="0">
              <a:solidFill>
                <a:schemeClr val="bg1"/>
              </a:solidFill>
              <a:latin typeface="Arial" panose="020B0604020202020204" pitchFamily="34" charset="0"/>
              <a:cs typeface="Arial" panose="020B0604020202020204" pitchFamily="34" charset="0"/>
            </a:endParaRPr>
          </a:p>
        </p:txBody>
      </p:sp>
      <p:sp>
        <p:nvSpPr>
          <p:cNvPr id="3" name="TextBox 2"/>
          <p:cNvSpPr txBox="1"/>
          <p:nvPr/>
        </p:nvSpPr>
        <p:spPr>
          <a:xfrm>
            <a:off x="1078522" y="1688123"/>
            <a:ext cx="7209693" cy="3701013"/>
          </a:xfrm>
          <a:prstGeom prst="rect">
            <a:avLst/>
          </a:prstGeom>
          <a:noFill/>
        </p:spPr>
        <p:txBody>
          <a:bodyPr wrap="square" rtlCol="0">
            <a:spAutoFit/>
          </a:bodyPr>
          <a:lstStyle/>
          <a:p>
            <a:pPr marL="457200" indent="-457200">
              <a:buFont typeface="Arial" panose="020B0604020202020204" pitchFamily="34" charset="0"/>
              <a:buChar char="•"/>
            </a:pPr>
            <a:r>
              <a:rPr lang="en-US" sz="2800" b="1" dirty="0" smtClean="0"/>
              <a:t>Two decades of LMS development</a:t>
            </a:r>
          </a:p>
          <a:p>
            <a:pPr marL="457200" indent="-457200">
              <a:buFont typeface="Arial" panose="020B0604020202020204" pitchFamily="34" charset="0"/>
              <a:buChar char="•"/>
            </a:pPr>
            <a:r>
              <a:rPr lang="en-US" sz="2800" b="1" dirty="0" smtClean="0"/>
              <a:t>Innovation and investment -&gt; competition</a:t>
            </a:r>
          </a:p>
          <a:p>
            <a:pPr marL="457200" indent="-457200">
              <a:buFont typeface="Arial" panose="020B0604020202020204" pitchFamily="34" charset="0"/>
              <a:buChar char="•"/>
            </a:pPr>
            <a:r>
              <a:rPr lang="en-US" sz="2800" b="1" dirty="0" smtClean="0"/>
              <a:t>Convergent evolution</a:t>
            </a:r>
            <a:endParaRPr lang="en-US" sz="2800" b="1" i="1" dirty="0" smtClean="0"/>
          </a:p>
          <a:p>
            <a:endParaRPr lang="en-US" sz="1050" b="1" dirty="0"/>
          </a:p>
          <a:p>
            <a:pPr lvl="1"/>
            <a:r>
              <a:rPr lang="en-US" sz="2800" b="1" dirty="0" smtClean="0"/>
              <a:t>	Eportfolios</a:t>
            </a:r>
          </a:p>
          <a:p>
            <a:pPr lvl="1"/>
            <a:r>
              <a:rPr lang="en-US" sz="2800" b="1" dirty="0"/>
              <a:t>	Authoring features</a:t>
            </a:r>
          </a:p>
          <a:p>
            <a:pPr lvl="1"/>
            <a:r>
              <a:rPr lang="en-US" sz="2800" b="1" dirty="0" smtClean="0"/>
              <a:t>	Attendance tracking</a:t>
            </a:r>
          </a:p>
          <a:p>
            <a:pPr lvl="1"/>
            <a:r>
              <a:rPr lang="en-US" sz="2800" b="1" dirty="0"/>
              <a:t>	</a:t>
            </a:r>
            <a:r>
              <a:rPr lang="en-US" sz="2800" b="1" dirty="0" smtClean="0"/>
              <a:t>Embracing standards</a:t>
            </a:r>
          </a:p>
          <a:p>
            <a:pPr lvl="1"/>
            <a:r>
              <a:rPr lang="en-US" sz="2800" b="1" dirty="0"/>
              <a:t>	</a:t>
            </a:r>
            <a:r>
              <a:rPr lang="en-US" sz="2800" b="1" dirty="0" smtClean="0"/>
              <a:t>Learning analytics</a:t>
            </a:r>
            <a:endParaRPr lang="en-US" sz="2800" b="1" dirty="0"/>
          </a:p>
        </p:txBody>
      </p:sp>
    </p:spTree>
    <p:extLst>
      <p:ext uri="{BB962C8B-B14F-4D97-AF65-F5344CB8AC3E}">
        <p14:creationId xmlns:p14="http://schemas.microsoft.com/office/powerpoint/2010/main" val="1498406171"/>
      </p:ext>
    </p:extLst>
  </p:cSld>
  <p:clrMapOvr>
    <a:masterClrMapping/>
  </p:clrMapOvr>
  <p:transition xmlns:p14="http://schemas.microsoft.com/office/powerpoint/2010/main" spd="slow">
    <p:fade/>
  </p:transition>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320511" y="393822"/>
            <a:ext cx="5288621" cy="950614"/>
          </a:xfrm>
          <a:prstGeom prst="rect">
            <a:avLst/>
          </a:prstGeom>
          <a:solidFill>
            <a:srgbClr val="00AEEF"/>
          </a:solidFill>
          <a:ln>
            <a:noFill/>
          </a:ln>
          <a:effectLst>
            <a:outerShdw blurRad="50800" dist="63500" dir="8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itle 1"/>
          <p:cNvSpPr txBox="1">
            <a:spLocks/>
          </p:cNvSpPr>
          <p:nvPr/>
        </p:nvSpPr>
        <p:spPr>
          <a:xfrm>
            <a:off x="460192" y="277614"/>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4000" b="1" spc="-150" dirty="0" smtClean="0">
                <a:solidFill>
                  <a:schemeClr val="bg1"/>
                </a:solidFill>
                <a:latin typeface="Arial" panose="020B0604020202020204" pitchFamily="34" charset="0"/>
                <a:cs typeface="Arial" panose="020B0604020202020204" pitchFamily="34" charset="0"/>
              </a:rPr>
              <a:t>TRENDS</a:t>
            </a:r>
            <a:endParaRPr lang="en-US" sz="4000" b="1" spc="-150" dirty="0">
              <a:solidFill>
                <a:schemeClr val="bg1"/>
              </a:solidFill>
              <a:latin typeface="Arial" panose="020B0604020202020204" pitchFamily="34" charset="0"/>
              <a:cs typeface="Arial" panose="020B0604020202020204" pitchFamily="34" charset="0"/>
            </a:endParaRPr>
          </a:p>
        </p:txBody>
      </p:sp>
      <p:sp>
        <p:nvSpPr>
          <p:cNvPr id="2" name="TextBox 1"/>
          <p:cNvSpPr txBox="1"/>
          <p:nvPr/>
        </p:nvSpPr>
        <p:spPr>
          <a:xfrm>
            <a:off x="1143000" y="2145321"/>
            <a:ext cx="6723185" cy="2062103"/>
          </a:xfrm>
          <a:prstGeom prst="rect">
            <a:avLst/>
          </a:prstGeom>
          <a:noFill/>
        </p:spPr>
        <p:txBody>
          <a:bodyPr wrap="square" rtlCol="0">
            <a:spAutoFit/>
          </a:bodyPr>
          <a:lstStyle/>
          <a:p>
            <a:r>
              <a:rPr lang="en-US" sz="3200" b="1" i="1" dirty="0" smtClean="0"/>
              <a:t>Toward a </a:t>
            </a:r>
            <a:r>
              <a:rPr lang="en-US" sz="3200" b="1" i="1" dirty="0"/>
              <a:t>“learning ecosystem”……an open platform where faculty members are free to browse and embed the tools they want to </a:t>
            </a:r>
            <a:r>
              <a:rPr lang="en-US" sz="3200" b="1" i="1" dirty="0" smtClean="0"/>
              <a:t>use…</a:t>
            </a:r>
            <a:endParaRPr lang="en-US" sz="3200" dirty="0"/>
          </a:p>
        </p:txBody>
      </p:sp>
      <p:sp>
        <p:nvSpPr>
          <p:cNvPr id="3" name="TextBox 2"/>
          <p:cNvSpPr txBox="1"/>
          <p:nvPr/>
        </p:nvSpPr>
        <p:spPr>
          <a:xfrm>
            <a:off x="4378569" y="4607169"/>
            <a:ext cx="4214446" cy="800219"/>
          </a:xfrm>
          <a:prstGeom prst="rect">
            <a:avLst/>
          </a:prstGeom>
          <a:noFill/>
        </p:spPr>
        <p:txBody>
          <a:bodyPr wrap="square" rtlCol="0">
            <a:spAutoFit/>
          </a:bodyPr>
          <a:lstStyle/>
          <a:p>
            <a:r>
              <a:rPr lang="en-US" sz="2800" dirty="0"/>
              <a:t>InsideHigherEd, July 2014</a:t>
            </a:r>
          </a:p>
          <a:p>
            <a:endParaRPr lang="en-US" dirty="0"/>
          </a:p>
        </p:txBody>
      </p:sp>
    </p:spTree>
    <p:extLst>
      <p:ext uri="{BB962C8B-B14F-4D97-AF65-F5344CB8AC3E}">
        <p14:creationId xmlns:p14="http://schemas.microsoft.com/office/powerpoint/2010/main" val="3601872759"/>
      </p:ext>
    </p:extLst>
  </p:cSld>
  <p:clrMapOvr>
    <a:masterClrMapping/>
  </p:clrMapOvr>
  <p:transition xmlns:p14="http://schemas.microsoft.com/office/powerpoint/2010/main" spd="slow">
    <p:fade/>
  </p:transition>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320511" y="393822"/>
            <a:ext cx="5288621" cy="950614"/>
          </a:xfrm>
          <a:prstGeom prst="rect">
            <a:avLst/>
          </a:prstGeom>
          <a:solidFill>
            <a:srgbClr val="00AEEF"/>
          </a:solidFill>
          <a:ln>
            <a:noFill/>
          </a:ln>
          <a:effectLst>
            <a:outerShdw blurRad="50800" dist="63500" dir="8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itle 1"/>
          <p:cNvSpPr txBox="1">
            <a:spLocks/>
          </p:cNvSpPr>
          <p:nvPr/>
        </p:nvSpPr>
        <p:spPr>
          <a:xfrm>
            <a:off x="460192" y="277614"/>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4000" b="1" spc="-150" dirty="0" smtClean="0">
                <a:solidFill>
                  <a:schemeClr val="bg1"/>
                </a:solidFill>
                <a:latin typeface="Arial" panose="020B0604020202020204" pitchFamily="34" charset="0"/>
                <a:cs typeface="Arial" panose="020B0604020202020204" pitchFamily="34" charset="0"/>
              </a:rPr>
              <a:t>CORE TOOLS</a:t>
            </a:r>
            <a:endParaRPr lang="en-US" sz="4000" b="1" spc="-150" dirty="0">
              <a:solidFill>
                <a:schemeClr val="bg1"/>
              </a:solidFill>
              <a:latin typeface="Arial" panose="020B0604020202020204" pitchFamily="34" charset="0"/>
              <a:cs typeface="Arial" panose="020B0604020202020204" pitchFamily="34" charset="0"/>
            </a:endParaRPr>
          </a:p>
        </p:txBody>
      </p:sp>
      <p:sp>
        <p:nvSpPr>
          <p:cNvPr id="4" name="Rectangle 3"/>
          <p:cNvSpPr/>
          <p:nvPr/>
        </p:nvSpPr>
        <p:spPr>
          <a:xfrm>
            <a:off x="2786861" y="2066836"/>
            <a:ext cx="4572000" cy="2677656"/>
          </a:xfrm>
          <a:prstGeom prst="rect">
            <a:avLst/>
          </a:prstGeom>
        </p:spPr>
        <p:txBody>
          <a:bodyPr>
            <a:spAutoFit/>
          </a:bodyPr>
          <a:lstStyle/>
          <a:p>
            <a:r>
              <a:rPr lang="en-US" sz="2800" b="1" dirty="0" smtClean="0"/>
              <a:t>Syllabus</a:t>
            </a:r>
          </a:p>
          <a:p>
            <a:r>
              <a:rPr lang="en-US" sz="2800" b="1" dirty="0" smtClean="0"/>
              <a:t>Assignments</a:t>
            </a:r>
          </a:p>
          <a:p>
            <a:r>
              <a:rPr lang="en-US" sz="2800" b="1" dirty="0" smtClean="0"/>
              <a:t>Assessments</a:t>
            </a:r>
          </a:p>
          <a:p>
            <a:r>
              <a:rPr lang="en-US" sz="2800" b="1" dirty="0" smtClean="0"/>
              <a:t>Content repository</a:t>
            </a:r>
          </a:p>
          <a:p>
            <a:r>
              <a:rPr lang="en-US" sz="2800" b="1" dirty="0"/>
              <a:t>Grade book</a:t>
            </a:r>
          </a:p>
          <a:p>
            <a:r>
              <a:rPr lang="en-US" sz="2800" b="1" dirty="0" smtClean="0"/>
              <a:t>Forums</a:t>
            </a:r>
            <a:endParaRPr lang="en-US" sz="2800" dirty="0"/>
          </a:p>
        </p:txBody>
      </p:sp>
    </p:spTree>
    <p:extLst>
      <p:ext uri="{BB962C8B-B14F-4D97-AF65-F5344CB8AC3E}">
        <p14:creationId xmlns:p14="http://schemas.microsoft.com/office/powerpoint/2010/main" val="3764106427"/>
      </p:ext>
    </p:extLst>
  </p:cSld>
  <p:clrMapOvr>
    <a:masterClrMapping/>
  </p:clrMapOvr>
  <p:transition xmlns:p14="http://schemas.microsoft.com/office/powerpoint/2010/main" spd="slow">
    <p:fade/>
  </p:transition>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096557" y="391393"/>
            <a:ext cx="8257034" cy="950614"/>
          </a:xfrm>
          <a:prstGeom prst="rect">
            <a:avLst/>
          </a:prstGeom>
          <a:solidFill>
            <a:srgbClr val="00AEEF"/>
          </a:solidFill>
          <a:ln>
            <a:noFill/>
          </a:ln>
          <a:effectLst>
            <a:outerShdw blurRad="50800" dist="63500" dir="8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itle 1"/>
          <p:cNvSpPr txBox="1">
            <a:spLocks/>
          </p:cNvSpPr>
          <p:nvPr/>
        </p:nvSpPr>
        <p:spPr>
          <a:xfrm>
            <a:off x="460192" y="277614"/>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4000" b="1" spc="-150" dirty="0" smtClean="0">
                <a:solidFill>
                  <a:schemeClr val="bg1"/>
                </a:solidFill>
                <a:latin typeface="Arial" panose="020B0604020202020204" pitchFamily="34" charset="0"/>
                <a:cs typeface="Arial" panose="020B0604020202020204" pitchFamily="34" charset="0"/>
              </a:rPr>
              <a:t>COMMODIFICATION?</a:t>
            </a:r>
            <a:endParaRPr lang="en-US" sz="4000" b="1" spc="-150" dirty="0">
              <a:solidFill>
                <a:schemeClr val="bg1"/>
              </a:solidFill>
              <a:latin typeface="Arial" panose="020B0604020202020204" pitchFamily="34" charset="0"/>
              <a:cs typeface="Arial" panose="020B0604020202020204" pitchFamily="34" charset="0"/>
            </a:endParaRPr>
          </a:p>
        </p:txBody>
      </p:sp>
      <p:sp>
        <p:nvSpPr>
          <p:cNvPr id="3" name="TextBox 2"/>
          <p:cNvSpPr txBox="1"/>
          <p:nvPr/>
        </p:nvSpPr>
        <p:spPr>
          <a:xfrm>
            <a:off x="652893" y="2168770"/>
            <a:ext cx="8333756" cy="1569660"/>
          </a:xfrm>
          <a:prstGeom prst="rect">
            <a:avLst/>
          </a:prstGeom>
          <a:noFill/>
        </p:spPr>
        <p:txBody>
          <a:bodyPr wrap="none" rtlCol="0">
            <a:spAutoFit/>
          </a:bodyPr>
          <a:lstStyle/>
          <a:p>
            <a:r>
              <a:rPr lang="en-US" sz="3200" b="1" i="1" dirty="0" smtClean="0"/>
              <a:t>“….there’s </a:t>
            </a:r>
            <a:r>
              <a:rPr lang="en-US" sz="3200" b="1" i="1" dirty="0"/>
              <a:t>a lot of parity between the </a:t>
            </a:r>
            <a:r>
              <a:rPr lang="en-US" sz="3200" b="1" i="1" dirty="0" smtClean="0"/>
              <a:t>systems. </a:t>
            </a:r>
          </a:p>
          <a:p>
            <a:r>
              <a:rPr lang="en-US" sz="3200" b="1" i="1" dirty="0" smtClean="0"/>
              <a:t>You </a:t>
            </a:r>
            <a:r>
              <a:rPr lang="en-US" sz="3200" b="1" i="1" dirty="0"/>
              <a:t>can almost throw a dart at a dartboard </a:t>
            </a:r>
            <a:endParaRPr lang="en-US" sz="3200" b="1" i="1" dirty="0" smtClean="0"/>
          </a:p>
          <a:p>
            <a:r>
              <a:rPr lang="en-US" sz="3200" b="1" i="1" dirty="0" smtClean="0"/>
              <a:t>and </a:t>
            </a:r>
            <a:r>
              <a:rPr lang="en-US" sz="3200" b="1" i="1" dirty="0"/>
              <a:t>pick an LMS, </a:t>
            </a:r>
            <a:r>
              <a:rPr lang="en-US" sz="3200" b="1" i="1" dirty="0" smtClean="0"/>
              <a:t>and </a:t>
            </a:r>
            <a:r>
              <a:rPr lang="en-US" sz="3200" b="1" i="1" dirty="0"/>
              <a:t>it won’t be that bad.”</a:t>
            </a:r>
          </a:p>
        </p:txBody>
      </p:sp>
      <p:sp>
        <p:nvSpPr>
          <p:cNvPr id="7" name="TextBox 6"/>
          <p:cNvSpPr txBox="1"/>
          <p:nvPr/>
        </p:nvSpPr>
        <p:spPr>
          <a:xfrm>
            <a:off x="4378568" y="4607169"/>
            <a:ext cx="4226169" cy="800219"/>
          </a:xfrm>
          <a:prstGeom prst="rect">
            <a:avLst/>
          </a:prstGeom>
          <a:noFill/>
        </p:spPr>
        <p:txBody>
          <a:bodyPr wrap="square" rtlCol="0">
            <a:spAutoFit/>
          </a:bodyPr>
          <a:lstStyle/>
          <a:p>
            <a:r>
              <a:rPr lang="en-US" sz="2800" dirty="0"/>
              <a:t>InsideHigherEd, July 2014</a:t>
            </a:r>
          </a:p>
          <a:p>
            <a:endParaRPr lang="en-US" dirty="0"/>
          </a:p>
        </p:txBody>
      </p:sp>
    </p:spTree>
    <p:extLst>
      <p:ext uri="{BB962C8B-B14F-4D97-AF65-F5344CB8AC3E}">
        <p14:creationId xmlns:p14="http://schemas.microsoft.com/office/powerpoint/2010/main" val="2985268482"/>
      </p:ext>
    </p:extLst>
  </p:cSld>
  <p:clrMapOvr>
    <a:masterClrMapping/>
  </p:clrMapOvr>
  <p:transition xmlns:p14="http://schemas.microsoft.com/office/powerpoint/2010/main" spd="slow">
    <p:fade/>
  </p:transition>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22474" y="470840"/>
            <a:ext cx="8432157" cy="1485282"/>
          </a:xfrm>
          <a:prstGeom prst="rect">
            <a:avLst/>
          </a:prstGeom>
          <a:solidFill>
            <a:srgbClr val="00AEEF"/>
          </a:solidFill>
          <a:ln>
            <a:noFill/>
          </a:ln>
          <a:effectLst>
            <a:outerShdw blurRad="50800" dist="63500" dir="8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138895" y="547934"/>
            <a:ext cx="8767823" cy="1349075"/>
          </a:xfrm>
        </p:spPr>
        <p:txBody>
          <a:bodyPr>
            <a:noAutofit/>
          </a:bodyPr>
          <a:lstStyle/>
          <a:p>
            <a:r>
              <a:rPr lang="en-US" sz="4000" b="1" dirty="0">
                <a:solidFill>
                  <a:schemeClr val="bg1"/>
                </a:solidFill>
                <a:latin typeface="Arial"/>
                <a:cs typeface="Arial"/>
              </a:rPr>
              <a:t>What's The LMS Of 2020 </a:t>
            </a:r>
            <a:endParaRPr lang="en-US" sz="4000" b="1" dirty="0" smtClean="0">
              <a:solidFill>
                <a:schemeClr val="bg1"/>
              </a:solidFill>
              <a:latin typeface="Arial"/>
              <a:cs typeface="Arial"/>
            </a:endParaRPr>
          </a:p>
          <a:p>
            <a:r>
              <a:rPr lang="en-US" sz="4000" b="1" dirty="0" smtClean="0">
                <a:solidFill>
                  <a:schemeClr val="bg1"/>
                </a:solidFill>
                <a:latin typeface="Arial"/>
                <a:cs typeface="Arial"/>
              </a:rPr>
              <a:t>Look </a:t>
            </a:r>
            <a:r>
              <a:rPr lang="en-US" sz="4000" b="1" dirty="0">
                <a:solidFill>
                  <a:schemeClr val="bg1"/>
                </a:solidFill>
                <a:latin typeface="Arial"/>
                <a:cs typeface="Arial"/>
              </a:rPr>
              <a:t>Like?</a:t>
            </a:r>
          </a:p>
        </p:txBody>
      </p:sp>
      <p:sp>
        <p:nvSpPr>
          <p:cNvPr id="2" name="TextBox 1"/>
          <p:cNvSpPr txBox="1"/>
          <p:nvPr/>
        </p:nvSpPr>
        <p:spPr>
          <a:xfrm>
            <a:off x="1228252" y="2594510"/>
            <a:ext cx="7021602" cy="2246769"/>
          </a:xfrm>
          <a:prstGeom prst="rect">
            <a:avLst/>
          </a:prstGeom>
          <a:noFill/>
        </p:spPr>
        <p:txBody>
          <a:bodyPr wrap="none" rtlCol="0">
            <a:spAutoFit/>
          </a:bodyPr>
          <a:lstStyle/>
          <a:p>
            <a:r>
              <a:rPr lang="en-US" sz="2800" b="1" dirty="0" smtClean="0"/>
              <a:t>Rob Abel    -   IMS Global Learning Consortium</a:t>
            </a:r>
          </a:p>
          <a:p>
            <a:endParaRPr lang="en-US" sz="2800" b="1" dirty="0"/>
          </a:p>
          <a:p>
            <a:r>
              <a:rPr lang="en-US" sz="2800" b="1" dirty="0" smtClean="0"/>
              <a:t>Charles Severance  - University of Michigan</a:t>
            </a:r>
          </a:p>
          <a:p>
            <a:endParaRPr lang="en-US" sz="2800" b="1" dirty="0"/>
          </a:p>
          <a:p>
            <a:r>
              <a:rPr lang="en-US" sz="2800" b="1" dirty="0" smtClean="0"/>
              <a:t>Scott Siddall  -  Longsight</a:t>
            </a:r>
            <a:endParaRPr lang="en-US" sz="2800" b="1" dirty="0"/>
          </a:p>
        </p:txBody>
      </p:sp>
    </p:spTree>
    <p:extLst>
      <p:ext uri="{BB962C8B-B14F-4D97-AF65-F5344CB8AC3E}">
        <p14:creationId xmlns:p14="http://schemas.microsoft.com/office/powerpoint/2010/main" val="1986282083"/>
      </p:ext>
    </p:extLst>
  </p:cSld>
  <p:clrMapOvr>
    <a:masterClrMapping/>
  </p:clrMapOvr>
  <p:transition xmlns:p14="http://schemas.microsoft.com/office/powerpoint/2010/main" spd="slow">
    <p:fade/>
  </p:transition>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92292" y="248088"/>
            <a:ext cx="8889282" cy="5911942"/>
          </a:xfrm>
          <a:prstGeom prst="rect">
            <a:avLst/>
          </a:prstGeom>
        </p:spPr>
      </p:pic>
      <p:sp>
        <p:nvSpPr>
          <p:cNvPr id="5" name="TextBox 4"/>
          <p:cNvSpPr txBox="1"/>
          <p:nvPr/>
        </p:nvSpPr>
        <p:spPr>
          <a:xfrm>
            <a:off x="575885" y="1820537"/>
            <a:ext cx="3815378" cy="3170099"/>
          </a:xfrm>
          <a:prstGeom prst="rect">
            <a:avLst/>
          </a:prstGeom>
          <a:solidFill>
            <a:srgbClr val="000000">
              <a:alpha val="25000"/>
            </a:srgbClr>
          </a:solidFill>
        </p:spPr>
        <p:txBody>
          <a:bodyPr wrap="square" rtlCol="0">
            <a:spAutoFit/>
          </a:bodyPr>
          <a:lstStyle/>
          <a:p>
            <a:r>
              <a:rPr lang="en-US" sz="2000" dirty="0">
                <a:solidFill>
                  <a:schemeClr val="bg1"/>
                </a:solidFill>
                <a:latin typeface="Gotham Light" pitchFamily="50" charset="0"/>
                <a:cs typeface="Gotham Light" pitchFamily="50" charset="0"/>
              </a:rPr>
              <a:t>D'Arcy Norman's Law of eLearning Tool </a:t>
            </a:r>
            <a:r>
              <a:rPr lang="en-US" sz="2000" dirty="0" err="1">
                <a:solidFill>
                  <a:schemeClr val="bg1"/>
                </a:solidFill>
                <a:latin typeface="Gotham Light" pitchFamily="50" charset="0"/>
                <a:cs typeface="Gotham Light" pitchFamily="50" charset="0"/>
              </a:rPr>
              <a:t>Convergance</a:t>
            </a:r>
            <a:endParaRPr lang="en-US" sz="2000" dirty="0">
              <a:solidFill>
                <a:schemeClr val="bg1"/>
              </a:solidFill>
              <a:latin typeface="Gotham Light" pitchFamily="50" charset="0"/>
              <a:cs typeface="Gotham Light" pitchFamily="50" charset="0"/>
            </a:endParaRPr>
          </a:p>
          <a:p>
            <a:endParaRPr lang="en-US" sz="2000" dirty="0">
              <a:solidFill>
                <a:schemeClr val="bg1"/>
              </a:solidFill>
              <a:latin typeface="Gotham Light" pitchFamily="50" charset="0"/>
              <a:cs typeface="Gotham Light" pitchFamily="50" charset="0"/>
            </a:endParaRPr>
          </a:p>
          <a:p>
            <a:r>
              <a:rPr lang="en-US" sz="2000" dirty="0">
                <a:solidFill>
                  <a:schemeClr val="bg1"/>
                </a:solidFill>
                <a:latin typeface="Gotham Light" pitchFamily="50" charset="0"/>
                <a:cs typeface="Gotham Light" pitchFamily="50" charset="0"/>
              </a:rPr>
              <a:t>Any eLearning tool, no matter how openly designed, will eventually become indistinguishable from a Learning Management System once a threshold of supported use-cases has been reached.</a:t>
            </a:r>
            <a:endParaRPr lang="en-US" sz="2000" dirty="0">
              <a:solidFill>
                <a:schemeClr val="bg1"/>
              </a:solidFill>
              <a:latin typeface="Gotham Light" pitchFamily="50" charset="0"/>
              <a:cs typeface="Gotham Light" pitchFamily="50" charset="0"/>
            </a:endParaRPr>
          </a:p>
        </p:txBody>
      </p:sp>
      <p:sp>
        <p:nvSpPr>
          <p:cNvPr id="6" name="Rectangle 5"/>
          <p:cNvSpPr/>
          <p:nvPr/>
        </p:nvSpPr>
        <p:spPr>
          <a:xfrm>
            <a:off x="92291" y="6313918"/>
            <a:ext cx="7022471" cy="307777"/>
          </a:xfrm>
          <a:prstGeom prst="rect">
            <a:avLst/>
          </a:prstGeom>
        </p:spPr>
        <p:txBody>
          <a:bodyPr wrap="square">
            <a:spAutoFit/>
          </a:bodyPr>
          <a:lstStyle/>
          <a:p>
            <a:r>
              <a:rPr lang="en-US" sz="1400" dirty="0">
                <a:hlinkClick r:id="rId3"/>
              </a:rPr>
              <a:t>http://darcynorman.net/2013/02/15/normans-law-of-elearning-tool-convergence/</a:t>
            </a:r>
            <a:endParaRPr lang="en-US" sz="1400" dirty="0"/>
          </a:p>
        </p:txBody>
      </p:sp>
    </p:spTree>
    <p:extLst>
      <p:ext uri="{BB962C8B-B14F-4D97-AF65-F5344CB8AC3E}">
        <p14:creationId xmlns:p14="http://schemas.microsoft.com/office/powerpoint/2010/main" val="1960825694"/>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320512" y="373807"/>
            <a:ext cx="5288621" cy="950614"/>
          </a:xfrm>
          <a:prstGeom prst="rect">
            <a:avLst/>
          </a:prstGeom>
          <a:solidFill>
            <a:srgbClr val="00AEEF"/>
          </a:solidFill>
          <a:ln>
            <a:noFill/>
          </a:ln>
          <a:effectLst>
            <a:outerShdw blurRad="50800" dist="63500" dir="8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itle 1"/>
          <p:cNvSpPr txBox="1">
            <a:spLocks/>
          </p:cNvSpPr>
          <p:nvPr/>
        </p:nvSpPr>
        <p:spPr>
          <a:xfrm>
            <a:off x="67386" y="297651"/>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4000" b="1" spc="-150" dirty="0" smtClean="0">
                <a:solidFill>
                  <a:schemeClr val="bg1"/>
                </a:solidFill>
                <a:latin typeface="Gotham Light" pitchFamily="50" charset="0"/>
                <a:cs typeface="Gotham Light" pitchFamily="50" charset="0"/>
              </a:rPr>
              <a:t>Learning Tattoos</a:t>
            </a:r>
            <a:endParaRPr lang="en-US" sz="4000" b="1" spc="-150" dirty="0">
              <a:solidFill>
                <a:schemeClr val="bg1"/>
              </a:solidFill>
              <a:latin typeface="Gotham Light" pitchFamily="50" charset="0"/>
              <a:cs typeface="Gotham Light" pitchFamily="50" charset="0"/>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88815" y="2494633"/>
            <a:ext cx="3741473" cy="27923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5"/>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506919" y="2494633"/>
            <a:ext cx="4429807" cy="27923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01258764"/>
      </p:ext>
    </p:extLst>
  </p:cSld>
  <p:clrMapOvr>
    <a:masterClrMapping/>
  </p:clrMapOvr>
  <p:transition xmlns:p14="http://schemas.microsoft.com/office/powerpoint/2010/main" spd="slow">
    <p:fade/>
  </p:transition>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320512" y="373807"/>
            <a:ext cx="5592063" cy="950614"/>
          </a:xfrm>
          <a:prstGeom prst="rect">
            <a:avLst/>
          </a:prstGeom>
          <a:solidFill>
            <a:srgbClr val="00AEEF"/>
          </a:solidFill>
          <a:ln>
            <a:noFill/>
          </a:ln>
          <a:effectLst>
            <a:outerShdw blurRad="50800" dist="63500" dir="8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itle 1"/>
          <p:cNvSpPr txBox="1">
            <a:spLocks/>
          </p:cNvSpPr>
          <p:nvPr/>
        </p:nvSpPr>
        <p:spPr>
          <a:xfrm>
            <a:off x="67386" y="297651"/>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4000" b="1" spc="-150" dirty="0" smtClean="0">
                <a:solidFill>
                  <a:schemeClr val="bg1"/>
                </a:solidFill>
                <a:latin typeface="Gotham Light" pitchFamily="50" charset="0"/>
                <a:cs typeface="Gotham Light" pitchFamily="50" charset="0"/>
              </a:rPr>
              <a:t>Disruptive Innovation</a:t>
            </a:r>
            <a:endParaRPr lang="en-US" sz="4000" b="1" spc="-150" dirty="0">
              <a:solidFill>
                <a:schemeClr val="bg1"/>
              </a:solidFill>
              <a:latin typeface="Gotham Light" pitchFamily="50" charset="0"/>
              <a:cs typeface="Gotham Light" pitchFamily="50" charset="0"/>
            </a:endParaRPr>
          </a:p>
        </p:txBody>
      </p:sp>
      <p:pic>
        <p:nvPicPr>
          <p:cNvPr id="7" name="Picture 6"/>
          <p:cNvPicPr>
            <a:picLocks noChangeAspect="1"/>
          </p:cNvPicPr>
          <p:nvPr/>
        </p:nvPicPr>
        <p:blipFill>
          <a:blip r:embed="rId2"/>
          <a:stretch>
            <a:fillRect/>
          </a:stretch>
        </p:blipFill>
        <p:spPr>
          <a:xfrm>
            <a:off x="-265788" y="1455419"/>
            <a:ext cx="6934200" cy="4903470"/>
          </a:xfrm>
          <a:prstGeom prst="rect">
            <a:avLst/>
          </a:prstGeom>
        </p:spPr>
      </p:pic>
      <p:sp>
        <p:nvSpPr>
          <p:cNvPr id="3" name="TextBox 2"/>
          <p:cNvSpPr txBox="1"/>
          <p:nvPr/>
        </p:nvSpPr>
        <p:spPr>
          <a:xfrm>
            <a:off x="3000535" y="6358889"/>
            <a:ext cx="620407" cy="369332"/>
          </a:xfrm>
          <a:prstGeom prst="rect">
            <a:avLst/>
          </a:prstGeom>
          <a:noFill/>
        </p:spPr>
        <p:txBody>
          <a:bodyPr wrap="none" rtlCol="0">
            <a:spAutoFit/>
          </a:bodyPr>
          <a:lstStyle/>
          <a:p>
            <a:r>
              <a:rPr lang="en-US" dirty="0" smtClean="0"/>
              <a:t>Now</a:t>
            </a:r>
            <a:endParaRPr lang="en-US" dirty="0"/>
          </a:p>
        </p:txBody>
      </p:sp>
      <p:sp>
        <p:nvSpPr>
          <p:cNvPr id="8" name="TextBox 7"/>
          <p:cNvSpPr txBox="1"/>
          <p:nvPr/>
        </p:nvSpPr>
        <p:spPr>
          <a:xfrm>
            <a:off x="5271551" y="6358889"/>
            <a:ext cx="652643" cy="369332"/>
          </a:xfrm>
          <a:prstGeom prst="rect">
            <a:avLst/>
          </a:prstGeom>
          <a:noFill/>
        </p:spPr>
        <p:txBody>
          <a:bodyPr wrap="none" rtlCol="0">
            <a:spAutoFit/>
          </a:bodyPr>
          <a:lstStyle/>
          <a:p>
            <a:r>
              <a:rPr lang="en-US" dirty="0" smtClean="0"/>
              <a:t>2020</a:t>
            </a:r>
            <a:endParaRPr lang="en-US" dirty="0"/>
          </a:p>
        </p:txBody>
      </p:sp>
      <p:pic>
        <p:nvPicPr>
          <p:cNvPr id="4" name="Picture 3" descr="innovators-dilemma-white.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46918" y="1858880"/>
            <a:ext cx="2475588" cy="3853686"/>
          </a:xfrm>
          <a:prstGeom prst="rect">
            <a:avLst/>
          </a:prstGeom>
        </p:spPr>
      </p:pic>
    </p:spTree>
    <p:extLst>
      <p:ext uri="{BB962C8B-B14F-4D97-AF65-F5344CB8AC3E}">
        <p14:creationId xmlns:p14="http://schemas.microsoft.com/office/powerpoint/2010/main" val="163616813"/>
      </p:ext>
    </p:extLst>
  </p:cSld>
  <p:clrMapOvr>
    <a:masterClrMapping/>
  </p:clrMapOvr>
  <p:transition xmlns:p14="http://schemas.microsoft.com/office/powerpoint/2010/main" spd="slow">
    <p:fade/>
  </p:transition>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874</TotalTime>
  <Words>556</Words>
  <Application>Microsoft Macintosh PowerPoint</Application>
  <PresentationFormat>On-screen Show (4:3)</PresentationFormat>
  <Paragraphs>98</Paragraphs>
  <Slides>19</Slides>
  <Notes>2</Notes>
  <HiddenSlides>1</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Longsight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Sean Wallace</dc:creator>
  <cp:lastModifiedBy>Charles Severance</cp:lastModifiedBy>
  <cp:revision>146</cp:revision>
  <dcterms:created xsi:type="dcterms:W3CDTF">2014-01-23T19:01:53Z</dcterms:created>
  <dcterms:modified xsi:type="dcterms:W3CDTF">2014-10-29T12:44:42Z</dcterms:modified>
</cp:coreProperties>
</file>