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1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83"/>
    <p:restoredTop sz="93646"/>
  </p:normalViewPr>
  <p:slideViewPr>
    <p:cSldViewPr snapToGrid="0" snapToObjects="1">
      <p:cViewPr>
        <p:scale>
          <a:sx n="110" d="100"/>
          <a:sy n="110" d="100"/>
        </p:scale>
        <p:origin x="9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E29E1-41B0-FB43-99A1-8C3789121CB1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AC2E-BBEB-6448-8B35-8A97DFE26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BEE-0B90-8343-B875-C007CF545414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B6F0C08-DBBB-0E4E-8C4A-843DFE11A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BEE-0B90-8343-B875-C007CF545414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B6F0C08-DBBB-0E4E-8C4A-843DFE11A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BEE-0B90-8343-B875-C007CF545414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B6F0C08-DBBB-0E4E-8C4A-843DFE11A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BEE-0B90-8343-B875-C007CF545414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B6F0C08-DBBB-0E4E-8C4A-843DFE11A49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BEE-0B90-8343-B875-C007CF545414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B6F0C08-DBBB-0E4E-8C4A-843DFE11A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BEE-0B90-8343-B875-C007CF545414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C08-DBBB-0E4E-8C4A-843DFE11A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BEE-0B90-8343-B875-C007CF545414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C08-DBBB-0E4E-8C4A-843DFE11A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BEE-0B90-8343-B875-C007CF545414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C08-DBBB-0E4E-8C4A-843DFE11A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76E1BEE-0B90-8343-B875-C007CF545414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B6F0C08-DBBB-0E4E-8C4A-843DFE11A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BEE-0B90-8343-B875-C007CF545414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C08-DBBB-0E4E-8C4A-843DFE11A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BEE-0B90-8343-B875-C007CF545414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B6F0C08-DBBB-0E4E-8C4A-843DFE11A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BEE-0B90-8343-B875-C007CF545414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C08-DBBB-0E4E-8C4A-843DFE11A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BEE-0B90-8343-B875-C007CF545414}" type="datetimeFigureOut">
              <a:rPr lang="en-US" smtClean="0"/>
              <a:t>3/17/17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C08-DBBB-0E4E-8C4A-843DFE11A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BEE-0B90-8343-B875-C007CF545414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C08-DBBB-0E4E-8C4A-843DFE11A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BEE-0B90-8343-B875-C007CF545414}" type="datetimeFigureOut">
              <a:rPr lang="en-US" smtClean="0"/>
              <a:t>3/17/17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C08-DBBB-0E4E-8C4A-843DFE11A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BEE-0B90-8343-B875-C007CF545414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C08-DBBB-0E4E-8C4A-843DFE11A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BEE-0B90-8343-B875-C007CF545414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C08-DBBB-0E4E-8C4A-843DFE11A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1BEE-0B90-8343-B875-C007CF545414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0C08-DBBB-0E4E-8C4A-843DFE1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72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4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a4e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 School Curriculum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Charles Severance</a:t>
            </a:r>
          </a:p>
          <a:p>
            <a:r>
              <a:rPr lang="en-US" dirty="0" err="1" smtClean="0"/>
              <a:t>www.dr-chuck.com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5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Build a curriculum path between Scratch and APCS / CS1</a:t>
            </a:r>
          </a:p>
          <a:p>
            <a:r>
              <a:rPr lang="en-US" sz="2800" dirty="0" smtClean="0"/>
              <a:t>Build a curriculum path that prepares High School students for "technology required" careers right out of High School</a:t>
            </a:r>
          </a:p>
          <a:p>
            <a:pPr lvl="1"/>
            <a:r>
              <a:rPr lang="en-US" sz="2800" dirty="0" smtClean="0"/>
              <a:t>From Scratch to a Web Developer</a:t>
            </a:r>
          </a:p>
          <a:p>
            <a:pPr lvl="1"/>
            <a:r>
              <a:rPr lang="en-US" sz="2800" dirty="0" smtClean="0"/>
              <a:t>From Scratch to Data 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710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73591" y="694483"/>
            <a:ext cx="1737360" cy="943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APCS</a:t>
            </a:r>
          </a:p>
          <a:p>
            <a:pPr algn="ctr"/>
            <a:r>
              <a:rPr lang="en-US" dirty="0" smtClean="0"/>
              <a:t>Java</a:t>
            </a:r>
          </a:p>
          <a:p>
            <a:pPr algn="ctr"/>
            <a:r>
              <a:rPr lang="en-US" dirty="0" smtClean="0"/>
              <a:t>3 Cr (12)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04109" y="4931501"/>
            <a:ext cx="2108201" cy="1026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PY4E (Part 1)</a:t>
            </a:r>
          </a:p>
          <a:p>
            <a:pPr algn="ctr"/>
            <a:r>
              <a:rPr lang="en-US" dirty="0" smtClean="0"/>
              <a:t>Programming</a:t>
            </a:r>
          </a:p>
          <a:p>
            <a:pPr algn="ctr"/>
            <a:r>
              <a:rPr lang="en-US" dirty="0" smtClean="0"/>
              <a:t>1.5 Cr (8/9)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16850" y="3583402"/>
            <a:ext cx="2104614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PY4E (Part 2)</a:t>
            </a:r>
          </a:p>
          <a:p>
            <a:pPr algn="ctr"/>
            <a:r>
              <a:rPr lang="en-US" dirty="0" smtClean="0"/>
              <a:t>Data Analysis</a:t>
            </a:r>
          </a:p>
          <a:p>
            <a:pPr algn="ctr"/>
            <a:r>
              <a:rPr lang="en-US" dirty="0" smtClean="0"/>
              <a:t>3 Cr (10/11)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75776" y="4931501"/>
            <a:ext cx="2021840" cy="92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WD4E (Part 1)</a:t>
            </a:r>
          </a:p>
          <a:p>
            <a:pPr algn="ctr"/>
            <a:r>
              <a:rPr lang="en-US" dirty="0" smtClean="0"/>
              <a:t>HTML/CSS</a:t>
            </a:r>
          </a:p>
          <a:p>
            <a:pPr algn="ctr"/>
            <a:r>
              <a:rPr lang="en-US" dirty="0" smtClean="0"/>
              <a:t>1.5 Cr (8/9)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42441" y="3307592"/>
            <a:ext cx="2093221" cy="98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WA4E SQL/PHP/JS</a:t>
            </a:r>
          </a:p>
          <a:p>
            <a:pPr algn="ctr"/>
            <a:r>
              <a:rPr lang="en-US" dirty="0" smtClean="0"/>
              <a:t>3.0 Cr (10/11)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58130" y="2562391"/>
            <a:ext cx="2021840" cy="98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CC4E (</a:t>
            </a:r>
            <a:r>
              <a:rPr lang="en-US" dirty="0" err="1" smtClean="0"/>
              <a:t>ch</a:t>
            </a:r>
            <a:r>
              <a:rPr lang="en-US" dirty="0" smtClean="0"/>
              <a:t> 1-10)</a:t>
            </a:r>
          </a:p>
          <a:p>
            <a:pPr algn="ctr"/>
            <a:r>
              <a:rPr lang="en-US" dirty="0" smtClean="0"/>
              <a:t>C / </a:t>
            </a:r>
            <a:r>
              <a:rPr lang="en-US" dirty="0" err="1" smtClean="0"/>
              <a:t>Alg</a:t>
            </a:r>
            <a:r>
              <a:rPr lang="en-US" dirty="0"/>
              <a:t> </a:t>
            </a:r>
            <a:r>
              <a:rPr lang="en-US" dirty="0" smtClean="0"/>
              <a:t>/ Data St</a:t>
            </a:r>
          </a:p>
          <a:p>
            <a:pPr algn="ctr"/>
            <a:r>
              <a:rPr lang="en-US" dirty="0" smtClean="0"/>
              <a:t>3 </a:t>
            </a:r>
            <a:r>
              <a:rPr lang="en-US" dirty="0" smtClean="0"/>
              <a:t>Cr (11)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108420" y="1236004"/>
            <a:ext cx="2021840" cy="98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HW4E (</a:t>
            </a:r>
            <a:r>
              <a:rPr lang="en-US" dirty="0" err="1" smtClean="0"/>
              <a:t>ch</a:t>
            </a:r>
            <a:r>
              <a:rPr lang="en-US" dirty="0" smtClean="0"/>
              <a:t> 1-10)</a:t>
            </a:r>
          </a:p>
          <a:p>
            <a:pPr algn="ctr"/>
            <a:r>
              <a:rPr lang="en-US" dirty="0" smtClean="0"/>
              <a:t>Circuits/Gates</a:t>
            </a:r>
          </a:p>
          <a:p>
            <a:pPr algn="ctr"/>
            <a:r>
              <a:rPr lang="en-US" dirty="0" smtClean="0"/>
              <a:t>1.5 Cr (11)</a:t>
            </a:r>
          </a:p>
        </p:txBody>
      </p:sp>
      <p:cxnSp>
        <p:nvCxnSpPr>
          <p:cNvPr id="12" name="Elbow Connector 11"/>
          <p:cNvCxnSpPr>
            <a:stCxn id="10" idx="0"/>
            <a:endCxn id="4" idx="3"/>
          </p:cNvCxnSpPr>
          <p:nvPr/>
        </p:nvCxnSpPr>
        <p:spPr>
          <a:xfrm rot="16200000" flipV="1">
            <a:off x="7980162" y="96825"/>
            <a:ext cx="69968" cy="2208389"/>
          </a:xfrm>
          <a:prstGeom prst="bentConnector2">
            <a:avLst/>
          </a:prstGeom>
          <a:ln w="349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4" idx="2"/>
          </p:cNvCxnSpPr>
          <p:nvPr/>
        </p:nvCxnSpPr>
        <p:spPr>
          <a:xfrm rot="16200000" flipV="1">
            <a:off x="5929598" y="1750262"/>
            <a:ext cx="1052126" cy="826779"/>
          </a:xfrm>
          <a:prstGeom prst="bentConnector3">
            <a:avLst/>
          </a:prstGeom>
          <a:ln w="349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0" idx="2"/>
          </p:cNvCxnSpPr>
          <p:nvPr/>
        </p:nvCxnSpPr>
        <p:spPr>
          <a:xfrm rot="5400000" flipH="1" flipV="1">
            <a:off x="7760100" y="1330475"/>
            <a:ext cx="468191" cy="2250290"/>
          </a:xfrm>
          <a:prstGeom prst="bentConnector3">
            <a:avLst>
              <a:gd name="adj1" fmla="val 50000"/>
            </a:avLst>
          </a:prstGeom>
          <a:ln w="349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0"/>
            <a:endCxn id="8" idx="2"/>
          </p:cNvCxnSpPr>
          <p:nvPr/>
        </p:nvCxnSpPr>
        <p:spPr>
          <a:xfrm rot="5400000" flipH="1" flipV="1">
            <a:off x="3668680" y="4111129"/>
            <a:ext cx="638389" cy="1002356"/>
          </a:xfrm>
          <a:prstGeom prst="bentConnector3">
            <a:avLst>
              <a:gd name="adj1" fmla="val 50000"/>
            </a:avLst>
          </a:prstGeom>
          <a:ln w="349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" idx="0"/>
            <a:endCxn id="8" idx="2"/>
          </p:cNvCxnSpPr>
          <p:nvPr/>
        </p:nvCxnSpPr>
        <p:spPr>
          <a:xfrm rot="16200000" flipV="1">
            <a:off x="5354437" y="3427728"/>
            <a:ext cx="638389" cy="2369158"/>
          </a:xfrm>
          <a:prstGeom prst="bentConnector3">
            <a:avLst>
              <a:gd name="adj1" fmla="val 50000"/>
            </a:avLst>
          </a:prstGeom>
          <a:ln w="349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0"/>
            <a:endCxn id="9" idx="2"/>
          </p:cNvCxnSpPr>
          <p:nvPr/>
        </p:nvCxnSpPr>
        <p:spPr>
          <a:xfrm rot="5400000" flipH="1" flipV="1">
            <a:off x="6171835" y="4234286"/>
            <a:ext cx="1383590" cy="10840"/>
          </a:xfrm>
          <a:prstGeom prst="bentConnector3">
            <a:avLst>
              <a:gd name="adj1" fmla="val 50000"/>
            </a:avLst>
          </a:prstGeom>
          <a:ln w="349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5" idx="0"/>
            <a:endCxn id="6" idx="1"/>
          </p:cNvCxnSpPr>
          <p:nvPr/>
        </p:nvCxnSpPr>
        <p:spPr>
          <a:xfrm rot="5400000" flipH="1" flipV="1">
            <a:off x="7167481" y="3782132"/>
            <a:ext cx="840099" cy="1458640"/>
          </a:xfrm>
          <a:prstGeom prst="bentConnector2">
            <a:avLst/>
          </a:prstGeom>
          <a:ln w="349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9" idx="3"/>
          </p:cNvCxnSpPr>
          <p:nvPr/>
        </p:nvCxnSpPr>
        <p:spPr>
          <a:xfrm rot="16200000" flipV="1">
            <a:off x="8366226" y="2568895"/>
            <a:ext cx="516676" cy="1489187"/>
          </a:xfrm>
          <a:prstGeom prst="bentConnector2">
            <a:avLst/>
          </a:prstGeom>
          <a:ln w="349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551329" y="3365563"/>
            <a:ext cx="2594248" cy="985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WD4E (Part 2)</a:t>
            </a:r>
          </a:p>
          <a:p>
            <a:pPr algn="ctr"/>
            <a:r>
              <a:rPr lang="en-US" dirty="0" smtClean="0"/>
              <a:t>Design / Accessibility</a:t>
            </a:r>
          </a:p>
          <a:p>
            <a:pPr algn="ctr"/>
            <a:r>
              <a:rPr lang="en-US" dirty="0" smtClean="0"/>
              <a:t>1.5 Cr (9/10)</a:t>
            </a:r>
            <a:endParaRPr lang="en-US" dirty="0"/>
          </a:p>
        </p:txBody>
      </p:sp>
      <p:cxnSp>
        <p:nvCxnSpPr>
          <p:cNvPr id="76" name="Elbow Connector 75"/>
          <p:cNvCxnSpPr>
            <a:stCxn id="7" idx="1"/>
            <a:endCxn id="75" idx="2"/>
          </p:cNvCxnSpPr>
          <p:nvPr/>
        </p:nvCxnSpPr>
        <p:spPr>
          <a:xfrm rot="10800000">
            <a:off x="1848454" y="4351083"/>
            <a:ext cx="627323" cy="1042699"/>
          </a:xfrm>
          <a:prstGeom prst="bentConnector2">
            <a:avLst/>
          </a:prstGeom>
          <a:ln w="349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9" idx="1"/>
          </p:cNvCxnSpPr>
          <p:nvPr/>
        </p:nvCxnSpPr>
        <p:spPr>
          <a:xfrm rot="5400000" flipH="1" flipV="1">
            <a:off x="5053158" y="2491045"/>
            <a:ext cx="240866" cy="1369078"/>
          </a:xfrm>
          <a:prstGeom prst="bentConnector2">
            <a:avLst/>
          </a:prstGeom>
          <a:ln w="349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itle 86"/>
          <p:cNvSpPr>
            <a:spLocks noGrp="1"/>
          </p:cNvSpPr>
          <p:nvPr>
            <p:ph type="title" idx="4294967295"/>
          </p:nvPr>
        </p:nvSpPr>
        <p:spPr>
          <a:xfrm>
            <a:off x="551328" y="752474"/>
            <a:ext cx="3937724" cy="125113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173591" y="116107"/>
            <a:ext cx="1737360" cy="389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CS1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124381" y="6227311"/>
            <a:ext cx="10716520" cy="389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Scratch/</a:t>
            </a:r>
            <a:r>
              <a:rPr lang="en-US" dirty="0" err="1" smtClean="0"/>
              <a:t>MindStorms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is-IS" dirty="0" smtClean="0"/>
              <a:t>…</a:t>
            </a:r>
            <a:r>
              <a:rPr lang="en-US" dirty="0" smtClean="0"/>
              <a:t> 6/7/8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for Everybody (Part 1) 1.5 Credits</a:t>
            </a:r>
          </a:p>
          <a:p>
            <a:pPr lvl="1"/>
            <a:r>
              <a:rPr lang="en-US" dirty="0" smtClean="0"/>
              <a:t>Programming, Loops, Variables, Lists, Dictionaries</a:t>
            </a:r>
          </a:p>
          <a:p>
            <a:r>
              <a:rPr lang="en-US" dirty="0" smtClean="0"/>
              <a:t>Python for Everybody (Part 2) 1.5 credits</a:t>
            </a:r>
          </a:p>
          <a:p>
            <a:pPr lvl="1"/>
            <a:r>
              <a:rPr lang="en-US" dirty="0" smtClean="0"/>
              <a:t>APIs, Web Scraping, Databases, </a:t>
            </a:r>
            <a:r>
              <a:rPr lang="en-US" dirty="0" err="1" smtClean="0"/>
              <a:t>Vizualization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www.py4e.com</a:t>
            </a:r>
            <a:r>
              <a:rPr lang="en-US" dirty="0" smtClean="0"/>
              <a:t> / Python For Everybody Specialization (Coursera)</a:t>
            </a:r>
          </a:p>
          <a:p>
            <a:r>
              <a:rPr lang="en-US" dirty="0" smtClean="0"/>
              <a:t>Web Design for Everybody (Part 1) 1.5 Credits</a:t>
            </a:r>
          </a:p>
          <a:p>
            <a:pPr lvl="1"/>
            <a:r>
              <a:rPr lang="en-US" dirty="0" smtClean="0"/>
              <a:t>HTML / CSS</a:t>
            </a:r>
          </a:p>
          <a:p>
            <a:r>
              <a:rPr lang="en-US" dirty="0" smtClean="0"/>
              <a:t>Web Design for Everybody (Part 2) 1.5 Credits</a:t>
            </a:r>
          </a:p>
          <a:p>
            <a:pPr lvl="1"/>
            <a:r>
              <a:rPr lang="en-US" dirty="0" smtClean="0"/>
              <a:t>Look and Feel / Accessibility</a:t>
            </a:r>
          </a:p>
          <a:p>
            <a:pPr lvl="1"/>
            <a:r>
              <a:rPr lang="en-US" dirty="0" smtClean="0"/>
              <a:t>Web Design for Everybody Specialization (Coursera)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7251" y="6438896"/>
            <a:ext cx="603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"3 credits" = one semester in college and ½ year in high school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Applications for Everybody - 3 Credits</a:t>
            </a:r>
          </a:p>
          <a:p>
            <a:pPr lvl="1"/>
            <a:r>
              <a:rPr lang="en-US" dirty="0"/>
              <a:t>SQL/PHP/HTTP/JavaScript/JQuery</a:t>
            </a:r>
          </a:p>
          <a:p>
            <a:pPr lvl="1"/>
            <a:r>
              <a:rPr lang="en-US" dirty="0" smtClean="0">
                <a:hlinkClick r:id="rId2"/>
              </a:rPr>
              <a:t>www.wa4e.org</a:t>
            </a:r>
            <a:r>
              <a:rPr lang="en-US" dirty="0" smtClean="0"/>
              <a:t> / Web Applications for Everybody Specialization (3Q17)</a:t>
            </a:r>
          </a:p>
          <a:p>
            <a:r>
              <a:rPr lang="en-US" dirty="0" smtClean="0"/>
              <a:t>C Programming for Everyone – 3 Credits</a:t>
            </a:r>
          </a:p>
          <a:p>
            <a:pPr lvl="1"/>
            <a:r>
              <a:rPr lang="en-US" dirty="0" smtClean="0"/>
              <a:t>Variables, iterations, structures, pointers, dynamic memory, implement Python list / </a:t>
            </a:r>
            <a:r>
              <a:rPr lang="en-US" dirty="0" err="1" smtClean="0"/>
              <a:t>dict</a:t>
            </a:r>
            <a:r>
              <a:rPr lang="en-US" dirty="0" smtClean="0"/>
              <a:t> / sort</a:t>
            </a:r>
          </a:p>
          <a:p>
            <a:pPr lvl="1"/>
            <a:r>
              <a:rPr lang="en-US" dirty="0" smtClean="0"/>
              <a:t>Not started</a:t>
            </a:r>
          </a:p>
          <a:p>
            <a:r>
              <a:rPr lang="en-US" dirty="0" smtClean="0"/>
              <a:t>Hardware for Everybody – 1.5 Credits</a:t>
            </a:r>
          </a:p>
          <a:p>
            <a:pPr lvl="1"/>
            <a:r>
              <a:rPr lang="en-US" dirty="0" smtClean="0"/>
              <a:t>Transistors, Gates, Flip-Flop, Add with Carry, Machine Language, Assembly Language</a:t>
            </a:r>
          </a:p>
          <a:p>
            <a:pPr lvl="1"/>
            <a:r>
              <a:rPr lang="en-US" dirty="0" smtClean="0"/>
              <a:t>Not started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7251" y="6438896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"3 credits" = one semester in college and 1 year in high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5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173591" y="728372"/>
            <a:ext cx="1737360" cy="1143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APCS</a:t>
            </a:r>
          </a:p>
          <a:p>
            <a:pPr algn="ctr"/>
            <a:r>
              <a:rPr lang="en-US" dirty="0" smtClean="0"/>
              <a:t>Java</a:t>
            </a:r>
          </a:p>
          <a:p>
            <a:pPr algn="ctr"/>
            <a:r>
              <a:rPr lang="en-US" dirty="0" smtClean="0"/>
              <a:t>3 Cr (12)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336544" y="5521818"/>
            <a:ext cx="2108201" cy="1026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PY4E (Part 1)</a:t>
            </a:r>
          </a:p>
          <a:p>
            <a:pPr algn="ctr"/>
            <a:r>
              <a:rPr lang="en-US" dirty="0" smtClean="0"/>
              <a:t>Programming</a:t>
            </a:r>
          </a:p>
          <a:p>
            <a:pPr algn="ctr"/>
            <a:r>
              <a:rPr lang="en-US" dirty="0" smtClean="0"/>
              <a:t>1.5 Cr (8/9)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16850" y="3919071"/>
            <a:ext cx="2104614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PY4E (Part 2)</a:t>
            </a:r>
          </a:p>
          <a:p>
            <a:pPr algn="ctr"/>
            <a:r>
              <a:rPr lang="en-US" dirty="0" smtClean="0"/>
              <a:t>Data Analysis</a:t>
            </a:r>
          </a:p>
          <a:p>
            <a:pPr algn="ctr"/>
            <a:r>
              <a:rPr lang="en-US" dirty="0" smtClean="0"/>
              <a:t>3 Cr (10/11)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08211" y="5521818"/>
            <a:ext cx="2021840" cy="92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WD4E (Part 1)</a:t>
            </a:r>
          </a:p>
          <a:p>
            <a:pPr algn="ctr"/>
            <a:r>
              <a:rPr lang="en-US" dirty="0" smtClean="0"/>
              <a:t>HTML/CSS</a:t>
            </a:r>
          </a:p>
          <a:p>
            <a:pPr algn="ctr"/>
            <a:r>
              <a:rPr lang="en-US" dirty="0" smtClean="0"/>
              <a:t>1.5 Cr (8/9)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42441" y="3643261"/>
            <a:ext cx="2093221" cy="98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WA4E SQL/PHP/JS</a:t>
            </a:r>
          </a:p>
          <a:p>
            <a:pPr algn="ctr"/>
            <a:r>
              <a:rPr lang="en-US" dirty="0" smtClean="0"/>
              <a:t>3.0 Cr (10/11)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858130" y="2689711"/>
            <a:ext cx="2021840" cy="98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CC4E (</a:t>
            </a:r>
            <a:r>
              <a:rPr lang="en-US" dirty="0" err="1" smtClean="0"/>
              <a:t>ch</a:t>
            </a:r>
            <a:r>
              <a:rPr lang="en-US" dirty="0" smtClean="0"/>
              <a:t> 1-10)</a:t>
            </a:r>
          </a:p>
          <a:p>
            <a:pPr algn="ctr"/>
            <a:r>
              <a:rPr lang="en-US" dirty="0" smtClean="0"/>
              <a:t>C / </a:t>
            </a:r>
            <a:r>
              <a:rPr lang="en-US" dirty="0" err="1" smtClean="0"/>
              <a:t>Alg</a:t>
            </a:r>
            <a:r>
              <a:rPr lang="en-US" dirty="0"/>
              <a:t> </a:t>
            </a:r>
            <a:r>
              <a:rPr lang="en-US" dirty="0" smtClean="0"/>
              <a:t>/ Data St</a:t>
            </a:r>
          </a:p>
          <a:p>
            <a:pPr algn="ctr"/>
            <a:r>
              <a:rPr lang="en-US" dirty="0" smtClean="0"/>
              <a:t>1.5 Cr (11)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108420" y="1120255"/>
            <a:ext cx="2021840" cy="98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HW4E (</a:t>
            </a:r>
            <a:r>
              <a:rPr lang="en-US" dirty="0" err="1" smtClean="0"/>
              <a:t>ch</a:t>
            </a:r>
            <a:r>
              <a:rPr lang="en-US" dirty="0" smtClean="0"/>
              <a:t> 1-10)</a:t>
            </a:r>
          </a:p>
          <a:p>
            <a:pPr algn="ctr"/>
            <a:r>
              <a:rPr lang="en-US" dirty="0" smtClean="0"/>
              <a:t>Circuits/Gates</a:t>
            </a:r>
          </a:p>
          <a:p>
            <a:pPr algn="ctr"/>
            <a:r>
              <a:rPr lang="en-US" dirty="0" smtClean="0"/>
              <a:t>1.5 Cr (11)</a:t>
            </a:r>
          </a:p>
        </p:txBody>
      </p:sp>
      <p:cxnSp>
        <p:nvCxnSpPr>
          <p:cNvPr id="10" name="Elbow Connector 9"/>
          <p:cNvCxnSpPr>
            <a:stCxn id="11" idx="0"/>
            <a:endCxn id="5" idx="3"/>
          </p:cNvCxnSpPr>
          <p:nvPr/>
        </p:nvCxnSpPr>
        <p:spPr>
          <a:xfrm rot="16200000" flipV="1">
            <a:off x="7930112" y="-68974"/>
            <a:ext cx="170068" cy="2208389"/>
          </a:xfrm>
          <a:prstGeom prst="bentConnector2">
            <a:avLst/>
          </a:prstGeom>
          <a:ln w="349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0" idx="0"/>
            <a:endCxn id="5" idx="2"/>
          </p:cNvCxnSpPr>
          <p:nvPr/>
        </p:nvCxnSpPr>
        <p:spPr>
          <a:xfrm rot="16200000" flipV="1">
            <a:off x="5871726" y="1692386"/>
            <a:ext cx="1167871" cy="826779"/>
          </a:xfrm>
          <a:prstGeom prst="bentConnector3">
            <a:avLst/>
          </a:prstGeom>
          <a:ln w="349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" idx="0"/>
            <a:endCxn id="11" idx="2"/>
          </p:cNvCxnSpPr>
          <p:nvPr/>
        </p:nvCxnSpPr>
        <p:spPr>
          <a:xfrm rot="5400000" flipH="1" flipV="1">
            <a:off x="7702227" y="1272598"/>
            <a:ext cx="583936" cy="2250290"/>
          </a:xfrm>
          <a:prstGeom prst="bentConnector3">
            <a:avLst>
              <a:gd name="adj1" fmla="val 50000"/>
            </a:avLst>
          </a:prstGeom>
          <a:ln w="349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0"/>
            <a:endCxn id="9" idx="2"/>
          </p:cNvCxnSpPr>
          <p:nvPr/>
        </p:nvCxnSpPr>
        <p:spPr>
          <a:xfrm rot="5400000" flipH="1" flipV="1">
            <a:off x="3807573" y="4840340"/>
            <a:ext cx="893037" cy="469921"/>
          </a:xfrm>
          <a:prstGeom prst="bentConnector3">
            <a:avLst>
              <a:gd name="adj1" fmla="val 50000"/>
            </a:avLst>
          </a:prstGeom>
          <a:ln w="349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0"/>
            <a:endCxn id="9" idx="2"/>
          </p:cNvCxnSpPr>
          <p:nvPr/>
        </p:nvCxnSpPr>
        <p:spPr>
          <a:xfrm rot="16200000" flipV="1">
            <a:off x="5493331" y="3624503"/>
            <a:ext cx="893037" cy="2901593"/>
          </a:xfrm>
          <a:prstGeom prst="bentConnector3">
            <a:avLst>
              <a:gd name="adj1" fmla="val 50000"/>
            </a:avLst>
          </a:prstGeom>
          <a:ln w="349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0"/>
            <a:endCxn id="10" idx="2"/>
          </p:cNvCxnSpPr>
          <p:nvPr/>
        </p:nvCxnSpPr>
        <p:spPr>
          <a:xfrm rot="16200000" flipV="1">
            <a:off x="6206555" y="4337727"/>
            <a:ext cx="1846587" cy="521595"/>
          </a:xfrm>
          <a:prstGeom prst="bentConnector3">
            <a:avLst>
              <a:gd name="adj1" fmla="val 50000"/>
            </a:avLst>
          </a:prstGeom>
          <a:ln w="349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0"/>
            <a:endCxn id="7" idx="1"/>
          </p:cNvCxnSpPr>
          <p:nvPr/>
        </p:nvCxnSpPr>
        <p:spPr>
          <a:xfrm rot="5400000" flipH="1" flipV="1">
            <a:off x="7306374" y="4511343"/>
            <a:ext cx="1094747" cy="926205"/>
          </a:xfrm>
          <a:prstGeom prst="bentConnector2">
            <a:avLst/>
          </a:prstGeom>
          <a:ln w="349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0"/>
            <a:endCxn id="10" idx="3"/>
          </p:cNvCxnSpPr>
          <p:nvPr/>
        </p:nvCxnSpPr>
        <p:spPr>
          <a:xfrm rot="16200000" flipV="1">
            <a:off x="8256264" y="2806177"/>
            <a:ext cx="736600" cy="1489187"/>
          </a:xfrm>
          <a:prstGeom prst="bentConnector2">
            <a:avLst/>
          </a:prstGeom>
          <a:ln w="349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51329" y="3701232"/>
            <a:ext cx="2594248" cy="985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WD4E (Part 2)</a:t>
            </a:r>
          </a:p>
          <a:p>
            <a:pPr algn="ctr"/>
            <a:r>
              <a:rPr lang="en-US" dirty="0" smtClean="0"/>
              <a:t>Design / Accessibility</a:t>
            </a:r>
          </a:p>
          <a:p>
            <a:pPr algn="ctr"/>
            <a:r>
              <a:rPr lang="en-US" dirty="0" smtClean="0"/>
              <a:t>1.5 Cr (9/10)</a:t>
            </a:r>
            <a:endParaRPr lang="en-US" dirty="0"/>
          </a:p>
        </p:txBody>
      </p:sp>
      <p:cxnSp>
        <p:nvCxnSpPr>
          <p:cNvPr id="19" name="Elbow Connector 18"/>
          <p:cNvCxnSpPr>
            <a:stCxn id="8" idx="1"/>
          </p:cNvCxnSpPr>
          <p:nvPr/>
        </p:nvCxnSpPr>
        <p:spPr>
          <a:xfrm rot="10800000">
            <a:off x="1848453" y="4686752"/>
            <a:ext cx="1159758" cy="1297347"/>
          </a:xfrm>
          <a:prstGeom prst="bentConnector2">
            <a:avLst/>
          </a:prstGeom>
          <a:ln w="349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0"/>
            <a:endCxn id="10" idx="1"/>
          </p:cNvCxnSpPr>
          <p:nvPr/>
        </p:nvCxnSpPr>
        <p:spPr>
          <a:xfrm rot="5400000" flipH="1" flipV="1">
            <a:off x="4943196" y="2728327"/>
            <a:ext cx="460790" cy="1369078"/>
          </a:xfrm>
          <a:prstGeom prst="bentConnector2">
            <a:avLst/>
          </a:prstGeom>
          <a:ln w="349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86"/>
          <p:cNvSpPr txBox="1">
            <a:spLocks/>
          </p:cNvSpPr>
          <p:nvPr/>
        </p:nvSpPr>
        <p:spPr>
          <a:xfrm>
            <a:off x="551328" y="752474"/>
            <a:ext cx="3937724" cy="12511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Career Path</a:t>
            </a:r>
          </a:p>
          <a:p>
            <a:pPr algn="ctr"/>
            <a:r>
              <a:rPr lang="en-US" dirty="0" smtClean="0"/>
              <a:t>Computer Science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687747" y="151012"/>
            <a:ext cx="2702898" cy="354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6.001 / EECS 183</a:t>
            </a:r>
            <a:endParaRPr lang="en-US" dirty="0"/>
          </a:p>
        </p:txBody>
      </p:sp>
      <p:cxnSp>
        <p:nvCxnSpPr>
          <p:cNvPr id="340" name="Elbow Connector 339"/>
          <p:cNvCxnSpPr>
            <a:stCxn id="3" idx="0"/>
            <a:endCxn id="23" idx="2"/>
          </p:cNvCxnSpPr>
          <p:nvPr/>
        </p:nvCxnSpPr>
        <p:spPr>
          <a:xfrm rot="16200000" flipV="1">
            <a:off x="5929250" y="615350"/>
            <a:ext cx="222968" cy="3075"/>
          </a:xfrm>
          <a:prstGeom prst="bentConnector3">
            <a:avLst>
              <a:gd name="adj1" fmla="val 50000"/>
            </a:avLst>
          </a:prstGeom>
          <a:ln w="349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41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0131" y="5156933"/>
            <a:ext cx="2108201" cy="1026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PY4E (Part 1)</a:t>
            </a:r>
          </a:p>
          <a:p>
            <a:pPr algn="ctr"/>
            <a:r>
              <a:rPr lang="en-US" dirty="0" smtClean="0"/>
              <a:t>Programming</a:t>
            </a:r>
          </a:p>
          <a:p>
            <a:pPr algn="ctr"/>
            <a:r>
              <a:rPr lang="en-US" dirty="0" smtClean="0"/>
              <a:t>1.5 Cr (8/9)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340131" y="3749023"/>
            <a:ext cx="2104614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PY4E (Part 2)</a:t>
            </a:r>
          </a:p>
          <a:p>
            <a:pPr algn="ctr"/>
            <a:r>
              <a:rPr lang="en-US" dirty="0" smtClean="0"/>
              <a:t>Data Analysis</a:t>
            </a:r>
          </a:p>
          <a:p>
            <a:pPr algn="ctr"/>
            <a:r>
              <a:rPr lang="en-US" dirty="0" smtClean="0"/>
              <a:t>3 Cr (10/11)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351706" y="2356689"/>
            <a:ext cx="2093221" cy="98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WA4E SQL/PHP/JS</a:t>
            </a:r>
          </a:p>
          <a:p>
            <a:pPr algn="ctr"/>
            <a:r>
              <a:rPr lang="en-US" dirty="0" smtClean="0"/>
              <a:t>3.0 Cr (10/11)</a:t>
            </a:r>
            <a:endParaRPr lang="en-US" dirty="0"/>
          </a:p>
        </p:txBody>
      </p:sp>
      <p:cxnSp>
        <p:nvCxnSpPr>
          <p:cNvPr id="14" name="Elbow Connector 13"/>
          <p:cNvCxnSpPr>
            <a:stCxn id="4" idx="0"/>
            <a:endCxn id="5" idx="2"/>
          </p:cNvCxnSpPr>
          <p:nvPr/>
        </p:nvCxnSpPr>
        <p:spPr>
          <a:xfrm rot="16200000" flipV="1">
            <a:off x="7197380" y="4960081"/>
            <a:ext cx="391910" cy="1794"/>
          </a:xfrm>
          <a:prstGeom prst="bentConnector3">
            <a:avLst>
              <a:gd name="adj1" fmla="val 50000"/>
            </a:avLst>
          </a:prstGeom>
          <a:ln w="349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86"/>
          <p:cNvSpPr txBox="1">
            <a:spLocks/>
          </p:cNvSpPr>
          <p:nvPr/>
        </p:nvSpPr>
        <p:spPr>
          <a:xfrm>
            <a:off x="551328" y="752474"/>
            <a:ext cx="3937724" cy="12511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Career Path</a:t>
            </a:r>
          </a:p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cxnSp>
        <p:nvCxnSpPr>
          <p:cNvPr id="28" name="Elbow Connector 27"/>
          <p:cNvCxnSpPr>
            <a:stCxn id="5" idx="0"/>
            <a:endCxn id="7" idx="2"/>
          </p:cNvCxnSpPr>
          <p:nvPr/>
        </p:nvCxnSpPr>
        <p:spPr>
          <a:xfrm rot="5400000" flipH="1" flipV="1">
            <a:off x="7191970" y="3542677"/>
            <a:ext cx="406814" cy="5879"/>
          </a:xfrm>
          <a:prstGeom prst="bentConnector3">
            <a:avLst>
              <a:gd name="adj1" fmla="val 50000"/>
            </a:avLst>
          </a:prstGeom>
          <a:ln w="349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791919" y="925615"/>
            <a:ext cx="1424821" cy="845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</a:p>
          <a:p>
            <a:pPr algn="ctr"/>
            <a:r>
              <a:rPr lang="en-US" dirty="0" smtClean="0"/>
              <a:t>Bootcamp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692392" y="925615"/>
            <a:ext cx="1424821" cy="845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Bootcamp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778895" y="925615"/>
            <a:ext cx="1424821" cy="845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Redshift</a:t>
            </a:r>
          </a:p>
          <a:p>
            <a:pPr algn="ctr"/>
            <a:r>
              <a:rPr lang="en-US" dirty="0" smtClean="0"/>
              <a:t>Bootcamp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87474" y="134859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7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226547" y="5223029"/>
            <a:ext cx="2108201" cy="1026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PY4E (Part 1)</a:t>
            </a:r>
          </a:p>
          <a:p>
            <a:pPr algn="ctr"/>
            <a:r>
              <a:rPr lang="en-US" dirty="0" smtClean="0"/>
              <a:t>Programming</a:t>
            </a:r>
          </a:p>
          <a:p>
            <a:pPr algn="ctr"/>
            <a:r>
              <a:rPr lang="en-US" dirty="0" smtClean="0"/>
              <a:t>1.5 Cr (8/9)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278730" y="2907493"/>
            <a:ext cx="2104614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PY4E (Part 2)</a:t>
            </a:r>
          </a:p>
          <a:p>
            <a:pPr algn="ctr"/>
            <a:r>
              <a:rPr lang="en-US" dirty="0" smtClean="0"/>
              <a:t>Data Analysis</a:t>
            </a:r>
          </a:p>
          <a:p>
            <a:pPr algn="ctr"/>
            <a:r>
              <a:rPr lang="en-US" dirty="0" smtClean="0"/>
              <a:t>3 Cr (10/11)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20805" y="5274198"/>
            <a:ext cx="2021840" cy="92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WD4E (Part 1)</a:t>
            </a:r>
          </a:p>
          <a:p>
            <a:pPr algn="ctr"/>
            <a:r>
              <a:rPr lang="en-US" dirty="0" smtClean="0"/>
              <a:t>HTML/CSS</a:t>
            </a:r>
          </a:p>
          <a:p>
            <a:pPr algn="ctr"/>
            <a:r>
              <a:rPr lang="en-US" dirty="0" smtClean="0"/>
              <a:t>1.5 Cr (8/9)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57179" y="2922733"/>
            <a:ext cx="2093221" cy="98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WA4E SQL/PHP/JS</a:t>
            </a:r>
          </a:p>
          <a:p>
            <a:pPr algn="ctr"/>
            <a:r>
              <a:rPr lang="en-US" dirty="0" smtClean="0"/>
              <a:t>3 Cr </a:t>
            </a:r>
            <a:r>
              <a:rPr lang="en-US" dirty="0" smtClean="0"/>
              <a:t>(10/11)</a:t>
            </a:r>
            <a:endParaRPr lang="en-US" dirty="0"/>
          </a:p>
        </p:txBody>
      </p:sp>
      <p:cxnSp>
        <p:nvCxnSpPr>
          <p:cNvPr id="14" name="Elbow Connector 13"/>
          <p:cNvCxnSpPr>
            <a:stCxn id="4" idx="0"/>
            <a:endCxn id="5" idx="2"/>
          </p:cNvCxnSpPr>
          <p:nvPr/>
        </p:nvCxnSpPr>
        <p:spPr>
          <a:xfrm rot="5400000" flipH="1" flipV="1">
            <a:off x="9656074" y="4548067"/>
            <a:ext cx="1299536" cy="50389"/>
          </a:xfrm>
          <a:prstGeom prst="bentConnector3">
            <a:avLst>
              <a:gd name="adj1" fmla="val 50000"/>
            </a:avLst>
          </a:prstGeom>
          <a:ln w="349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0"/>
            <a:endCxn id="7" idx="2"/>
          </p:cNvCxnSpPr>
          <p:nvPr/>
        </p:nvCxnSpPr>
        <p:spPr>
          <a:xfrm rot="16200000" flipV="1">
            <a:off x="8284831" y="3227212"/>
            <a:ext cx="1314776" cy="2676858"/>
          </a:xfrm>
          <a:prstGeom prst="bentConnector3">
            <a:avLst>
              <a:gd name="adj1" fmla="val 50000"/>
            </a:avLst>
          </a:prstGeom>
          <a:ln w="349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334601" y="2922734"/>
            <a:ext cx="2594248" cy="985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WD4E (Part 2)</a:t>
            </a:r>
          </a:p>
          <a:p>
            <a:pPr algn="ctr"/>
            <a:r>
              <a:rPr lang="en-US" dirty="0" smtClean="0"/>
              <a:t>Design / Accessibility</a:t>
            </a:r>
          </a:p>
          <a:p>
            <a:pPr algn="ctr"/>
            <a:r>
              <a:rPr lang="en-US" dirty="0" smtClean="0"/>
              <a:t>1.5 Cr (9/10)</a:t>
            </a:r>
            <a:endParaRPr lang="en-US" dirty="0"/>
          </a:p>
        </p:txBody>
      </p:sp>
      <p:cxnSp>
        <p:nvCxnSpPr>
          <p:cNvPr id="19" name="Elbow Connector 18"/>
          <p:cNvCxnSpPr>
            <a:stCxn id="6" idx="0"/>
            <a:endCxn id="18" idx="2"/>
          </p:cNvCxnSpPr>
          <p:nvPr/>
        </p:nvCxnSpPr>
        <p:spPr>
          <a:xfrm rot="5400000" flipH="1" flipV="1">
            <a:off x="3948753" y="4591226"/>
            <a:ext cx="1365945" cy="12700"/>
          </a:xfrm>
          <a:prstGeom prst="bentConnector3">
            <a:avLst>
              <a:gd name="adj1" fmla="val 50000"/>
            </a:avLst>
          </a:prstGeom>
          <a:ln w="349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86"/>
          <p:cNvSpPr txBox="1">
            <a:spLocks/>
          </p:cNvSpPr>
          <p:nvPr/>
        </p:nvSpPr>
        <p:spPr>
          <a:xfrm>
            <a:off x="551328" y="752474"/>
            <a:ext cx="3937724" cy="12511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Career Path</a:t>
            </a:r>
          </a:p>
          <a:p>
            <a:pPr algn="ctr"/>
            <a:r>
              <a:rPr lang="en-US" dirty="0" smtClean="0"/>
              <a:t>Web Applications</a:t>
            </a:r>
            <a:endParaRPr lang="en-US" dirty="0"/>
          </a:p>
        </p:txBody>
      </p:sp>
      <p:cxnSp>
        <p:nvCxnSpPr>
          <p:cNvPr id="20" name="Elbow Connector 19"/>
          <p:cNvCxnSpPr>
            <a:stCxn id="6" idx="0"/>
            <a:endCxn id="7" idx="2"/>
          </p:cNvCxnSpPr>
          <p:nvPr/>
        </p:nvCxnSpPr>
        <p:spPr>
          <a:xfrm rot="5400000" flipH="1" flipV="1">
            <a:off x="5434785" y="3105194"/>
            <a:ext cx="1365945" cy="2972065"/>
          </a:xfrm>
          <a:prstGeom prst="bentConnector3">
            <a:avLst>
              <a:gd name="adj1" fmla="val 50000"/>
            </a:avLst>
          </a:prstGeom>
          <a:ln w="349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791919" y="925615"/>
            <a:ext cx="1424821" cy="845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</a:t>
            </a:r>
          </a:p>
          <a:p>
            <a:pPr algn="ctr"/>
            <a:r>
              <a:rPr lang="en-US" dirty="0" smtClean="0"/>
              <a:t>Bootcamp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92392" y="925615"/>
            <a:ext cx="1424821" cy="845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Rails</a:t>
            </a:r>
            <a:endParaRPr lang="en-US" dirty="0" smtClean="0"/>
          </a:p>
          <a:p>
            <a:pPr algn="ctr"/>
            <a:r>
              <a:rPr lang="en-US" dirty="0" smtClean="0"/>
              <a:t>Bootcamp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778895" y="925615"/>
            <a:ext cx="1424821" cy="845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DJango</a:t>
            </a:r>
            <a:endParaRPr lang="en-US" dirty="0" smtClean="0"/>
          </a:p>
          <a:p>
            <a:pPr algn="ctr"/>
            <a:r>
              <a:rPr lang="en-US" dirty="0" smtClean="0"/>
              <a:t>Bootcamp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87474" y="134859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the gap between Scratch and APCS</a:t>
            </a:r>
          </a:p>
          <a:p>
            <a:r>
              <a:rPr lang="en-US" dirty="0" smtClean="0"/>
              <a:t>Provide non CS career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846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481</TotalTime>
  <Words>538</Words>
  <Application>Microsoft Macintosh PowerPoint</Application>
  <PresentationFormat>Widescreen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Trebuchet MS</vt:lpstr>
      <vt:lpstr>Arial</vt:lpstr>
      <vt:lpstr>Berlin</vt:lpstr>
      <vt:lpstr>High School Curriculum</vt:lpstr>
      <vt:lpstr>Goals</vt:lpstr>
      <vt:lpstr>Overview</vt:lpstr>
      <vt:lpstr>Courses</vt:lpstr>
      <vt:lpstr>Courses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School Curriculum</dc:title>
  <dc:creator>Charles Severance</dc:creator>
  <cp:lastModifiedBy>Charles Severance</cp:lastModifiedBy>
  <cp:revision>13</cp:revision>
  <cp:lastPrinted>2017-03-16T15:42:52Z</cp:lastPrinted>
  <dcterms:created xsi:type="dcterms:W3CDTF">2017-03-15T17:12:40Z</dcterms:created>
  <dcterms:modified xsi:type="dcterms:W3CDTF">2017-03-17T13:34:22Z</dcterms:modified>
</cp:coreProperties>
</file>