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306" r:id="rId3"/>
    <p:sldId id="307" r:id="rId4"/>
    <p:sldId id="308" r:id="rId5"/>
    <p:sldId id="309" r:id="rId6"/>
    <p:sldId id="310" r:id="rId7"/>
    <p:sldId id="304" r:id="rId8"/>
    <p:sldId id="311" r:id="rId9"/>
    <p:sldId id="296" r:id="rId10"/>
    <p:sldId id="312" r:id="rId11"/>
    <p:sldId id="314" r:id="rId12"/>
    <p:sldId id="316" r:id="rId13"/>
    <p:sldId id="317" r:id="rId14"/>
    <p:sldId id="3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3"/>
    <p:restoredTop sz="96327"/>
  </p:normalViewPr>
  <p:slideViewPr>
    <p:cSldViewPr snapToGrid="0">
      <p:cViewPr varScale="1">
        <p:scale>
          <a:sx n="110" d="100"/>
          <a:sy n="110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62002-FE47-E44A-9934-27B16862619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C76F2-41C2-1241-8A6C-A1FD7086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C76F2-41C2-1241-8A6C-A1FD70860E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3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36CE-1CA9-8B25-29F2-B6590E3F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F2C60-86EA-626C-E020-FBA9BD03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3155-1E68-75D1-D808-C3BA7B49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F6BB-52A7-4427-E36D-4B4A3B9E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45E1-AB04-3549-7443-14DF676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8439-A04B-AFDC-50A0-93D43DD8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FD6F-9F12-E9FD-ADB0-CA85AF54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FBAA-1C05-07E8-2292-4CF7E447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0F9F-DDA6-9435-E0D1-C352F06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F6D3-6257-0F55-0282-DC52FFBB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DA8F-071B-EA37-7F69-9500B9D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C99C0-F0ED-C832-01D4-D2A48908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43A3-4742-0E4C-147E-C3DFA342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6181-3AEE-1984-C329-1A0E7E78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1C19-1D00-41AF-4F27-A8FF7C79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78-4F08-1909-2A83-A1B2B090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D575A-D410-CB53-B1DA-57E34129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02892-FFC1-C243-02EF-1B9A43BC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0D223-9EA5-B16C-4C82-CBA82CFA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F1C67-D913-E72B-AF2E-63D25244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279FF-3095-0D3F-E6E5-7E5ACD47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4D85D-4682-B5F1-54D5-8C055EF2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73E1A-CFB3-3B14-0A25-596A796B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34D2-CABC-8F8E-669E-148B2555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7B2C-1DEB-1242-D059-882536A6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170A-699D-BB45-AC18-C528FA229D1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B8F0-A549-9F3D-15BA-C7C5D5849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7F0E-7941-2601-1B99-7E117459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41ADE056-6276-F512-BA14-DA14AFC643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3810" y="3130041"/>
            <a:ext cx="4036334" cy="2387600"/>
          </a:xfrm>
        </p:spPr>
        <p:txBody>
          <a:bodyPr anchor="t">
            <a:normAutofit/>
          </a:bodyPr>
          <a:lstStyle/>
          <a:p>
            <a:pPr algn="l" eaLnBrk="1"/>
            <a:r>
              <a:rPr lang="en-US" altLang="en-US" sz="5400"/>
              <a:t>Introducing SakaiPlus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124A0ED-510C-33DA-D52B-0D65BF4401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3809" y="1122362"/>
            <a:ext cx="4036333" cy="1709849"/>
          </a:xfrm>
        </p:spPr>
        <p:txBody>
          <a:bodyPr anchor="b">
            <a:normAutofit/>
          </a:bodyPr>
          <a:lstStyle/>
          <a:p>
            <a:pPr marL="0" indent="0" algn="l"/>
            <a:r>
              <a:rPr lang="en-US" altLang="en-US" sz="2000"/>
              <a:t>Dr. Charles Severance</a:t>
            </a:r>
          </a:p>
          <a:p>
            <a:pPr marL="0" indent="0" algn="l"/>
            <a:r>
              <a:rPr lang="en-US" altLang="en-US" sz="2000"/>
              <a:t>Sakai PMC Chair</a:t>
            </a:r>
          </a:p>
          <a:p>
            <a:pPr marL="0" indent="0" algn="l"/>
            <a:r>
              <a:rPr lang="en-US" altLang="en-US" sz="2000"/>
              <a:t>www.sakailms.org/plus</a:t>
            </a:r>
          </a:p>
        </p:txBody>
      </p:sp>
      <p:grpSp>
        <p:nvGrpSpPr>
          <p:cNvPr id="5136" name="Group 513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37" name="Rectangle 513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8" name="Rectangle 51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9" name="Rectangle 51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41" name="Rectangle 514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3" name="Rectangle 51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820CB823-44D9-0751-0283-5DAEDD982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0" b="-1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are simpler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Sakai only serves a small fraction of the campus population</a:t>
            </a:r>
          </a:p>
          <a:p>
            <a:endParaRPr lang="en-US" dirty="0"/>
          </a:p>
          <a:p>
            <a:r>
              <a:rPr lang="en-US" dirty="0"/>
              <a:t>Performance tuning is simpler</a:t>
            </a:r>
          </a:p>
          <a:p>
            <a:r>
              <a:rPr lang="en-US" dirty="0"/>
              <a:t>Upgrades are simpler</a:t>
            </a:r>
          </a:p>
          <a:p>
            <a:r>
              <a:rPr lang="en-US" dirty="0"/>
              <a:t>Hosting is simpler</a:t>
            </a:r>
          </a:p>
          <a:p>
            <a:r>
              <a:rPr lang="en-US" dirty="0"/>
              <a:t>Costs are lower</a:t>
            </a:r>
          </a:p>
          <a:p>
            <a:endParaRPr lang="en-US" dirty="0"/>
          </a:p>
          <a:p>
            <a:r>
              <a:rPr lang="en-US" dirty="0"/>
              <a:t>The heavy lifting is done by the Campus LMS</a:t>
            </a:r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0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>
            <a:normAutofit/>
          </a:bodyPr>
          <a:lstStyle/>
          <a:p>
            <a:r>
              <a:rPr lang="en-US" dirty="0"/>
              <a:t>Your faculty or instructional designers have an option if they don't love the campus LMS</a:t>
            </a:r>
          </a:p>
          <a:p>
            <a:r>
              <a:rPr lang="en-US" dirty="0"/>
              <a:t>They can be part of an active and engaged community </a:t>
            </a:r>
          </a:p>
          <a:p>
            <a:pPr lvl="1"/>
            <a:r>
              <a:rPr lang="en-US" dirty="0"/>
              <a:t>Participation</a:t>
            </a:r>
          </a:p>
          <a:p>
            <a:pPr lvl="1"/>
            <a:r>
              <a:rPr lang="en-US" dirty="0"/>
              <a:t>Support</a:t>
            </a:r>
          </a:p>
          <a:p>
            <a:pPr lvl="1"/>
            <a:r>
              <a:rPr lang="en-US" dirty="0"/>
              <a:t>Innovation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1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93B088-DDB8-4842-24A1-C48A6834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33AF2-6FB2-CD20-6F90-5874311BE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1122362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FDB6615F-2897-BDD0-321F-30AB3E9B1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0" b="-1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1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9656D-76F2-8F06-7731-47508F7A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Questions and Next Steps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3194F52D-C794-8595-7DE6-20C713374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44" b="4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B692C-88B9-062F-647F-4A36B59D3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anchor="t">
            <a:normAutofit/>
          </a:bodyPr>
          <a:lstStyle/>
          <a:p>
            <a:r>
              <a:rPr lang="en-US" sz="2200" dirty="0"/>
              <a:t>Install </a:t>
            </a:r>
            <a:r>
              <a:rPr lang="en-US" sz="2200" dirty="0" err="1"/>
              <a:t>SakaiPlus</a:t>
            </a:r>
            <a:r>
              <a:rPr lang="en-US" sz="2200" dirty="0"/>
              <a:t> into your sandbox or test</a:t>
            </a:r>
          </a:p>
          <a:p>
            <a:r>
              <a:rPr lang="en-US" sz="2200" dirty="0"/>
              <a:t>Explore the technical aspects of Sakai and </a:t>
            </a:r>
            <a:r>
              <a:rPr lang="en-US" sz="2200" dirty="0" err="1"/>
              <a:t>SakaiPlus</a:t>
            </a:r>
            <a:endParaRPr lang="en-US" sz="2200" dirty="0"/>
          </a:p>
          <a:p>
            <a:r>
              <a:rPr lang="en-US" sz="2200" dirty="0"/>
              <a:t>Explore Sakai's content authoring experience for faculty and instructional designers</a:t>
            </a:r>
          </a:p>
          <a:p>
            <a:r>
              <a:rPr lang="en-US" sz="2200" dirty="0"/>
              <a:t>Talk any pain points that </a:t>
            </a:r>
            <a:r>
              <a:rPr lang="en-US" sz="2200" dirty="0" err="1"/>
              <a:t>SakaiPlus</a:t>
            </a:r>
            <a:r>
              <a:rPr lang="en-US" sz="2200" dirty="0"/>
              <a:t> might address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736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B7A9-7EC6-EC8A-37B4-5B3447CF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D36D-DB7B-876C-6FC4-61572667B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tool use case</a:t>
            </a:r>
          </a:p>
          <a:p>
            <a:r>
              <a:rPr lang="en-US" dirty="0"/>
              <a:t>Single authoring / learning experience across </a:t>
            </a:r>
            <a:r>
              <a:rPr lang="en-US"/>
              <a:t>multiple LMSs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4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E742-DEB9-128B-139F-C902FA2A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LMS's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A8B2-75C6-08D4-EBC2-1C016654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beginning (1997-2010)</a:t>
            </a:r>
          </a:p>
          <a:p>
            <a:pPr lvl="1"/>
            <a:r>
              <a:rPr lang="en-US" dirty="0"/>
              <a:t>Lots of startups / innovation / competition</a:t>
            </a:r>
          </a:p>
          <a:p>
            <a:pPr lvl="1"/>
            <a:r>
              <a:rPr lang="en-US" dirty="0"/>
              <a:t>Self Hosted</a:t>
            </a:r>
          </a:p>
          <a:p>
            <a:pPr lvl="1"/>
            <a:r>
              <a:rPr lang="en-US" dirty="0"/>
              <a:t>Purchase / Consolidation</a:t>
            </a:r>
          </a:p>
          <a:p>
            <a:pPr lvl="1"/>
            <a:r>
              <a:rPr lang="en-US" dirty="0"/>
              <a:t>Faculty / Instructional design are the primary audience</a:t>
            </a:r>
          </a:p>
          <a:p>
            <a:r>
              <a:rPr lang="en-US" dirty="0"/>
              <a:t>The Post-LTI generation (2010 – present)</a:t>
            </a:r>
          </a:p>
          <a:p>
            <a:pPr lvl="1"/>
            <a:r>
              <a:rPr lang="en-US" dirty="0"/>
              <a:t>One of the most visible core campus services</a:t>
            </a:r>
          </a:p>
          <a:p>
            <a:pPr lvl="1"/>
            <a:r>
              <a:rPr lang="en-US" dirty="0"/>
              <a:t>LMS Innovation slows – stability is the new focus</a:t>
            </a:r>
          </a:p>
          <a:p>
            <a:pPr lvl="1"/>
            <a:r>
              <a:rPr lang="en-US" dirty="0"/>
              <a:t>LTI Tools – lots of startups / innovation / competition</a:t>
            </a:r>
          </a:p>
          <a:p>
            <a:pPr lvl="1"/>
            <a:r>
              <a:rPr lang="en-US" dirty="0"/>
              <a:t>IT Leadership are the primary audience</a:t>
            </a:r>
          </a:p>
        </p:txBody>
      </p:sp>
    </p:spTree>
    <p:extLst>
      <p:ext uri="{BB962C8B-B14F-4D97-AF65-F5344CB8AC3E}">
        <p14:creationId xmlns:p14="http://schemas.microsoft.com/office/powerpoint/2010/main" val="401994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04D8-8B3C-F93F-B65D-0FCD23D5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DF91-B754-92C9-4DDF-8A7E19E29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LTI 1.1 – 2011</a:t>
            </a:r>
          </a:p>
          <a:p>
            <a:pPr lvl="1"/>
            <a:r>
              <a:rPr lang="en-US" dirty="0"/>
              <a:t>Model – LTI tool is a single learning activity with zero or one grades</a:t>
            </a:r>
          </a:p>
          <a:p>
            <a:pPr lvl="1"/>
            <a:r>
              <a:rPr lang="en-US" dirty="0"/>
              <a:t>May not even need the student's name or email</a:t>
            </a:r>
          </a:p>
          <a:p>
            <a:pPr lvl="1"/>
            <a:r>
              <a:rPr lang="en-US" dirty="0"/>
              <a:t>Just one of many items in course content</a:t>
            </a:r>
          </a:p>
          <a:p>
            <a:pPr lvl="1"/>
            <a:r>
              <a:rPr lang="en-US" dirty="0"/>
              <a:t>The LMS does all the sequencing</a:t>
            </a:r>
          </a:p>
          <a:p>
            <a:r>
              <a:rPr lang="en-US" dirty="0"/>
              <a:t>LTI 1.3 – 2019</a:t>
            </a:r>
          </a:p>
          <a:p>
            <a:pPr lvl="1"/>
            <a:r>
              <a:rPr lang="en-US" dirty="0"/>
              <a:t>LTI tool can have the entire roster and make as many grade book columns as it likes</a:t>
            </a:r>
          </a:p>
          <a:p>
            <a:pPr lvl="1"/>
            <a:r>
              <a:rPr lang="en-US" dirty="0"/>
              <a:t>Publisher content – One launch and the tool does content sequencing</a:t>
            </a:r>
          </a:p>
          <a:p>
            <a:pPr lvl="1"/>
            <a:r>
              <a:rPr lang="en-US" dirty="0"/>
              <a:t>Course content authored, sequences and experienced in the tool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2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0E7-3890-D9EF-7436-79242CB4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Trends We See…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4C9E-C2B9-0420-00DD-8047705A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LMS Innovation is slowing</a:t>
            </a:r>
          </a:p>
          <a:p>
            <a:r>
              <a:rPr lang="en-US" dirty="0"/>
              <a:t>LMS Satisfaction is "meh" – no system makes </a:t>
            </a:r>
            <a:r>
              <a:rPr lang="en-US"/>
              <a:t>everyone happy</a:t>
            </a:r>
            <a:endParaRPr lang="en-US" dirty="0"/>
          </a:p>
          <a:p>
            <a:r>
              <a:rPr lang="en-US" dirty="0"/>
              <a:t>Switching to a new LMS is a lot of work and then … "meh"</a:t>
            </a:r>
          </a:p>
          <a:p>
            <a:r>
              <a:rPr lang="en-US" dirty="0"/>
              <a:t>Faculty and Instructional Designers are finding LTI tools that lets them create meaningful content and engage students</a:t>
            </a:r>
          </a:p>
          <a:p>
            <a:endParaRPr lang="en-US" dirty="0"/>
          </a:p>
          <a:p>
            <a:r>
              <a:rPr lang="en-US" dirty="0"/>
              <a:t>The LMS is becoming a learning portal with a basic, unexciting, content sequencing experience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4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9FAC-6FFB-CDB1-00E6-6C47ED00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dirty="0" err="1"/>
              <a:t>SakaiLMS</a:t>
            </a:r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389B-C7CB-1B13-CF02-C0FF1488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Campus IT has been told Sakai as Campus-wide service is "more work than a commercial SASS offering"</a:t>
            </a:r>
          </a:p>
          <a:p>
            <a:endParaRPr lang="en-US" dirty="0"/>
          </a:p>
          <a:p>
            <a:r>
              <a:rPr lang="en-US" dirty="0"/>
              <a:t>Faculty and instructional designers love Sakai</a:t>
            </a:r>
          </a:p>
          <a:p>
            <a:r>
              <a:rPr lang="en-US" dirty="0"/>
              <a:t>Sakai continues to innovate</a:t>
            </a:r>
          </a:p>
          <a:p>
            <a:endParaRPr lang="en-US" dirty="0"/>
          </a:p>
          <a:p>
            <a:r>
              <a:rPr lang="en-US" dirty="0"/>
              <a:t>Sakai wants to build on our strengths and not try to get between the IT organization and its "SASS LMS / Learning Portal"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2BA-9560-D378-9B46-F9E220C8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85" y="537882"/>
            <a:ext cx="5391015" cy="5069542"/>
          </a:xfrm>
        </p:spPr>
        <p:txBody>
          <a:bodyPr>
            <a:normAutofit/>
          </a:bodyPr>
          <a:lstStyle/>
          <a:p>
            <a:r>
              <a:rPr lang="en-US" dirty="0"/>
              <a:t>Innovative learning experiences are happening outside the LMS using LTI 1.3…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29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2BA-9560-D378-9B46-F9E220C8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85" y="537882"/>
            <a:ext cx="5391015" cy="5069542"/>
          </a:xfrm>
        </p:spPr>
        <p:txBody>
          <a:bodyPr>
            <a:normAutofit/>
          </a:bodyPr>
          <a:lstStyle/>
          <a:p>
            <a:r>
              <a:rPr lang="en-US" dirty="0"/>
              <a:t>Innovative learning experiences are happening outside the LMS using LTI 1.3…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Make all of Sakai an LTI 1.3 tool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420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5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E705A709-92E9-CBAD-71E0-B5D8E717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81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4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SakaiPlus</a:t>
            </a:r>
            <a:r>
              <a:rPr lang="en-US" dirty="0"/>
              <a:t> – LMS Multiverse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/>
          <a:lstStyle/>
          <a:p>
            <a:r>
              <a:rPr lang="en-US" dirty="0"/>
              <a:t>Part of Sakai 23</a:t>
            </a:r>
          </a:p>
          <a:p>
            <a:r>
              <a:rPr lang="en-US" dirty="0"/>
              <a:t>Sakai can plug into any LMS using LTI Advantage (1.3)</a:t>
            </a:r>
          </a:p>
          <a:p>
            <a:r>
              <a:rPr lang="en-US" dirty="0"/>
              <a:t>Retrieves and synchronizes roster data</a:t>
            </a:r>
          </a:p>
          <a:p>
            <a:r>
              <a:rPr lang="en-US" dirty="0"/>
              <a:t>Synchronizes all grade book activity</a:t>
            </a:r>
          </a:p>
          <a:p>
            <a:endParaRPr lang="en-US" dirty="0"/>
          </a:p>
          <a:p>
            <a:r>
              <a:rPr lang="en-US" dirty="0"/>
              <a:t>Launch / grades / notifications from campus LMS</a:t>
            </a:r>
          </a:p>
          <a:p>
            <a:r>
              <a:rPr lang="en-US" dirty="0"/>
              <a:t>Author and teach course in Sakai</a:t>
            </a:r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7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502</Words>
  <Application>Microsoft Macintosh PowerPoint</Application>
  <PresentationFormat>Widescreen</PresentationFormat>
  <Paragraphs>74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Introducing SakaiPlus</vt:lpstr>
      <vt:lpstr>LMS's Over Time</vt:lpstr>
      <vt:lpstr>LTI Over Time</vt:lpstr>
      <vt:lpstr>The Trends We See…</vt:lpstr>
      <vt:lpstr>Looking at SakaiLMS..</vt:lpstr>
      <vt:lpstr>Innovative learning experiences are happening outside the LMS using LTI 1.3…      </vt:lpstr>
      <vt:lpstr>Innovative learning experiences are happening outside the LMS using LTI 1.3…  Make all of Sakai an LTI 1.3 tool </vt:lpstr>
      <vt:lpstr>PowerPoint Presentation</vt:lpstr>
      <vt:lpstr>SakaiPlus – LMS Multiverse</vt:lpstr>
      <vt:lpstr>Some things are simpler</vt:lpstr>
      <vt:lpstr>Benefits</vt:lpstr>
      <vt:lpstr>Demo</vt:lpstr>
      <vt:lpstr>Questions and Next Steps</vt:lpstr>
      <vt:lpstr>Additional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70</cp:revision>
  <dcterms:created xsi:type="dcterms:W3CDTF">2023-07-04T15:19:46Z</dcterms:created>
  <dcterms:modified xsi:type="dcterms:W3CDTF">2023-10-10T12:35:13Z</dcterms:modified>
</cp:coreProperties>
</file>