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8" r:id="rId11"/>
    <p:sldId id="279" r:id="rId12"/>
    <p:sldId id="264" r:id="rId13"/>
    <p:sldId id="266" r:id="rId14"/>
    <p:sldId id="267" r:id="rId15"/>
    <p:sldId id="269" r:id="rId16"/>
    <p:sldId id="270" r:id="rId17"/>
    <p:sldId id="271" r:id="rId18"/>
    <p:sldId id="273" r:id="rId19"/>
    <p:sldId id="272" r:id="rId20"/>
    <p:sldId id="275" r:id="rId21"/>
    <p:sldId id="274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28"/>
    <p:restoredTop sz="94697"/>
  </p:normalViewPr>
  <p:slideViewPr>
    <p:cSldViewPr snapToGrid="0" snapToObjects="1">
      <p:cViewPr varScale="1">
        <p:scale>
          <a:sx n="92" d="100"/>
          <a:sy n="92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FBF6-012A-3374-55DD-9D5FFD8E2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671F8E-AD55-D60D-BAAF-08765A414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C720E-BD6C-C8E6-FB55-B6E734D2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6E827-7D9E-68BA-4FBC-5D11AB348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71068-0E30-F1C0-5235-8A831D3C9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05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BDECA-0063-191A-2FCB-8CFA58519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37212-7FC8-FFB8-D1CC-F502B4439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F4F0A-7E34-78EE-2E52-683C7E2F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89ABB-3D2A-0661-CC65-5B97A5A70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C9FD5-9679-DDF0-60CE-3F1AA05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44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2A9B9-24F6-064F-FF48-64AAEADB3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DA1FE-73E3-8A09-D5AA-D0AF32792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E5DEF-DE6A-4750-791C-C766B692E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77E82-1962-CA0E-752F-7EC187DE9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C4D0-0BD1-690E-E1BB-32941085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80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C8EE6-C874-46D4-9EFE-A7488E8F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11B4-A76B-083A-EED0-E73800B45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ACB28-B318-16BE-A1BC-81C2628E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9CEE4-3164-408C-ED04-19DCBCB61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73E68-B276-071B-476A-25B6D610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011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0300C-6E57-4E15-113F-83AF5943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5F2CE-5B91-3E2A-ED27-1DD39DCB7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3C1FE-4B56-65E2-7688-1FA94213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F40C4-4E88-B189-227C-B36AEB27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3E90A-00E7-FF21-7871-751939D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322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15EB1-FFCA-32A9-81E8-3AA1AD961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F36DB-3F68-D744-FB88-71682A185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D56C4-3616-F82F-577E-D537E995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2F2CB-3B90-5E0C-C487-91D0CFF0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39F5A-38B1-16DD-4746-0C3185F0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36DCB-13CC-2133-B380-DCD66535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520C-1C13-A36F-E017-28A7F2F2B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CAFF3-1FBA-FBBD-A9EC-ABEC531B6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0A859-FCA6-4E38-8801-5BB16123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26C9-F111-6064-31D7-14285141DA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21B99-BA8F-DF1B-7DA4-D6993D9A1A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6A63D-7AB6-25F9-E47E-893698EE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F54981-5F6B-5D43-670B-00B2D058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017BA-45C6-5D77-1238-07A97977E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76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BE19-9F6E-FB01-9905-42DED84D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EA8AF-A7E8-E809-2D0E-3D58E943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5BEDF-8C76-F378-2926-1AEC5B334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703C8-18AF-8DF3-D21A-6A6419D1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6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E0BCC8-982D-0BB0-1050-004286E7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D2856C-D19B-8B49-E9FA-BE32BE6F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F87D5-3878-2721-00AD-AC05B74D2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691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EB342-6735-157C-B5BD-339472065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A4BE3-FFD0-3ED7-4110-341B8AE90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DCA57-9F20-FE5E-C48C-C7F732A351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E4E0C7-0D0B-DE81-32EB-1B092278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3C91C-657B-1560-7C87-0B3DB22A3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1C1A9-960A-C067-58E8-A20228E23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1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571B-AC2A-BB59-1781-6710D4D5E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F8035-E55F-1289-D938-14A5723EA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2CA40-73D7-7A2C-4E7A-813EED086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E1E01-249C-2D87-DC60-47956DEB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1419A-79C7-3AA0-D6FC-5B45B6807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F073-A1B6-F828-84A3-666D4B47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1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5C45CA-5340-C926-5FED-F1EE0045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359C-010A-009B-8E61-C9CF44A34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B968B-D57B-BEB5-946D-859A29C5AD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ADFB9-7938-0148-A4BD-FED95DEEEB4A}" type="datetimeFigureOut">
              <a:rPr lang="en-US" smtClean="0"/>
              <a:t>6/14/22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434B7-8A0C-3DD4-1404-BC29A593E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BDDBF-B142-FB17-F0F1-D4105AA33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7405-6942-E140-844E-8E9074319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07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Courier New" panose="02070309020205020404" pitchFamily="49" charset="0"/>
          <a:ea typeface="+mj-ea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urier New" panose="02070309020205020404" pitchFamily="49" charset="0"/>
          <a:ea typeface="+mn-ea"/>
          <a:cs typeface="Courier New" panose="020703090202050204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A4EA-58AB-07E3-E937-8E7DD9C36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Connecting MOOCs and Employment through Open-Source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EE418-20C6-58B8-ED25-FBCBDC40B2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University of Michigan School of Information</a:t>
            </a:r>
          </a:p>
          <a:p>
            <a:r>
              <a:rPr lang="en-US" dirty="0"/>
              <a:t>Sakai Project (</a:t>
            </a:r>
            <a:r>
              <a:rPr lang="en-US" dirty="0" err="1"/>
              <a:t>www.sakailms.org</a:t>
            </a:r>
            <a:r>
              <a:rPr lang="en-US" dirty="0"/>
              <a:t>)</a:t>
            </a:r>
          </a:p>
          <a:p>
            <a:r>
              <a:rPr lang="en-US" dirty="0" err="1"/>
              <a:t>Tsugi</a:t>
            </a:r>
            <a:r>
              <a:rPr lang="en-US" dirty="0"/>
              <a:t> Project (</a:t>
            </a:r>
            <a:r>
              <a:rPr lang="en-US" dirty="0" err="1"/>
              <a:t>www.tsugiproject.org</a:t>
            </a:r>
            <a:r>
              <a:rPr lang="en-US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606BC-8119-4498-1A74-1437B63417F5}"/>
              </a:ext>
            </a:extLst>
          </p:cNvPr>
          <p:cNvSpPr/>
          <p:nvPr/>
        </p:nvSpPr>
        <p:spPr>
          <a:xfrm rot="2779999">
            <a:off x="9181580" y="413357"/>
            <a:ext cx="4196219" cy="95197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2983630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4170-82AF-D903-6661-7C44C1709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12077"/>
            <a:ext cx="10515600" cy="651028"/>
          </a:xfrm>
        </p:spPr>
        <p:txBody>
          <a:bodyPr>
            <a:norm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online.dr-chuck.com</a:t>
            </a:r>
            <a:r>
              <a:rPr lang="en-US" sz="2800" dirty="0"/>
              <a:t>/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5436972-295F-1286-E034-2522E7EB2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444" y="218165"/>
            <a:ext cx="9194210" cy="529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8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9F008-CD2C-9B6E-0333-A4552F9E3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49863"/>
            <a:ext cx="10515600" cy="488189"/>
          </a:xfrm>
        </p:spPr>
        <p:txBody>
          <a:bodyPr>
            <a:normAutofit/>
          </a:bodyPr>
          <a:lstStyle/>
          <a:p>
            <a:r>
              <a:rPr lang="en-US" sz="2400" dirty="0"/>
              <a:t>https://</a:t>
            </a:r>
            <a:r>
              <a:rPr lang="en-US" sz="2400" dirty="0" err="1"/>
              <a:t>www.thelcmc.org</a:t>
            </a:r>
            <a:r>
              <a:rPr lang="en-US" sz="2400" dirty="0"/>
              <a:t>/programs/computer-science</a:t>
            </a:r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9693B951-5DE0-C041-933F-6DEBD29DC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55" y="161364"/>
            <a:ext cx="7249191" cy="4367679"/>
          </a:xfrm>
          <a:prstGeom prst="rect">
            <a:avLst/>
          </a:prstGeom>
        </p:spPr>
      </p:pic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7FEB9504-BB84-A133-105B-724029367B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830"/>
          <a:stretch/>
        </p:blipFill>
        <p:spPr>
          <a:xfrm>
            <a:off x="7959910" y="419948"/>
            <a:ext cx="3555254" cy="526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579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E0D0-38AD-770E-FB53-18C6C6ACB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Smaller School Internship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7A69D-BA88-83BA-9A0C-FB3E068B6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National companies focus on "big name" schools</a:t>
            </a:r>
          </a:p>
          <a:p>
            <a:r>
              <a:rPr lang="en-US" dirty="0"/>
              <a:t>Smaller, local companies find it difficult to run internship programs</a:t>
            </a:r>
          </a:p>
          <a:p>
            <a:r>
              <a:rPr lang="en-US" dirty="0"/>
              <a:t>Even "capstone" courses are a little "thin"</a:t>
            </a:r>
          </a:p>
          <a:p>
            <a:pPr lvl="1"/>
            <a:r>
              <a:rPr lang="en-US" dirty="0"/>
              <a:t>Only 15 weeks long</a:t>
            </a:r>
          </a:p>
          <a:p>
            <a:pPr lvl="1"/>
            <a:r>
              <a:rPr lang="en-US" dirty="0"/>
              <a:t>Have high expectations – "write a mobile app from scratch"</a:t>
            </a:r>
          </a:p>
          <a:p>
            <a:r>
              <a:rPr lang="en-US" dirty="0"/>
              <a:t>Often students already have jobs and are part-time</a:t>
            </a:r>
          </a:p>
          <a:p>
            <a:pPr lvl="1"/>
            <a:r>
              <a:rPr lang="en-US" dirty="0"/>
              <a:t>Internships often don't pay well, require a move, and expect full time</a:t>
            </a:r>
          </a:p>
          <a:p>
            <a:pPr lvl="1"/>
            <a:r>
              <a:rPr lang="en-US" dirty="0"/>
              <a:t>Not so good for those with less means</a:t>
            </a:r>
          </a:p>
        </p:txBody>
      </p:sp>
    </p:spTree>
    <p:extLst>
      <p:ext uri="{BB962C8B-B14F-4D97-AF65-F5344CB8AC3E}">
        <p14:creationId xmlns:p14="http://schemas.microsoft.com/office/powerpoint/2010/main" val="2712196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19B2B3-AAF5-B4A2-4B7E-A08AAEDB7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Projects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1EEDB7-95F3-9E2D-6A1B-56BFB1533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70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E48EE-C716-5D13-EF51-8E40DAFB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B66FC-8381-4139-8EA4-34702D7D6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Worldwide</a:t>
            </a:r>
          </a:p>
          <a:p>
            <a:r>
              <a:rPr lang="en-US" dirty="0"/>
              <a:t>Part time</a:t>
            </a:r>
          </a:p>
          <a:p>
            <a:r>
              <a:rPr lang="en-US" dirty="0"/>
              <a:t>Always need help</a:t>
            </a:r>
          </a:p>
          <a:p>
            <a:pPr lvl="1"/>
            <a:r>
              <a:rPr lang="en-US" dirty="0"/>
              <a:t>Quality Assurance / Testing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Issue tracking and curation</a:t>
            </a:r>
          </a:p>
          <a:p>
            <a:pPr lvl="1"/>
            <a:r>
              <a:rPr lang="en-US" dirty="0"/>
              <a:t>Translation</a:t>
            </a:r>
          </a:p>
          <a:p>
            <a:r>
              <a:rPr lang="en-US" dirty="0"/>
              <a:t>Short on staff  - senior team members are busy and don't really have time for extensive mentoring of newcomers</a:t>
            </a:r>
          </a:p>
        </p:txBody>
      </p:sp>
    </p:spTree>
    <p:extLst>
      <p:ext uri="{BB962C8B-B14F-4D97-AF65-F5344CB8AC3E}">
        <p14:creationId xmlns:p14="http://schemas.microsoft.com/office/powerpoint/2010/main" val="112444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E4052-7AEF-0A22-B029-26250370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Streamline Onboarding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27C90-36FC-2E66-0417-5E061A06A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task anyone can do – in Sakai it is Quality Assurance</a:t>
            </a:r>
          </a:p>
          <a:p>
            <a:r>
              <a:rPr lang="en-US" dirty="0"/>
              <a:t>Make sure onboarding is smooth</a:t>
            </a:r>
          </a:p>
          <a:p>
            <a:pPr lvl="1"/>
            <a:r>
              <a:rPr lang="en-US" dirty="0"/>
              <a:t>Have a single web page to welcome new community members</a:t>
            </a:r>
          </a:p>
          <a:p>
            <a:pPr lvl="1"/>
            <a:r>
              <a:rPr lang="en-US" dirty="0"/>
              <a:t>Give them a checklist and contacts</a:t>
            </a:r>
          </a:p>
          <a:p>
            <a:pPr lvl="1"/>
            <a:r>
              <a:rPr lang="en-US" dirty="0"/>
              <a:t>Get them on mailing lists and invited to meetings</a:t>
            </a:r>
          </a:p>
          <a:p>
            <a:pPr lvl="1"/>
            <a:r>
              <a:rPr lang="en-US" dirty="0"/>
              <a:t>Get your initial task well enough documented that folks can be productive quickly.</a:t>
            </a:r>
          </a:p>
          <a:p>
            <a:pPr lvl="1"/>
            <a:r>
              <a:rPr lang="en-US" dirty="0"/>
              <a:t>Make sure that there is one "welcoming contact" to ask questions and get "unstuck"</a:t>
            </a:r>
          </a:p>
        </p:txBody>
      </p:sp>
    </p:spTree>
    <p:extLst>
      <p:ext uri="{BB962C8B-B14F-4D97-AF65-F5344CB8AC3E}">
        <p14:creationId xmlns:p14="http://schemas.microsoft.com/office/powerpoint/2010/main" val="3243190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191614-6C2C-F71F-A11E-04EC6920C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5167312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/>
              <a:t>https://</a:t>
            </a:r>
            <a:r>
              <a:rPr lang="en-US" sz="2000" dirty="0" err="1"/>
              <a:t>sakaiproject.atlassian.net</a:t>
            </a:r>
            <a:r>
              <a:rPr lang="en-US" sz="2000" dirty="0"/>
              <a:t>/wiki/spaces/CONF/overview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E5928D3-376F-D428-CB43-2BC140498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54" y="471488"/>
            <a:ext cx="9553091" cy="4803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98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85AF5B04-97ED-E537-D097-BA6EBC3DE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37227"/>
            <a:ext cx="9077740" cy="633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66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E666-6C56-9403-5968-AE9D4B9E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r>
              <a:rPr lang="en-US" dirty="0"/>
              <a:t>Sakai Meetings</a:t>
            </a:r>
          </a:p>
        </p:txBody>
      </p:sp>
      <p:pic>
        <p:nvPicPr>
          <p:cNvPr id="4" name="Picture 3" descr="Application, table, Excel&#10;&#10;Description automatically generated">
            <a:extLst>
              <a:ext uri="{FF2B5EF4-FFF2-40B4-BE49-F238E27FC236}">
                <a16:creationId xmlns:a16="http://schemas.microsoft.com/office/drawing/2014/main" id="{79F5A5C3-510F-3BF8-940D-F5C0120B6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952" y="1332880"/>
            <a:ext cx="7254096" cy="492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788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B61146-DA85-5B48-ED4B-FAC609739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2" y="718248"/>
            <a:ext cx="10880035" cy="504976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6FDF4F9-763B-428C-3EC6-DECD11E9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3243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https://</a:t>
            </a:r>
            <a:r>
              <a:rPr lang="en-US" sz="3200" dirty="0" err="1"/>
              <a:t>www.dr-chuck.com</a:t>
            </a:r>
            <a:r>
              <a:rPr lang="en-US" sz="3200" dirty="0"/>
              <a:t>/</a:t>
            </a:r>
            <a:r>
              <a:rPr lang="en-US" sz="3200" dirty="0" err="1"/>
              <a:t>osis</a:t>
            </a:r>
            <a:r>
              <a:rPr lang="en-US" sz="3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22698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A578A3-50A7-8FCF-2DBE-5EB34E518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MOOCs, Education, and Employment (Prototype efforts)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0D7EA1-C281-8AC0-C457-2A645B2A9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331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702466D8-F28E-D04E-22B6-DEA40390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929" y="821634"/>
            <a:ext cx="9006142" cy="5532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51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03B46-8859-A511-3DF8-F4455362E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Paid Internships – </a:t>
            </a:r>
            <a:r>
              <a:rPr lang="en-US" sz="4000" dirty="0" err="1"/>
              <a:t>www.gusto.com</a:t>
            </a:r>
            <a:endParaRPr lang="en-US" sz="4000"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928871-25FB-A540-BB2F-363180DD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1697"/>
            <a:ext cx="9700593" cy="49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25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2E3D59-74D5-D853-296A-A67AE1857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is Early Days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7C869-8548-7DE0-0429-BFC4F48178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Sakai has been streamlining its QA onboarding processes</a:t>
            </a:r>
          </a:p>
          <a:p>
            <a:r>
              <a:rPr lang="en-US" dirty="0"/>
              <a:t>One paid intern from University of Michigan</a:t>
            </a:r>
          </a:p>
          <a:p>
            <a:r>
              <a:rPr lang="en-US" dirty="0"/>
              <a:t>One paid intern from a MOOC course contact</a:t>
            </a:r>
          </a:p>
          <a:p>
            <a:r>
              <a:rPr lang="en-US" dirty="0"/>
              <a:t>It is going very well – but not at scale</a:t>
            </a:r>
          </a:p>
          <a:p>
            <a:r>
              <a:rPr lang="en-US" dirty="0"/>
              <a:t>Each new intern has a goal to make the process better</a:t>
            </a:r>
          </a:p>
        </p:txBody>
      </p:sp>
    </p:spTree>
    <p:extLst>
      <p:ext uri="{BB962C8B-B14F-4D97-AF65-F5344CB8AC3E}">
        <p14:creationId xmlns:p14="http://schemas.microsoft.com/office/powerpoint/2010/main" val="834376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066B5-0883-AF15-856D-973A11CA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/ Dreams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9D7D6-107F-6CF0-F63C-429547BB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the processes running smoothly in Sakai</a:t>
            </a:r>
          </a:p>
          <a:p>
            <a:r>
              <a:rPr lang="en-US" dirty="0"/>
              <a:t>Have paid 5-10 interns in Sakai – all </a:t>
            </a:r>
            <a:r>
              <a:rPr lang="en-US"/>
              <a:t>the time</a:t>
            </a:r>
            <a:endParaRPr lang="en-US" dirty="0"/>
          </a:p>
          <a:p>
            <a:r>
              <a:rPr lang="en-US" dirty="0"/>
              <a:t>Would like to liaison with other Open-Source projects to generalize the approach and learn from each other</a:t>
            </a:r>
          </a:p>
          <a:p>
            <a:r>
              <a:rPr lang="en-US" dirty="0"/>
              <a:t>If this becomes a multi-project effort and is running smoothly for the projects and students – raise some funds and increase scale</a:t>
            </a:r>
          </a:p>
        </p:txBody>
      </p:sp>
    </p:spTree>
    <p:extLst>
      <p:ext uri="{BB962C8B-B14F-4D97-AF65-F5344CB8AC3E}">
        <p14:creationId xmlns:p14="http://schemas.microsoft.com/office/powerpoint/2010/main" val="1769704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50B1CE92-9EDD-1894-951D-6FC3D1575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02" y="229792"/>
            <a:ext cx="10054925" cy="6221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3CD2B0-45AA-7153-372B-4FBB801EE756}"/>
              </a:ext>
            </a:extLst>
          </p:cNvPr>
          <p:cNvSpPr txBox="1"/>
          <p:nvPr/>
        </p:nvSpPr>
        <p:spPr>
          <a:xfrm>
            <a:off x="8208856" y="1520421"/>
            <a:ext cx="2777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7030A0"/>
                </a:solidFill>
              </a:rPr>
              <a:t>www.py4e.com</a:t>
            </a:r>
          </a:p>
        </p:txBody>
      </p:sp>
    </p:spTree>
    <p:extLst>
      <p:ext uri="{BB962C8B-B14F-4D97-AF65-F5344CB8AC3E}">
        <p14:creationId xmlns:p14="http://schemas.microsoft.com/office/powerpoint/2010/main" val="313861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p&#10;&#10;Description automatically generated">
            <a:extLst>
              <a:ext uri="{FF2B5EF4-FFF2-40B4-BE49-F238E27FC236}">
                <a16:creationId xmlns:a16="http://schemas.microsoft.com/office/drawing/2014/main" id="{CFD03A2A-5E04-6DCA-C50F-BD2360C0E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11" y="489857"/>
            <a:ext cx="11248373" cy="487584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530F70D-2F2B-D655-1F70-FAF42EE39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666468"/>
            <a:ext cx="10515600" cy="919389"/>
          </a:xfrm>
        </p:spPr>
        <p:txBody>
          <a:bodyPr>
            <a:normAutofit fontScale="90000"/>
          </a:bodyPr>
          <a:lstStyle/>
          <a:p>
            <a:r>
              <a:rPr lang="en-US" dirty="0"/>
              <a:t>https://</a:t>
            </a:r>
            <a:r>
              <a:rPr lang="en-US" dirty="0" err="1"/>
              <a:t>www.dr-chuck.com</a:t>
            </a:r>
            <a:r>
              <a:rPr lang="en-US" dirty="0"/>
              <a:t>/office/</a:t>
            </a:r>
          </a:p>
        </p:txBody>
      </p:sp>
    </p:spTree>
    <p:extLst>
      <p:ext uri="{BB962C8B-B14F-4D97-AF65-F5344CB8AC3E}">
        <p14:creationId xmlns:p14="http://schemas.microsoft.com/office/powerpoint/2010/main" val="4089454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DABB7AB-4D5D-525E-769E-AFA177676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230549"/>
              </p:ext>
            </p:extLst>
          </p:nvPr>
        </p:nvGraphicFramePr>
        <p:xfrm>
          <a:off x="838200" y="1690687"/>
          <a:ext cx="10580914" cy="472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59642037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190566840"/>
                    </a:ext>
                  </a:extLst>
                </a:gridCol>
                <a:gridCol w="6637791">
                  <a:extLst>
                    <a:ext uri="{9D8B030D-6E8A-4147-A177-3AD203B41FA5}">
                      <a16:colId xmlns:a16="http://schemas.microsoft.com/office/drawing/2014/main" val="35979600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75557394"/>
                    </a:ext>
                  </a:extLst>
                </a:gridCol>
              </a:tblGrid>
              <a:tr h="32317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5422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r>
                        <a:rPr lang="en-US" dirty="0"/>
                        <a:t>13-18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Eager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courses, college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0251"/>
                  </a:ext>
                </a:extLst>
              </a:tr>
              <a:tr h="894120">
                <a:tc>
                  <a:txBody>
                    <a:bodyPr/>
                    <a:lstStyle/>
                    <a:p>
                      <a:r>
                        <a:rPr lang="en-US" dirty="0"/>
                        <a:t>18-25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Supplement on-campus offerings, "pre-learn" challenging material, broaden learning, summer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9332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r>
                        <a:rPr lang="en-US" dirty="0"/>
                        <a:t>25-50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Career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learn and retain job, can switch from mid-level job on one field to entry level job in higher-paying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11384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r>
                        <a:rPr lang="en-US" dirty="0"/>
                        <a:t>25-50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Promotion / Advancement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Supplement missing skills from college.  Update knowledge. Can learn while working and apply new skills almost immediately.  In time new opportunities present themselves.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✅ 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39269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r>
                        <a:rPr lang="en-US" dirty="0"/>
                        <a:t>25+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 Intellectually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very successful in a career.  Looking for more.  Perhaps feel like they picked the wrong career and wonder...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49436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18-30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High-School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Motivated learners.  Have time to learn.  Take many MOOCs and do quite well.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9487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8274E18-20D2-5703-1E59-1A7D54FE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Decade of MOOC Success</a:t>
            </a:r>
          </a:p>
        </p:txBody>
      </p:sp>
    </p:spTree>
    <p:extLst>
      <p:ext uri="{BB962C8B-B14F-4D97-AF65-F5344CB8AC3E}">
        <p14:creationId xmlns:p14="http://schemas.microsoft.com/office/powerpoint/2010/main" val="3799414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DABB7AB-4D5D-525E-769E-AFA177676A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50986"/>
              </p:ext>
            </p:extLst>
          </p:nvPr>
        </p:nvGraphicFramePr>
        <p:xfrm>
          <a:off x="838200" y="1690687"/>
          <a:ext cx="10580914" cy="4720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1486">
                  <a:extLst>
                    <a:ext uri="{9D8B030D-6E8A-4147-A177-3AD203B41FA5}">
                      <a16:colId xmlns:a16="http://schemas.microsoft.com/office/drawing/2014/main" val="596420370"/>
                    </a:ext>
                  </a:extLst>
                </a:gridCol>
                <a:gridCol w="1646237">
                  <a:extLst>
                    <a:ext uri="{9D8B030D-6E8A-4147-A177-3AD203B41FA5}">
                      <a16:colId xmlns:a16="http://schemas.microsoft.com/office/drawing/2014/main" val="190566840"/>
                    </a:ext>
                  </a:extLst>
                </a:gridCol>
                <a:gridCol w="6637791">
                  <a:extLst>
                    <a:ext uri="{9D8B030D-6E8A-4147-A177-3AD203B41FA5}">
                      <a16:colId xmlns:a16="http://schemas.microsoft.com/office/drawing/2014/main" val="359796003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975557394"/>
                    </a:ext>
                  </a:extLst>
                </a:gridCol>
              </a:tblGrid>
              <a:tr h="32317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Persona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Scenarios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005422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r>
                        <a:rPr lang="en-US" dirty="0"/>
                        <a:t>13-18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Eager learner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Advanced courses, college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040251"/>
                  </a:ext>
                </a:extLst>
              </a:tr>
              <a:tr h="894120">
                <a:tc>
                  <a:txBody>
                    <a:bodyPr/>
                    <a:lstStyle/>
                    <a:p>
                      <a:r>
                        <a:rPr lang="en-US" dirty="0"/>
                        <a:t>18-25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College 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Supplement on-campus offerings, "pre-learn" challenging material, broaden learning, summer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49332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r>
                        <a:rPr lang="en-US" dirty="0"/>
                        <a:t>25-50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Career 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 learn and retain job, can switch from mid-level job on one field to entry level job in higher-paying 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9211384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r>
                        <a:rPr lang="en-US" dirty="0"/>
                        <a:t>25-50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Promotion / Advancement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Supplement missing skills from college.  Update knowledge. Can learn while working and apply new skills almost immediately.  In time new opportunities present themselves.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✅ ✅ ✅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39269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r>
                        <a:rPr lang="en-US" dirty="0"/>
                        <a:t>25+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 Intellectually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very successful in a career.  Looking for more.  Perhaps feel like they picked the wrong career and wonder...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49436"/>
                  </a:ext>
                </a:extLst>
              </a:tr>
              <a:tr h="625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18-30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High-School Graduate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Motivated learners.  Have time to learn.  Take many MOOCs and do quite well.  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Unable to get any first job in the field of their choice.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494873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28274E18-20D2-5703-1E59-1A7D54FE4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Decade of MOOC Success</a:t>
            </a:r>
          </a:p>
        </p:txBody>
      </p:sp>
    </p:spTree>
    <p:extLst>
      <p:ext uri="{BB962C8B-B14F-4D97-AF65-F5344CB8AC3E}">
        <p14:creationId xmlns:p14="http://schemas.microsoft.com/office/powerpoint/2010/main" val="166504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8B54A-4618-D5A7-68B3-03519F532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4433" y="5634541"/>
            <a:ext cx="10515600" cy="772885"/>
          </a:xfrm>
        </p:spPr>
        <p:txBody>
          <a:bodyPr>
            <a:norm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qr.ae</a:t>
            </a:r>
            <a:r>
              <a:rPr lang="en-US" dirty="0"/>
              <a:t>/</a:t>
            </a:r>
            <a:r>
              <a:rPr lang="en-US" dirty="0" err="1"/>
              <a:t>pvHMmw</a:t>
            </a:r>
            <a:endParaRPr lang="en-US" dirty="0"/>
          </a:p>
        </p:txBody>
      </p:sp>
      <p:pic>
        <p:nvPicPr>
          <p:cNvPr id="5" name="Picture 4" descr="Graphical user interface, text, website&#10;&#10;Description automatically generated">
            <a:extLst>
              <a:ext uri="{FF2B5EF4-FFF2-40B4-BE49-F238E27FC236}">
                <a16:creationId xmlns:a16="http://schemas.microsoft.com/office/drawing/2014/main" id="{92F725F2-3C5A-D241-81B8-68C386013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035"/>
          <a:stretch/>
        </p:blipFill>
        <p:spPr>
          <a:xfrm>
            <a:off x="1257843" y="145862"/>
            <a:ext cx="10128779" cy="524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80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3C18A-7FEA-F5F2-3677-483E08173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Job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9873C-07A1-A833-0533-3D951D4E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experience – a resume is just words</a:t>
            </a:r>
          </a:p>
          <a:p>
            <a:r>
              <a:rPr lang="en-US" dirty="0"/>
              <a:t>No portfolio in the real world</a:t>
            </a:r>
          </a:p>
          <a:p>
            <a:r>
              <a:rPr lang="en-US" dirty="0"/>
              <a:t>No evidence of people skills / meetings / deadlines, etc.</a:t>
            </a:r>
          </a:p>
          <a:p>
            <a:r>
              <a:rPr lang="en-US" dirty="0"/>
              <a:t>Certificates?  Too few (low skill?)  Too many (Must be a NERD!!!)</a:t>
            </a:r>
          </a:p>
          <a:p>
            <a:r>
              <a:rPr lang="en-US" dirty="0"/>
              <a:t>No network - Entry level jobs are often word of mouth (too many applicants)</a:t>
            </a:r>
          </a:p>
          <a:p>
            <a:r>
              <a:rPr lang="en-US" dirty="0"/>
              <a:t>No recommendations other than teachers (meh)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05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AA3BF-6606-6B4F-BAC1-49B91A36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Good College Makes it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9A2A-97D3-D71E-F4CB-6064EDE4F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fairs</a:t>
            </a:r>
          </a:p>
          <a:p>
            <a:r>
              <a:rPr lang="en-US" dirty="0"/>
              <a:t>Alumni networks</a:t>
            </a:r>
          </a:p>
          <a:p>
            <a:r>
              <a:rPr lang="en-US" dirty="0"/>
              <a:t>Practical project classes</a:t>
            </a:r>
          </a:p>
          <a:p>
            <a:pPr lvl="1"/>
            <a:r>
              <a:rPr lang="en-US" dirty="0"/>
              <a:t>Nice but not enough on their own</a:t>
            </a:r>
          </a:p>
          <a:p>
            <a:r>
              <a:rPr lang="en-US" dirty="0"/>
              <a:t>Internships at strong companies</a:t>
            </a:r>
          </a:p>
          <a:p>
            <a:pPr lvl="1"/>
            <a:r>
              <a:rPr lang="en-US" dirty="0"/>
              <a:t>People skills </a:t>
            </a:r>
          </a:p>
          <a:p>
            <a:pPr lvl="1"/>
            <a:r>
              <a:rPr lang="en-US" dirty="0"/>
              <a:t>Real work product in your portfolio</a:t>
            </a:r>
          </a:p>
          <a:p>
            <a:pPr lvl="1"/>
            <a:r>
              <a:rPr lang="en-US" dirty="0"/>
              <a:t>People who can write real recommendations</a:t>
            </a:r>
          </a:p>
          <a:p>
            <a:r>
              <a:rPr lang="en-US" dirty="0"/>
              <a:t>This works best at large / prestigious schools</a:t>
            </a:r>
          </a:p>
        </p:txBody>
      </p:sp>
    </p:spTree>
    <p:extLst>
      <p:ext uri="{BB962C8B-B14F-4D97-AF65-F5344CB8AC3E}">
        <p14:creationId xmlns:p14="http://schemas.microsoft.com/office/powerpoint/2010/main" val="1566958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845</Words>
  <Application>Microsoft Macintosh PowerPoint</Application>
  <PresentationFormat>Widescreen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Connecting MOOCs and Employment through Open-Source Projects</vt:lpstr>
      <vt:lpstr>MOOCs, Education, and Employment (Prototype efforts)</vt:lpstr>
      <vt:lpstr>PowerPoint Presentation</vt:lpstr>
      <vt:lpstr>https://www.dr-chuck.com/office/</vt:lpstr>
      <vt:lpstr>A Decade of MOOC Success</vt:lpstr>
      <vt:lpstr>A Decade of MOOC Success</vt:lpstr>
      <vt:lpstr>https://qr.ae/pvHMmw</vt:lpstr>
      <vt:lpstr>First Job Challenges</vt:lpstr>
      <vt:lpstr>A Good College Makes it Easier</vt:lpstr>
      <vt:lpstr>https://online.dr-chuck.com/</vt:lpstr>
      <vt:lpstr>https://www.thelcmc.org/programs/computer-science</vt:lpstr>
      <vt:lpstr>Smaller School Internship Challenges</vt:lpstr>
      <vt:lpstr>Open-Source Projects</vt:lpstr>
      <vt:lpstr>Open-Source Projects</vt:lpstr>
      <vt:lpstr>Need to Streamline Onboarding</vt:lpstr>
      <vt:lpstr>https://sakaiproject.atlassian.net/wiki/spaces/CONF/overview</vt:lpstr>
      <vt:lpstr>PowerPoint Presentation</vt:lpstr>
      <vt:lpstr>Sakai Meetings</vt:lpstr>
      <vt:lpstr>https://www.dr-chuck.com/osis/</vt:lpstr>
      <vt:lpstr>PowerPoint Presentation</vt:lpstr>
      <vt:lpstr>Paid Internships – www.gusto.com</vt:lpstr>
      <vt:lpstr>It is Early Days</vt:lpstr>
      <vt:lpstr>Goals / Dreams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Connecting MOOCs and Employment through Open-Source Projects</dc:title>
  <dc:creator>Microsoft Office User</dc:creator>
  <cp:lastModifiedBy>Microsoft Office User</cp:lastModifiedBy>
  <cp:revision>11</cp:revision>
  <dcterms:created xsi:type="dcterms:W3CDTF">2022-06-13T15:36:17Z</dcterms:created>
  <dcterms:modified xsi:type="dcterms:W3CDTF">2022-06-14T14:06:13Z</dcterms:modified>
</cp:coreProperties>
</file>