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85" r:id="rId3"/>
    <p:sldId id="302" r:id="rId4"/>
    <p:sldId id="301" r:id="rId5"/>
    <p:sldId id="303" r:id="rId6"/>
    <p:sldId id="267" r:id="rId7"/>
    <p:sldId id="277" r:id="rId8"/>
    <p:sldId id="298" r:id="rId9"/>
    <p:sldId id="297" r:id="rId10"/>
    <p:sldId id="304" r:id="rId11"/>
    <p:sldId id="305" r:id="rId12"/>
    <p:sldId id="280" r:id="rId13"/>
    <p:sldId id="299" r:id="rId14"/>
    <p:sldId id="306" r:id="rId15"/>
    <p:sldId id="307" r:id="rId16"/>
    <p:sldId id="300" r:id="rId17"/>
    <p:sldId id="308" r:id="rId18"/>
    <p:sldId id="309" r:id="rId19"/>
    <p:sldId id="31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A9A62-8DDB-0E41-B256-304B37729760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D1DD-85B7-1A4E-8CDE-50088CCF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FF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CFF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CFF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CFFC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CFFC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CFF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957"/>
            <a:ext cx="7772400" cy="1823847"/>
          </a:xfrm>
        </p:spPr>
        <p:txBody>
          <a:bodyPr/>
          <a:lstStyle/>
          <a:p>
            <a:r>
              <a:rPr lang="en-US" dirty="0" smtClean="0"/>
              <a:t>Building Scalable IMS LTI Tools Using the TSUGI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3682"/>
            <a:ext cx="6400800" cy="2301368"/>
          </a:xfrm>
        </p:spPr>
        <p:txBody>
          <a:bodyPr/>
          <a:lstStyle/>
          <a:p>
            <a:r>
              <a:rPr lang="en-US" dirty="0" smtClean="0"/>
              <a:t>Charles Severance</a:t>
            </a:r>
          </a:p>
          <a:p>
            <a:r>
              <a:rPr lang="en-US" dirty="0" err="1" smtClean="0"/>
              <a:t>www.dr-chuck.com</a:t>
            </a:r>
            <a:endParaRPr lang="en-US" dirty="0" smtClean="0"/>
          </a:p>
          <a:p>
            <a:r>
              <a:rPr lang="en-US" dirty="0" err="1" smtClean="0"/>
              <a:t>www.tsugi.org</a:t>
            </a:r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79375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sugi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522072"/>
            <a:ext cx="2837688" cy="84124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9181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Tsugi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Admin, Developer, and Management </a:t>
            </a:r>
            <a:r>
              <a:rPr lang="en-US" dirty="0" smtClean="0"/>
              <a:t>Console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 smtClean="0"/>
              <a:t>tsugi</a:t>
            </a:r>
            <a:endParaRPr lang="en-US" dirty="0" smtClean="0"/>
          </a:p>
          <a:p>
            <a:r>
              <a:rPr lang="en-US" dirty="0"/>
              <a:t>Core PHP Library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tsugi-php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://do1.dr-chuck.com/</a:t>
            </a:r>
            <a:r>
              <a:rPr lang="en-US" dirty="0" err="1"/>
              <a:t>tsugi</a:t>
            </a:r>
            <a:r>
              <a:rPr lang="en-US" dirty="0"/>
              <a:t>/</a:t>
            </a:r>
            <a:r>
              <a:rPr lang="en-US" dirty="0" err="1"/>
              <a:t>phpdoc</a:t>
            </a:r>
            <a:r>
              <a:rPr lang="en-US" dirty="0"/>
              <a:t>/namespaces/</a:t>
            </a:r>
            <a:r>
              <a:rPr lang="en-US" dirty="0" err="1" smtClean="0"/>
              <a:t>Tsugi.html</a:t>
            </a:r>
            <a:endParaRPr lang="en-US" dirty="0" smtClean="0"/>
          </a:p>
          <a:p>
            <a:r>
              <a:rPr lang="en-US" dirty="0" smtClean="0"/>
              <a:t>Basic Module Set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</a:t>
            </a:r>
            <a:r>
              <a:rPr lang="en-US" dirty="0" smtClean="0"/>
              <a:t>mod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Tsugi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content (shared / CDN)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-static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Tsugi</a:t>
            </a:r>
            <a:r>
              <a:rPr lang="en-US" dirty="0" smtClean="0"/>
              <a:t> Module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Tsugi</a:t>
            </a:r>
            <a:r>
              <a:rPr lang="en-US" dirty="0" smtClean="0"/>
              <a:t> Standalone Application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</a:t>
            </a:r>
            <a:r>
              <a:rPr lang="en-US" dirty="0" smtClean="0"/>
              <a:t>standalone</a:t>
            </a:r>
          </a:p>
          <a:p>
            <a:r>
              <a:rPr lang="en-US" dirty="0"/>
              <a:t>Exercises for Course/Workshop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-exercises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Demo PHP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8615"/>
            <a:ext cx="8229600" cy="2701995"/>
          </a:xfrm>
        </p:spPr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lti-tools.dr-chuck.com</a:t>
            </a:r>
            <a:r>
              <a:rPr lang="en-US" dirty="0" smtClean="0"/>
              <a:t>/</a:t>
            </a:r>
            <a:r>
              <a:rPr lang="en-US" dirty="0" err="1" smtClean="0"/>
              <a:t>tsugi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Developer mode (pw = secret)</a:t>
            </a:r>
          </a:p>
          <a:p>
            <a:pPr lvl="1"/>
            <a:r>
              <a:rPr lang="en-US" dirty="0" smtClean="0"/>
              <a:t>Apply for keys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7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Currently a library and sample servlet</a:t>
            </a:r>
          </a:p>
          <a:p>
            <a:r>
              <a:rPr lang="en-US" sz="2800" dirty="0" smtClean="0"/>
              <a:t>APIs + factory pattern</a:t>
            </a:r>
          </a:p>
          <a:p>
            <a:r>
              <a:rPr lang="en-US" sz="2800" dirty="0" smtClean="0"/>
              <a:t>Depends on PHP </a:t>
            </a:r>
            <a:r>
              <a:rPr lang="en-US" sz="2800" dirty="0" err="1" smtClean="0"/>
              <a:t>Tsugi</a:t>
            </a:r>
            <a:endParaRPr lang="en-US" sz="2800" dirty="0" smtClean="0"/>
          </a:p>
          <a:p>
            <a:pPr lvl="1"/>
            <a:r>
              <a:rPr lang="en-US" dirty="0" smtClean="0"/>
              <a:t>Database table management</a:t>
            </a:r>
          </a:p>
          <a:p>
            <a:pPr lvl="1"/>
            <a:r>
              <a:rPr lang="en-US" dirty="0" smtClean="0"/>
              <a:t>Developer test harness</a:t>
            </a:r>
          </a:p>
          <a:p>
            <a:pPr lvl="1"/>
            <a:r>
              <a:rPr lang="en-US" dirty="0" smtClean="0"/>
              <a:t>Shares core data tables with PHP </a:t>
            </a:r>
            <a:r>
              <a:rPr lang="en-US" dirty="0" err="1" smtClean="0"/>
              <a:t>Tsugi</a:t>
            </a:r>
            <a:endParaRPr lang="en-US" dirty="0" smtClean="0"/>
          </a:p>
          <a:p>
            <a:r>
              <a:rPr lang="en-US" dirty="0" smtClean="0"/>
              <a:t>Shares </a:t>
            </a:r>
            <a:r>
              <a:rPr lang="en-US" dirty="0" err="1" smtClean="0"/>
              <a:t>tsugi</a:t>
            </a:r>
            <a:r>
              <a:rPr lang="en-US" dirty="0" smtClean="0"/>
              <a:t>-static</a:t>
            </a:r>
          </a:p>
          <a:p>
            <a:r>
              <a:rPr lang="en-US" dirty="0" smtClean="0"/>
              <a:t>Uses PHP Application Console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90577" cy="114300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Tsugi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 IMS API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sakaiproject</a:t>
            </a:r>
            <a:r>
              <a:rPr lang="en-US" dirty="0"/>
              <a:t>/</a:t>
            </a:r>
            <a:r>
              <a:rPr lang="en-US" dirty="0" err="1"/>
              <a:t>sakai</a:t>
            </a:r>
            <a:r>
              <a:rPr lang="en-US" dirty="0"/>
              <a:t>/tree/master/</a:t>
            </a:r>
            <a:r>
              <a:rPr lang="en-US" dirty="0" err="1"/>
              <a:t>basiclti</a:t>
            </a:r>
            <a:r>
              <a:rPr lang="en-US" dirty="0"/>
              <a:t>/</a:t>
            </a:r>
            <a:r>
              <a:rPr lang="en-US" dirty="0" err="1"/>
              <a:t>tsugi-</a:t>
            </a:r>
            <a:r>
              <a:rPr lang="en-US" dirty="0" err="1" smtClean="0"/>
              <a:t>util</a:t>
            </a:r>
            <a:endParaRPr lang="en-US" dirty="0" smtClean="0"/>
          </a:p>
          <a:p>
            <a:pPr lvl="1"/>
            <a:r>
              <a:rPr lang="en-US" dirty="0" smtClean="0"/>
              <a:t>Released in </a:t>
            </a:r>
            <a:r>
              <a:rPr lang="en-US" dirty="0" err="1" smtClean="0"/>
              <a:t>Sonatype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      &lt;</a:t>
            </a:r>
            <a:r>
              <a:rPr lang="en-US" sz="2000" dirty="0" err="1">
                <a:solidFill>
                  <a:srgbClr val="FFFFFF"/>
                </a:solidFill>
              </a:rPr>
              <a:t>groupId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  <a:r>
              <a:rPr lang="en-US" sz="2000" dirty="0" err="1">
                <a:solidFill>
                  <a:srgbClr val="FFFFFF"/>
                </a:solidFill>
              </a:rPr>
              <a:t>org.tsugi</a:t>
            </a:r>
            <a:r>
              <a:rPr lang="en-US" sz="2000" dirty="0">
                <a:solidFill>
                  <a:srgbClr val="FFFFFF"/>
                </a:solidFill>
              </a:rPr>
              <a:t>&lt;/</a:t>
            </a:r>
            <a:r>
              <a:rPr lang="en-US" sz="2000" dirty="0" err="1">
                <a:solidFill>
                  <a:srgbClr val="FFFFFF"/>
                </a:solidFill>
              </a:rPr>
              <a:t>groupId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</a:t>
            </a:r>
            <a:r>
              <a:rPr lang="en-US" sz="2000" dirty="0" smtClean="0">
                <a:solidFill>
                  <a:srgbClr val="FFFFFF"/>
                </a:solidFill>
              </a:rPr>
              <a:t>      &lt;</a:t>
            </a:r>
            <a:r>
              <a:rPr lang="en-US" sz="2000" dirty="0" err="1">
                <a:solidFill>
                  <a:srgbClr val="FFFFFF"/>
                </a:solidFill>
              </a:rPr>
              <a:t>artifactId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  <a:r>
              <a:rPr lang="en-US" sz="2000" dirty="0" err="1">
                <a:solidFill>
                  <a:srgbClr val="FFFFFF"/>
                </a:solidFill>
              </a:rPr>
              <a:t>tsugi-util</a:t>
            </a:r>
            <a:r>
              <a:rPr lang="en-US" sz="2000" dirty="0">
                <a:solidFill>
                  <a:srgbClr val="FFFFFF"/>
                </a:solidFill>
              </a:rPr>
              <a:t>&lt;/</a:t>
            </a:r>
            <a:r>
              <a:rPr lang="en-US" sz="2000" dirty="0" err="1">
                <a:solidFill>
                  <a:srgbClr val="FFFFFF"/>
                </a:solidFill>
              </a:rPr>
              <a:t>artifactId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</a:p>
          <a:p>
            <a:r>
              <a:rPr lang="en-US" dirty="0" smtClean="0"/>
              <a:t>Java Library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98287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Documentation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csev.github.io</a:t>
            </a:r>
            <a:r>
              <a:rPr lang="en-US" dirty="0"/>
              <a:t>/</a:t>
            </a:r>
            <a:r>
              <a:rPr lang="en-US" dirty="0" err="1"/>
              <a:t>tsugi</a:t>
            </a:r>
            <a:r>
              <a:rPr lang="en-US" dirty="0"/>
              <a:t>-java/</a:t>
            </a:r>
            <a:r>
              <a:rPr lang="en-US" dirty="0" err="1"/>
              <a:t>apidocs</a:t>
            </a:r>
            <a:r>
              <a:rPr lang="en-US" dirty="0" smtClean="0"/>
              <a:t>/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TsugiServlet</a:t>
            </a:r>
            <a:r>
              <a:rPr lang="en-US" dirty="0" smtClean="0"/>
              <a:t> / Maven / JDBC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-java-</a:t>
            </a:r>
            <a:r>
              <a:rPr lang="en-US" dirty="0" smtClean="0"/>
              <a:t>servlet</a:t>
            </a:r>
          </a:p>
          <a:p>
            <a:r>
              <a:rPr lang="en-US" dirty="0" smtClean="0"/>
              <a:t>Simple Sample Servlet / Maven / JDB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/csev/maven-jetty-</a:t>
            </a:r>
            <a:r>
              <a:rPr lang="en-US" dirty="0" err="1"/>
              <a:t>jdbc</a:t>
            </a:r>
            <a:r>
              <a:rPr lang="en-US" dirty="0"/>
              <a:t>-servlet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6303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9689"/>
          </a:xfrm>
        </p:spPr>
        <p:txBody>
          <a:bodyPr>
            <a:noAutofit/>
          </a:bodyPr>
          <a:lstStyle/>
          <a:p>
            <a:r>
              <a:rPr lang="en-US" sz="2800" dirty="0" smtClean="0"/>
              <a:t>Depends on the </a:t>
            </a:r>
            <a:endParaRPr lang="en-US" sz="2800" dirty="0" smtClean="0"/>
          </a:p>
          <a:p>
            <a:pPr lvl="1"/>
            <a:r>
              <a:rPr lang="en-US" dirty="0" smtClean="0"/>
              <a:t>Handles LTI </a:t>
            </a:r>
            <a:r>
              <a:rPr lang="en-US" dirty="0" smtClean="0"/>
              <a:t>Launches</a:t>
            </a:r>
          </a:p>
          <a:p>
            <a:pPr lvl="1"/>
            <a:r>
              <a:rPr lang="en-US" dirty="0" smtClean="0"/>
              <a:t>Connects to the </a:t>
            </a:r>
            <a:r>
              <a:rPr lang="en-US" dirty="0" err="1" smtClean="0"/>
              <a:t>Tsugi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Uses PHP Console</a:t>
            </a:r>
            <a:endParaRPr lang="en-US" dirty="0" smtClean="0"/>
          </a:p>
          <a:p>
            <a:r>
              <a:rPr lang="en-US" dirty="0" smtClean="0"/>
              <a:t>Expecting </a:t>
            </a:r>
            <a:r>
              <a:rPr lang="en-US" dirty="0"/>
              <a:t>A</a:t>
            </a:r>
            <a:r>
              <a:rPr lang="en-US" dirty="0" smtClean="0"/>
              <a:t>lpha release </a:t>
            </a:r>
            <a:r>
              <a:rPr lang="en-US" dirty="0" smtClean="0"/>
              <a:t>Summer 2016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Tsugi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06898"/>
          </a:xfrm>
        </p:spPr>
        <p:txBody>
          <a:bodyPr>
            <a:noAutofit/>
          </a:bodyPr>
          <a:lstStyle/>
          <a:p>
            <a:r>
              <a:rPr lang="en-US" sz="2800" dirty="0" smtClean="0"/>
              <a:t>Node Library Code</a:t>
            </a:r>
            <a:endParaRPr lang="en-US" sz="2800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smtClean="0"/>
              <a:t>node</a:t>
            </a:r>
          </a:p>
          <a:p>
            <a:pPr lvl="1"/>
            <a:r>
              <a:rPr lang="en-US" dirty="0"/>
              <a:t>http://do1.dr-chuck.com/</a:t>
            </a:r>
            <a:r>
              <a:rPr lang="en-US" dirty="0" err="1"/>
              <a:t>tsugi</a:t>
            </a:r>
            <a:r>
              <a:rPr lang="en-US" dirty="0"/>
              <a:t>-node/</a:t>
            </a:r>
            <a:r>
              <a:rPr lang="en-US" dirty="0" err="1"/>
              <a:t>esdoc</a:t>
            </a:r>
            <a:r>
              <a:rPr lang="en-US" dirty="0"/>
              <a:t>/</a:t>
            </a:r>
          </a:p>
          <a:p>
            <a:r>
              <a:rPr lang="en-US" dirty="0" smtClean="0"/>
              <a:t>Node Sample Application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-node-</a:t>
            </a:r>
            <a:r>
              <a:rPr lang="en-US" dirty="0" smtClean="0"/>
              <a:t>sample</a:t>
            </a:r>
          </a:p>
          <a:p>
            <a:pPr lvl="1"/>
            <a:endParaRPr lang="en-US" dirty="0"/>
          </a:p>
          <a:p>
            <a:r>
              <a:rPr lang="en-US" dirty="0" smtClean="0"/>
              <a:t>Very emergent...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Tsugi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0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PHP is very well developed </a:t>
            </a:r>
            <a:endParaRPr lang="en-US" dirty="0"/>
          </a:p>
          <a:p>
            <a:pPr lvl="1"/>
            <a:r>
              <a:rPr lang="en-US" dirty="0" smtClean="0"/>
              <a:t>Production ready: LTI 1.1, </a:t>
            </a:r>
            <a:r>
              <a:rPr lang="en-US" dirty="0" err="1" smtClean="0"/>
              <a:t>ContentItem</a:t>
            </a:r>
            <a:endParaRPr lang="en-US" dirty="0" smtClean="0"/>
          </a:p>
          <a:p>
            <a:pPr lvl="1"/>
            <a:r>
              <a:rPr lang="en-US" dirty="0" smtClean="0"/>
              <a:t>Working: LTI 2.0, LTI 2.1, CASA</a:t>
            </a:r>
          </a:p>
          <a:p>
            <a:r>
              <a:rPr lang="en-US" dirty="0" err="1" smtClean="0"/>
              <a:t>Tsugi</a:t>
            </a:r>
            <a:r>
              <a:rPr lang="en-US" dirty="0" smtClean="0"/>
              <a:t> Java – Might be folded into Sakai</a:t>
            </a:r>
          </a:p>
          <a:p>
            <a:r>
              <a:rPr lang="en-US" dirty="0" err="1" smtClean="0"/>
              <a:t>Tsugi</a:t>
            </a:r>
            <a:r>
              <a:rPr lang="en-US" dirty="0"/>
              <a:t>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Expecting a summer 2016 release for standalone pattern</a:t>
            </a:r>
            <a:endParaRPr lang="en-US" dirty="0"/>
          </a:p>
        </p:txBody>
      </p:sp>
      <p:pic>
        <p:nvPicPr>
          <p:cNvPr id="4" name="Picture 3" descr="tsugi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522072"/>
            <a:ext cx="2837688" cy="84124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147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27"/>
            <a:ext cx="9144000" cy="62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5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are Getting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LTI 1.x – Three pages of spec and some "hello world" code</a:t>
            </a:r>
            <a:endParaRPr lang="en-US" dirty="0"/>
          </a:p>
          <a:p>
            <a:r>
              <a:rPr lang="en-US" dirty="0" smtClean="0"/>
              <a:t>LTI 2.x – Several specs – multiple interactions</a:t>
            </a:r>
          </a:p>
          <a:p>
            <a:pPr lvl="1"/>
            <a:r>
              <a:rPr lang="en-US" dirty="0" smtClean="0"/>
              <a:t>We will need to share common implementations across instructions</a:t>
            </a:r>
            <a:endParaRPr lang="en-US" dirty="0"/>
          </a:p>
          <a:p>
            <a:r>
              <a:rPr lang="en-US" dirty="0" smtClean="0"/>
              <a:t>And what about Caliper, Outcomes, </a:t>
            </a:r>
            <a:r>
              <a:rPr lang="en-US" dirty="0" err="1" smtClean="0"/>
              <a:t>OneRoster</a:t>
            </a:r>
            <a:r>
              <a:rPr lang="en-US" dirty="0" smtClean="0"/>
              <a:t>, Memberships, Casa, </a:t>
            </a:r>
            <a:r>
              <a:rPr lang="en-US" dirty="0" err="1" smtClean="0"/>
              <a:t>xAPI</a:t>
            </a:r>
            <a:r>
              <a:rPr lang="en-US" dirty="0" smtClean="0"/>
              <a:t>, etc. 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6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3287" y="526452"/>
            <a:ext cx="70924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Sir </a:t>
            </a:r>
            <a:r>
              <a:rPr lang="en-US" sz="2400" dirty="0"/>
              <a:t>,</a:t>
            </a:r>
          </a:p>
          <a:p>
            <a:r>
              <a:rPr lang="en-US" sz="2400" dirty="0"/>
              <a:t>I am doing a project on Tool providers for LTI 1.1</a:t>
            </a:r>
          </a:p>
          <a:p>
            <a:r>
              <a:rPr lang="en-US" sz="2400" dirty="0"/>
              <a:t>We are developing tools that would be compatible with both LTI 1.1 and LTI 2.0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Can you help in developing a LTI 1.1 tool consumer and </a:t>
            </a:r>
            <a:r>
              <a:rPr lang="en-US" sz="2400" dirty="0" smtClean="0"/>
              <a:t>tool provider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Please provide me with sample source codes </a:t>
            </a:r>
            <a:r>
              <a:rPr lang="en-US" sz="2400" dirty="0" smtClean="0"/>
              <a:t>and documentation </a:t>
            </a:r>
            <a:r>
              <a:rPr lang="en-US" sz="2400" dirty="0"/>
              <a:t>on how to use it for LTI 1.1.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 smtClean="0"/>
              <a:t>S. C.</a:t>
            </a:r>
            <a:endParaRPr lang="en-US" sz="2400" dirty="0"/>
          </a:p>
          <a:p>
            <a:r>
              <a:rPr lang="en-US" sz="2400" dirty="0"/>
              <a:t>Intern</a:t>
            </a:r>
          </a:p>
          <a:p>
            <a:r>
              <a:rPr lang="en-US" sz="2400" dirty="0"/>
              <a:t>IIT Bombay</a:t>
            </a:r>
          </a:p>
        </p:txBody>
      </p:sp>
    </p:spTree>
    <p:extLst>
      <p:ext uri="{BB962C8B-B14F-4D97-AF65-F5344CB8AC3E}">
        <p14:creationId xmlns:p14="http://schemas.microsoft.com/office/powerpoint/2010/main" val="91873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Learning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in </a:t>
            </a:r>
            <a:r>
              <a:rPr lang="en-US" dirty="0" err="1" smtClean="0"/>
              <a:t>iframes</a:t>
            </a:r>
            <a:r>
              <a:rPr lang="en-US" dirty="0" smtClean="0"/>
              <a:t> do not work well</a:t>
            </a:r>
          </a:p>
          <a:p>
            <a:r>
              <a:rPr lang="en-US" dirty="0" smtClean="0"/>
              <a:t>Session </a:t>
            </a:r>
            <a:r>
              <a:rPr lang="en-US" dirty="0" err="1" smtClean="0"/>
              <a:t>hikacking</a:t>
            </a:r>
            <a:endParaRPr lang="en-US" dirty="0" smtClean="0"/>
          </a:p>
          <a:p>
            <a:r>
              <a:rPr lang="en-US" dirty="0" smtClean="0"/>
              <a:t>Session lifetime</a:t>
            </a:r>
          </a:p>
          <a:p>
            <a:r>
              <a:rPr lang="en-US" dirty="0" smtClean="0"/>
              <a:t>Aligning look and feel with LMS  UI</a:t>
            </a:r>
          </a:p>
          <a:p>
            <a:r>
              <a:rPr lang="en-US" dirty="0" smtClean="0"/>
              <a:t>Asynchronous grading (instructor/peer)</a:t>
            </a:r>
          </a:p>
          <a:p>
            <a:r>
              <a:rPr lang="en-US" dirty="0" smtClean="0"/>
              <a:t>Dealing with LMS outages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0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make this easy?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building learning tools easy and fun</a:t>
            </a:r>
          </a:p>
          <a:p>
            <a:r>
              <a:rPr lang="en-US" dirty="0" smtClean="0"/>
              <a:t>Engage students in open source and educational technology</a:t>
            </a:r>
          </a:p>
          <a:p>
            <a:r>
              <a:rPr lang="en-US" dirty="0" smtClean="0"/>
              <a:t>Something that can be done in an undergraduate software development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Hosting Container (i.e. Like a B2)</a:t>
            </a:r>
          </a:p>
          <a:p>
            <a:pPr lvl="1"/>
            <a:r>
              <a:rPr lang="en-US" dirty="0" smtClean="0"/>
              <a:t>PHP now, Java and Node in development</a:t>
            </a:r>
          </a:p>
          <a:p>
            <a:r>
              <a:rPr lang="en-US" dirty="0" smtClean="0"/>
              <a:t>Based on IMS Specifications</a:t>
            </a:r>
          </a:p>
          <a:p>
            <a:pPr lvl="1"/>
            <a:r>
              <a:rPr lang="en-US" dirty="0" smtClean="0"/>
              <a:t>LTI 1.x / LTI 2.x / IMS Settings / Common Cartridge / Caliper / CASA / Roster / </a:t>
            </a:r>
            <a:r>
              <a:rPr lang="en-US" dirty="0" err="1" smtClean="0"/>
              <a:t>Gradebook</a:t>
            </a:r>
            <a:r>
              <a:rPr lang="en-US" dirty="0" smtClean="0"/>
              <a:t> / ....</a:t>
            </a:r>
          </a:p>
          <a:p>
            <a:r>
              <a:rPr lang="en-US" dirty="0" smtClean="0"/>
              <a:t>Tools can run on a campus hosting platform or commercial provider or cloud</a:t>
            </a:r>
          </a:p>
          <a:p>
            <a:r>
              <a:rPr lang="en-US" dirty="0" smtClean="0"/>
              <a:t>Tools are "installed" into hosting containers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30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the barriers to </a:t>
            </a:r>
            <a:r>
              <a:rPr lang="en-US" dirty="0" smtClean="0"/>
              <a:t>production</a:t>
            </a:r>
            <a:endParaRPr lang="en-US" dirty="0" smtClean="0"/>
          </a:p>
          <a:p>
            <a:pPr lvl="1"/>
            <a:r>
              <a:rPr lang="en-US" dirty="0" smtClean="0"/>
              <a:t>Easy to learn, easy to </a:t>
            </a:r>
            <a:r>
              <a:rPr lang="en-US" dirty="0" smtClean="0"/>
              <a:t>deploy (self-service)</a:t>
            </a:r>
            <a:endParaRPr lang="en-US" dirty="0" smtClean="0"/>
          </a:p>
          <a:p>
            <a:pPr lvl="1"/>
            <a:r>
              <a:rPr lang="en-US" dirty="0" smtClean="0"/>
              <a:t>Enable lots of small, learning-focused tools</a:t>
            </a:r>
          </a:p>
          <a:p>
            <a:r>
              <a:rPr lang="en-US" dirty="0" smtClean="0"/>
              <a:t>Install / Configuration similar to Moodle</a:t>
            </a:r>
          </a:p>
          <a:p>
            <a:r>
              <a:rPr lang="en-US" dirty="0" smtClean="0"/>
              <a:t>Multi-tenant </a:t>
            </a:r>
          </a:p>
          <a:p>
            <a:r>
              <a:rPr lang="en-US" dirty="0" smtClean="0"/>
              <a:t>Cookie free (i.e. loves </a:t>
            </a:r>
            <a:r>
              <a:rPr lang="en-US" dirty="0" err="1" smtClean="0"/>
              <a:t>iframes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Auto-</a:t>
            </a:r>
            <a:r>
              <a:rPr lang="en-US" dirty="0" err="1" smtClean="0"/>
              <a:t>ddl</a:t>
            </a:r>
            <a:r>
              <a:rPr lang="en-US" dirty="0" smtClean="0"/>
              <a:t> feature to upgrade </a:t>
            </a:r>
            <a:r>
              <a:rPr lang="en-US" dirty="0" smtClean="0"/>
              <a:t>schema</a:t>
            </a:r>
          </a:p>
          <a:p>
            <a:r>
              <a:rPr lang="en-US" dirty="0" smtClean="0"/>
              <a:t>Recorded lectures – Perhaps a MOOC?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4009" y="6321962"/>
            <a:ext cx="185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youtube.tsugi.org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5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 </a:t>
            </a:r>
            <a:r>
              <a:rPr lang="en-US" dirty="0" err="1" smtClean="0"/>
              <a:t>Tsugi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Google Map</a:t>
            </a:r>
          </a:p>
          <a:p>
            <a:r>
              <a:rPr lang="en-US" dirty="0" smtClean="0"/>
              <a:t>Attendance Tool</a:t>
            </a:r>
          </a:p>
          <a:p>
            <a:r>
              <a:rPr lang="en-US" dirty="0" smtClean="0"/>
              <a:t>GIFT Quiz</a:t>
            </a:r>
          </a:p>
          <a:p>
            <a:r>
              <a:rPr lang="en-US" dirty="0" smtClean="0"/>
              <a:t>Peer-graded drop box</a:t>
            </a:r>
          </a:p>
          <a:p>
            <a:r>
              <a:rPr lang="en-US" dirty="0"/>
              <a:t>App Store 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Sample auto graders</a:t>
            </a:r>
          </a:p>
          <a:p>
            <a:pPr lvl="1"/>
            <a:r>
              <a:rPr lang="en-US" dirty="0" smtClean="0"/>
              <a:t>Python 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4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426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1256</TotalTime>
  <Words>813</Words>
  <Application>Microsoft Macintosh PowerPoint</Application>
  <PresentationFormat>On-screen Show (4:3)</PresentationFormat>
  <Paragraphs>135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Black</vt:lpstr>
      <vt:lpstr>Building Scalable IMS LTI Tools Using the TSUGI Framework</vt:lpstr>
      <vt:lpstr>Standards are Getting Complex</vt:lpstr>
      <vt:lpstr>PowerPoint Presentation</vt:lpstr>
      <vt:lpstr>Issues with Learning Tools</vt:lpstr>
      <vt:lpstr>Can we make this easy?</vt:lpstr>
      <vt:lpstr>Project Tsugi</vt:lpstr>
      <vt:lpstr>PHP Tsugi</vt:lpstr>
      <vt:lpstr>Sample PHP Tsugi Tools</vt:lpstr>
      <vt:lpstr>PowerPoint Presentation</vt:lpstr>
      <vt:lpstr>PHP Tsugi Components</vt:lpstr>
      <vt:lpstr>PHP Tsugi Components</vt:lpstr>
      <vt:lpstr>Online Demo PHP Tsugi</vt:lpstr>
      <vt:lpstr>Java Tsugi</vt:lpstr>
      <vt:lpstr>Tsugi Java</vt:lpstr>
      <vt:lpstr>Tsugi Java</vt:lpstr>
      <vt:lpstr>Node Tsugi</vt:lpstr>
      <vt:lpstr>Node Tsugi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60</cp:revision>
  <dcterms:created xsi:type="dcterms:W3CDTF">2014-06-02T12:36:59Z</dcterms:created>
  <dcterms:modified xsi:type="dcterms:W3CDTF">2016-05-22T13:15:37Z</dcterms:modified>
</cp:coreProperties>
</file>