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302" r:id="rId4"/>
    <p:sldId id="301" r:id="rId5"/>
    <p:sldId id="303" r:id="rId6"/>
    <p:sldId id="267" r:id="rId7"/>
    <p:sldId id="277" r:id="rId8"/>
    <p:sldId id="298" r:id="rId9"/>
    <p:sldId id="297" r:id="rId10"/>
    <p:sldId id="304" r:id="rId11"/>
    <p:sldId id="305" r:id="rId12"/>
    <p:sldId id="280" r:id="rId13"/>
    <p:sldId id="299" r:id="rId14"/>
    <p:sldId id="306" r:id="rId15"/>
    <p:sldId id="307" r:id="rId16"/>
    <p:sldId id="300" r:id="rId17"/>
    <p:sldId id="311" r:id="rId18"/>
    <p:sldId id="309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Building Scalable IMS LTI Tools Using the TSUGI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Admin, Developer, and Management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/>
              <a:t>Core PHP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tsugi-php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/namespaces/</a:t>
            </a:r>
            <a:r>
              <a:rPr lang="en-US" dirty="0" err="1" smtClean="0"/>
              <a:t>Tsugi.html</a:t>
            </a:r>
            <a:endParaRPr lang="en-US" dirty="0" smtClean="0"/>
          </a:p>
          <a:p>
            <a:r>
              <a:rPr lang="en-US" dirty="0" smtClean="0"/>
              <a:t>Basic Module Set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content (shared / CDN)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-static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Module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Standalone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standalone</a:t>
            </a:r>
          </a:p>
          <a:p>
            <a:r>
              <a:rPr lang="en-US" dirty="0"/>
              <a:t>Exercises for Course/Workshop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-exercises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Demo 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615"/>
            <a:ext cx="8229600" cy="2701995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lti-tools.dr-chuck.com</a:t>
            </a:r>
            <a:r>
              <a:rPr lang="en-US" dirty="0" smtClean="0"/>
              <a:t>/</a:t>
            </a:r>
            <a:r>
              <a:rPr lang="en-US" dirty="0" err="1" smtClean="0"/>
              <a:t>tsugi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Developer mode (pw = secret)</a:t>
            </a:r>
          </a:p>
          <a:p>
            <a:pPr lvl="1"/>
            <a:r>
              <a:rPr lang="en-US" dirty="0" smtClean="0"/>
              <a:t>Apply for keys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 smtClean="0"/>
              <a:t>Shares </a:t>
            </a:r>
            <a:r>
              <a:rPr lang="en-US" dirty="0" err="1" smtClean="0"/>
              <a:t>tsugi</a:t>
            </a:r>
            <a:r>
              <a:rPr lang="en-US" dirty="0" smtClean="0"/>
              <a:t>-static</a:t>
            </a:r>
          </a:p>
          <a:p>
            <a:r>
              <a:rPr lang="en-US" dirty="0" smtClean="0"/>
              <a:t>Uses PHP Application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0577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IMS API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sakaiproject</a:t>
            </a:r>
            <a:r>
              <a:rPr lang="en-US" dirty="0"/>
              <a:t>/</a:t>
            </a:r>
            <a:r>
              <a:rPr lang="en-US" dirty="0" err="1"/>
              <a:t>sakai</a:t>
            </a:r>
            <a:r>
              <a:rPr lang="en-US" dirty="0"/>
              <a:t>/tree/master/</a:t>
            </a:r>
            <a:r>
              <a:rPr lang="en-US" dirty="0" err="1"/>
              <a:t>basiclti</a:t>
            </a:r>
            <a:r>
              <a:rPr lang="en-US" dirty="0"/>
              <a:t>/</a:t>
            </a:r>
            <a:r>
              <a:rPr lang="en-US" dirty="0" err="1"/>
              <a:t>tsugi-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smtClean="0"/>
              <a:t>Released in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org.tsugi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tsugi-util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r>
              <a:rPr lang="en-US" dirty="0" smtClean="0"/>
              <a:t>Java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8287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csev.github.io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-java/</a:t>
            </a:r>
            <a:r>
              <a:rPr lang="en-US" dirty="0" err="1"/>
              <a:t>apidocs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TsugiServlet</a:t>
            </a:r>
            <a:r>
              <a:rPr lang="en-US" dirty="0" smtClean="0"/>
              <a:t> / Maven / JDBC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-java-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Simple Sample Servlet / Maven / JDB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/csev/maven-jetty-</a:t>
            </a:r>
            <a:r>
              <a:rPr lang="en-US" dirty="0" err="1"/>
              <a:t>jdbc</a:t>
            </a:r>
            <a:r>
              <a:rPr lang="en-US" dirty="0"/>
              <a:t>-servlet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30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689"/>
          </a:xfrm>
        </p:spPr>
        <p:txBody>
          <a:bodyPr>
            <a:noAutofit/>
          </a:bodyPr>
          <a:lstStyle/>
          <a:p>
            <a:r>
              <a:rPr lang="en-US" smtClean="0"/>
              <a:t>Based on Node 6.x and ES6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smtClean="0"/>
              <a:t>LTI Launches</a:t>
            </a:r>
          </a:p>
          <a:p>
            <a:pPr lvl="1"/>
            <a:r>
              <a:rPr lang="en-US" dirty="0" smtClean="0"/>
              <a:t>Connects to the </a:t>
            </a:r>
            <a:r>
              <a:rPr lang="en-US" dirty="0" err="1" smtClean="0"/>
              <a:t>Tsugi</a:t>
            </a:r>
            <a:r>
              <a:rPr lang="en-US" dirty="0" smtClean="0"/>
              <a:t> </a:t>
            </a:r>
            <a:r>
              <a:rPr lang="en-US" dirty="0" smtClean="0"/>
              <a:t>database and maintains launch data</a:t>
            </a:r>
            <a:endParaRPr lang="en-US" dirty="0" smtClean="0"/>
          </a:p>
          <a:p>
            <a:pPr lvl="1"/>
            <a:r>
              <a:rPr lang="en-US" dirty="0" smtClean="0"/>
              <a:t>Uses PHP </a:t>
            </a:r>
            <a:r>
              <a:rPr lang="en-US" dirty="0" smtClean="0"/>
              <a:t>Console</a:t>
            </a:r>
          </a:p>
          <a:p>
            <a:r>
              <a:rPr lang="en-US" dirty="0" smtClean="0"/>
              <a:t>Depends </a:t>
            </a:r>
            <a:r>
              <a:rPr lang="en-US" dirty="0"/>
              <a:t>on the PHP </a:t>
            </a:r>
            <a:r>
              <a:rPr lang="en-US" dirty="0" err="1" smtClean="0"/>
              <a:t>Maint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/Admin Console</a:t>
            </a:r>
            <a:endParaRPr lang="en-US" dirty="0" smtClean="0"/>
          </a:p>
          <a:p>
            <a:r>
              <a:rPr lang="en-US" dirty="0" smtClean="0"/>
              <a:t>Expecting </a:t>
            </a:r>
            <a:r>
              <a:rPr lang="en-US" dirty="0"/>
              <a:t>A</a:t>
            </a:r>
            <a:r>
              <a:rPr lang="en-US" dirty="0" smtClean="0"/>
              <a:t>lpha release Summer 2016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6898"/>
          </a:xfrm>
        </p:spPr>
        <p:txBody>
          <a:bodyPr>
            <a:noAutofit/>
          </a:bodyPr>
          <a:lstStyle/>
          <a:p>
            <a:r>
              <a:rPr lang="en-US" sz="2800" dirty="0" smtClean="0"/>
              <a:t>Node low-Level LTI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err="1"/>
              <a:t>lti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err="1" smtClean="0"/>
              <a:t>lti</a:t>
            </a:r>
            <a:endParaRPr lang="en-US" dirty="0" smtClean="0"/>
          </a:p>
          <a:p>
            <a:r>
              <a:rPr lang="en-US" sz="3200" dirty="0" smtClean="0"/>
              <a:t>Node Library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-node/</a:t>
            </a:r>
            <a:r>
              <a:rPr lang="en-US" dirty="0" err="1"/>
              <a:t>esdoc</a:t>
            </a:r>
            <a:r>
              <a:rPr lang="en-US" dirty="0"/>
              <a:t>/</a:t>
            </a:r>
          </a:p>
          <a:p>
            <a:r>
              <a:rPr lang="en-US" dirty="0" smtClean="0"/>
              <a:t>Node Sample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smtClean="0"/>
              <a:t>sample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is very well developed </a:t>
            </a:r>
            <a:endParaRPr lang="en-US" dirty="0"/>
          </a:p>
          <a:p>
            <a:pPr lvl="1"/>
            <a:r>
              <a:rPr lang="en-US" dirty="0" smtClean="0"/>
              <a:t>Production ready: LTI 1.1, </a:t>
            </a:r>
            <a:r>
              <a:rPr lang="en-US" dirty="0" err="1" smtClean="0"/>
              <a:t>ContentItem</a:t>
            </a:r>
            <a:endParaRPr lang="en-US" dirty="0" smtClean="0"/>
          </a:p>
          <a:p>
            <a:pPr lvl="1"/>
            <a:r>
              <a:rPr lang="en-US" dirty="0" smtClean="0"/>
              <a:t>Working: LTI 2.0, LTI 2.1, CASA</a:t>
            </a:r>
          </a:p>
          <a:p>
            <a:r>
              <a:rPr lang="en-US" dirty="0" err="1" smtClean="0"/>
              <a:t>Tsugi</a:t>
            </a:r>
            <a:r>
              <a:rPr lang="en-US" dirty="0" smtClean="0"/>
              <a:t> Java – Might be folded into Sakai</a:t>
            </a:r>
          </a:p>
          <a:p>
            <a:r>
              <a:rPr lang="en-US" dirty="0" err="1" smtClean="0"/>
              <a:t>Tsugi</a:t>
            </a:r>
            <a:r>
              <a:rPr lang="en-US" dirty="0"/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Expecting a summer 2016 release for standalone pattern</a:t>
            </a:r>
            <a:endParaRPr lang="en-US" dirty="0"/>
          </a:p>
        </p:txBody>
      </p:sp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4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27"/>
            <a:ext cx="9144000" cy="62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5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are Getting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1.x – Three pages of spec and some "hello world" code</a:t>
            </a:r>
            <a:endParaRPr lang="en-US" dirty="0"/>
          </a:p>
          <a:p>
            <a:r>
              <a:rPr lang="en-US" dirty="0" smtClean="0"/>
              <a:t>LTI 2.x – Several specs – multiple interactions</a:t>
            </a:r>
          </a:p>
          <a:p>
            <a:pPr lvl="1"/>
            <a:r>
              <a:rPr lang="en-US" dirty="0" smtClean="0"/>
              <a:t>We will need to share common implementations across instructions</a:t>
            </a:r>
            <a:endParaRPr lang="en-US" dirty="0"/>
          </a:p>
          <a:p>
            <a:r>
              <a:rPr lang="en-US" dirty="0" smtClean="0"/>
              <a:t>And what about Caliper, Outcomes, </a:t>
            </a:r>
            <a:r>
              <a:rPr lang="en-US" dirty="0" err="1" smtClean="0"/>
              <a:t>OneRoster</a:t>
            </a:r>
            <a:r>
              <a:rPr lang="en-US" dirty="0" smtClean="0"/>
              <a:t>, Memberships, Casa, </a:t>
            </a:r>
            <a:r>
              <a:rPr lang="en-US" dirty="0" err="1" smtClean="0"/>
              <a:t>xAPI</a:t>
            </a:r>
            <a:r>
              <a:rPr lang="en-US" dirty="0" smtClean="0"/>
              <a:t>, etc.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287" y="526452"/>
            <a:ext cx="7092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Sir </a:t>
            </a:r>
            <a:r>
              <a:rPr lang="en-US" sz="2400" dirty="0"/>
              <a:t>,</a:t>
            </a:r>
          </a:p>
          <a:p>
            <a:r>
              <a:rPr lang="en-US" sz="2400" dirty="0"/>
              <a:t>I am doing a project on Tool providers for LTI 1.1</a:t>
            </a:r>
          </a:p>
          <a:p>
            <a:r>
              <a:rPr lang="en-US" sz="2400" dirty="0"/>
              <a:t>We are developing tools that would be compatible with both LTI 1.1 and LTI 2.0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Can you help in developing a LTI 1.1 tool consumer and </a:t>
            </a:r>
            <a:r>
              <a:rPr lang="en-US" sz="2400" dirty="0" smtClean="0"/>
              <a:t>tool provider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Please provide me with sample source codes </a:t>
            </a:r>
            <a:r>
              <a:rPr lang="en-US" sz="2400" dirty="0" smtClean="0"/>
              <a:t>and documentation </a:t>
            </a:r>
            <a:r>
              <a:rPr lang="en-US" sz="2400" dirty="0"/>
              <a:t>on how to use it for LTI 1.1.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S. C.</a:t>
            </a:r>
            <a:endParaRPr lang="en-US" sz="2400" dirty="0"/>
          </a:p>
          <a:p>
            <a:r>
              <a:rPr lang="en-US" sz="2400" dirty="0"/>
              <a:t>Intern</a:t>
            </a:r>
          </a:p>
          <a:p>
            <a:r>
              <a:rPr lang="en-US" sz="2400" dirty="0"/>
              <a:t>IIT Bombay</a:t>
            </a:r>
          </a:p>
        </p:txBody>
      </p:sp>
    </p:spTree>
    <p:extLst>
      <p:ext uri="{BB962C8B-B14F-4D97-AF65-F5344CB8AC3E}">
        <p14:creationId xmlns:p14="http://schemas.microsoft.com/office/powerpoint/2010/main" val="91873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in </a:t>
            </a:r>
            <a:r>
              <a:rPr lang="en-US" dirty="0" err="1" smtClean="0"/>
              <a:t>iframes</a:t>
            </a:r>
            <a:r>
              <a:rPr lang="en-US" dirty="0" smtClean="0"/>
              <a:t> do not work well</a:t>
            </a:r>
          </a:p>
          <a:p>
            <a:r>
              <a:rPr lang="en-US" dirty="0" smtClean="0"/>
              <a:t>Session </a:t>
            </a:r>
            <a:r>
              <a:rPr lang="en-US" dirty="0" err="1" smtClean="0"/>
              <a:t>hikacking</a:t>
            </a:r>
            <a:endParaRPr lang="en-US" dirty="0" smtClean="0"/>
          </a:p>
          <a:p>
            <a:r>
              <a:rPr lang="en-US" dirty="0" smtClean="0"/>
              <a:t>Session lifetime</a:t>
            </a:r>
          </a:p>
          <a:p>
            <a:r>
              <a:rPr lang="en-US" dirty="0" smtClean="0"/>
              <a:t>Aligning look and feel with LMS  UI</a:t>
            </a:r>
          </a:p>
          <a:p>
            <a:r>
              <a:rPr lang="en-US" dirty="0" smtClean="0"/>
              <a:t>Asynchronous grading (instructor/peer)</a:t>
            </a:r>
          </a:p>
          <a:p>
            <a:r>
              <a:rPr lang="en-US" dirty="0" smtClean="0"/>
              <a:t>Dealing with LMS outages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this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building learning tools easy and fun</a:t>
            </a:r>
          </a:p>
          <a:p>
            <a:r>
              <a:rPr lang="en-US" dirty="0" smtClean="0"/>
              <a:t>Engage students in open source and educational technology</a:t>
            </a:r>
          </a:p>
          <a:p>
            <a:r>
              <a:rPr lang="en-US" dirty="0" smtClean="0"/>
              <a:t>Something that can be done in an undergraduate software development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Hosting Container (i.e. Like a B2)</a:t>
            </a:r>
          </a:p>
          <a:p>
            <a:pPr lvl="1"/>
            <a:r>
              <a:rPr lang="en-US" dirty="0" smtClean="0"/>
              <a:t>PHP now, Java and Node in development</a:t>
            </a:r>
          </a:p>
          <a:p>
            <a:r>
              <a:rPr lang="en-US" dirty="0" smtClean="0"/>
              <a:t>Based on IMS Specifications</a:t>
            </a:r>
          </a:p>
          <a:p>
            <a:pPr lvl="1"/>
            <a:r>
              <a:rPr lang="en-US" dirty="0" smtClean="0"/>
              <a:t>LTI 1.x / LTI 2.x / IMS Settings / Common Cartridge / Caliper / CASA / Roster / </a:t>
            </a:r>
            <a:r>
              <a:rPr lang="en-US" dirty="0" err="1" smtClean="0"/>
              <a:t>Gradebook</a:t>
            </a:r>
            <a:r>
              <a:rPr lang="en-US" dirty="0" smtClean="0"/>
              <a:t> / ....</a:t>
            </a:r>
          </a:p>
          <a:p>
            <a:r>
              <a:rPr lang="en-US" dirty="0" smtClean="0"/>
              <a:t>Tools can run on a campus hosting platform or commercial provider or cloud</a:t>
            </a:r>
          </a:p>
          <a:p>
            <a:r>
              <a:rPr lang="en-US" dirty="0" smtClean="0"/>
              <a:t>Tools are "installed" into hosting containers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barriers to production</a:t>
            </a:r>
          </a:p>
          <a:p>
            <a:pPr lvl="1"/>
            <a:r>
              <a:rPr lang="en-US" dirty="0" smtClean="0"/>
              <a:t>Easy to learn, easy to deploy (self-service)</a:t>
            </a:r>
          </a:p>
          <a:p>
            <a:pPr lvl="1"/>
            <a:r>
              <a:rPr lang="en-US" dirty="0" smtClean="0"/>
              <a:t>Enable lots of small, learning-focused tools</a:t>
            </a:r>
          </a:p>
          <a:p>
            <a:r>
              <a:rPr lang="en-US" dirty="0" smtClean="0"/>
              <a:t>Install / Configuration similar to Moodle</a:t>
            </a:r>
          </a:p>
          <a:p>
            <a:r>
              <a:rPr lang="en-US" dirty="0" smtClean="0"/>
              <a:t>Multi-tenant </a:t>
            </a:r>
          </a:p>
          <a:p>
            <a:r>
              <a:rPr lang="en-US" dirty="0" smtClean="0"/>
              <a:t>Cookie free (i.e. loves </a:t>
            </a:r>
            <a:r>
              <a:rPr lang="en-US" dirty="0" err="1" smtClean="0"/>
              <a:t>iframes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ddl</a:t>
            </a:r>
            <a:r>
              <a:rPr lang="en-US" dirty="0" smtClean="0"/>
              <a:t> feature to upgrade schema</a:t>
            </a:r>
          </a:p>
          <a:p>
            <a:r>
              <a:rPr lang="en-US" dirty="0" smtClean="0"/>
              <a:t>Recorded lectures – Perhaps a MOOC?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009" y="6321962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Attendance Tool</a:t>
            </a:r>
          </a:p>
          <a:p>
            <a:r>
              <a:rPr lang="en-US" dirty="0" smtClean="0"/>
              <a:t>GIFT Quiz</a:t>
            </a:r>
          </a:p>
          <a:p>
            <a:r>
              <a:rPr lang="en-US" dirty="0" smtClean="0"/>
              <a:t>Peer-graded drop box</a:t>
            </a:r>
          </a:p>
          <a:p>
            <a:r>
              <a:rPr lang="en-US" dirty="0"/>
              <a:t>App Store 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auto graders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426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1258</TotalTime>
  <Words>859</Words>
  <Application>Microsoft Macintosh PowerPoint</Application>
  <PresentationFormat>On-screen Show (4:3)</PresentationFormat>
  <Paragraphs>137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Building Scalable IMS LTI Tools Using the TSUGI Framework</vt:lpstr>
      <vt:lpstr>Standards are Getting Complex</vt:lpstr>
      <vt:lpstr>PowerPoint Presentation</vt:lpstr>
      <vt:lpstr>Issues with Learning Tools</vt:lpstr>
      <vt:lpstr>Can we make this easy?</vt:lpstr>
      <vt:lpstr>Project Tsugi</vt:lpstr>
      <vt:lpstr>PHP Tsugi</vt:lpstr>
      <vt:lpstr>Sample PHP Tsugi Tools</vt:lpstr>
      <vt:lpstr>PowerPoint Presentation</vt:lpstr>
      <vt:lpstr>PHP Tsugi Components</vt:lpstr>
      <vt:lpstr>PHP Tsugi Components</vt:lpstr>
      <vt:lpstr>Online Demo PHP Tsugi</vt:lpstr>
      <vt:lpstr>Java Tsugi</vt:lpstr>
      <vt:lpstr>Tsugi Java</vt:lpstr>
      <vt:lpstr>Tsugi Java</vt:lpstr>
      <vt:lpstr>Node Tsugi</vt:lpstr>
      <vt:lpstr>Node Tsugi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62</cp:revision>
  <dcterms:created xsi:type="dcterms:W3CDTF">2014-06-02T12:36:59Z</dcterms:created>
  <dcterms:modified xsi:type="dcterms:W3CDTF">2016-05-22T14:58:51Z</dcterms:modified>
</cp:coreProperties>
</file>