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58000" cy="9144000"/>
  <p:defaultTextStyle>
    <a:defPPr>
      <a:defRPr lang="zh-TW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71F"/>
    <a:srgbClr val="8E1CE4"/>
    <a:srgbClr val="B400B4"/>
    <a:srgbClr val="FF01FF"/>
    <a:srgbClr val="F6F000"/>
    <a:srgbClr val="00B400"/>
    <a:srgbClr val="00C800"/>
    <a:srgbClr val="0000FF"/>
    <a:srgbClr val="5800F6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510" y="2052"/>
      </p:cViewPr>
      <p:guideLst>
        <p:guide orient="horz" pos="9537"/>
        <p:guide pos="67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5A430-2E5E-4C15-B9AD-3105F4E47E17}" type="datetimeFigureOut">
              <a:rPr lang="zh-TW" altLang="en-US" smtClean="0"/>
              <a:t>2011/12/25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5F29E-FC43-48B6-B3D8-FE3780C8300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5F29E-FC43-48B6-B3D8-FE3780C8300C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4B76D-F948-4EDF-B5E4-A06A15984D1A}" type="datetimeFigureOut">
              <a:rPr lang="zh-TW" altLang="en-US" smtClean="0"/>
              <a:pPr/>
              <a:t>2011/12/25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87A7-25D8-437F-BC7D-E1FC764C46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88344" y="738387"/>
            <a:ext cx="18938104" cy="3312369"/>
          </a:xfrm>
        </p:spPr>
        <p:txBody>
          <a:bodyPr>
            <a:prstTxWarp prst="textPlain">
              <a:avLst/>
            </a:prstTxWarp>
          </a:bodyPr>
          <a:lstStyle/>
          <a:p>
            <a:r>
              <a:rPr lang="en-US" altLang="zh-TW" dirty="0" smtClean="0">
                <a:ln>
                  <a:solidFill>
                    <a:srgbClr val="7030A0"/>
                  </a:solidFill>
                </a:ln>
                <a:gradFill flip="none" rotWithShape="1"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10800000" scaled="0"/>
                  <a:tileRect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Jokerman" pitchFamily="82" charset="0"/>
              </a:rPr>
              <a:t>Angry </a:t>
            </a:r>
            <a:r>
              <a:rPr lang="en-US" altLang="zh-TW" dirty="0" smtClean="0">
                <a:ln>
                  <a:solidFill>
                    <a:srgbClr val="7030A0"/>
                  </a:solidFill>
                </a:ln>
                <a:gradFill flip="none" rotWithShape="1">
                  <a:gsLst>
                    <a:gs pos="0">
                      <a:srgbClr val="3399FF"/>
                    </a:gs>
                    <a:gs pos="16000">
                      <a:srgbClr val="00CCCC"/>
                    </a:gs>
                    <a:gs pos="47000">
                      <a:srgbClr val="9999FF"/>
                    </a:gs>
                    <a:gs pos="60001">
                      <a:srgbClr val="2E6792"/>
                    </a:gs>
                    <a:gs pos="71001">
                      <a:srgbClr val="3333CC"/>
                    </a:gs>
                    <a:gs pos="81000">
                      <a:srgbClr val="1170FF"/>
                    </a:gs>
                    <a:gs pos="100000">
                      <a:srgbClr val="006699"/>
                    </a:gs>
                  </a:gsLst>
                  <a:lin ang="10800000" scaled="0"/>
                  <a:tileRect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Jokerman" pitchFamily="82" charset="0"/>
              </a:rPr>
              <a:t>     Runner</a:t>
            </a:r>
            <a:endParaRPr lang="zh-TW" altLang="en-US" dirty="0">
              <a:ln>
                <a:solidFill>
                  <a:srgbClr val="7030A0"/>
                </a:solidFill>
              </a:ln>
              <a:gradFill flip="none" rotWithShape="1"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10800000" scaled="0"/>
                <a:tileRect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Jokerman" pitchFamily="82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256" y="29122313"/>
            <a:ext cx="20541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5400" dirty="0" smtClean="0"/>
              <a:t>2011 NTU Mobile Phone Programming Class  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http</a:t>
            </a:r>
            <a:r>
              <a:rPr lang="en-US" altLang="zh-TW" sz="5400" u="sng" dirty="0">
                <a:solidFill>
                  <a:srgbClr val="0000FF"/>
                </a:solidFill>
              </a:rPr>
              <a:t>://www.ntumobile.org</a:t>
            </a:r>
            <a:r>
              <a:rPr lang="en-US" altLang="zh-TW" sz="5400" u="sng" dirty="0" smtClean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4248" y="5884054"/>
            <a:ext cx="20705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 smtClean="0">
                <a:latin typeface="Times New Roman" pitchFamily="18" charset="0"/>
                <a:cs typeface="Times New Roman" pitchFamily="18" charset="0"/>
              </a:rPr>
              <a:t>Team 7</a:t>
            </a:r>
            <a:r>
              <a:rPr lang="en-US" altLang="zh-TW" sz="4800" dirty="0" smtClean="0"/>
              <a:t> 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外星章魚貓</a:t>
            </a:r>
            <a:r>
              <a:rPr lang="zh-TW" altLang="en-US" sz="4800" dirty="0" smtClean="0"/>
              <a:t>   </a:t>
            </a:r>
            <a:r>
              <a:rPr lang="zh-TW" altLang="en-US" sz="4800" dirty="0" smtClean="0"/>
              <a:t>組員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薛琇文 馮俊菘 林琬瑜</a:t>
            </a:r>
            <a:r>
              <a:rPr lang="zh-TW" altLang="en-US" sz="4800" dirty="0" smtClean="0"/>
              <a:t>   </a:t>
            </a:r>
            <a:r>
              <a:rPr lang="zh-TW" altLang="en-US" sz="4800" dirty="0" smtClean="0"/>
              <a:t>指導</a:t>
            </a:r>
            <a:r>
              <a:rPr lang="zh-TW" altLang="en-US" sz="4800" dirty="0" smtClean="0"/>
              <a:t>老師</a:t>
            </a:r>
            <a:r>
              <a:rPr lang="en-US" altLang="zh-TW" sz="4800" dirty="0" smtClean="0"/>
              <a:t>: 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陳彥</a:t>
            </a:r>
            <a:r>
              <a:rPr lang="zh-TW" altLang="en-US" sz="4800" dirty="0" smtClean="0">
                <a:latin typeface="標楷體" pitchFamily="65" charset="-120"/>
                <a:ea typeface="標楷體" pitchFamily="65" charset="-120"/>
              </a:rPr>
              <a:t>仰教授</a:t>
            </a:r>
            <a:endParaRPr lang="zh-TW" altLang="en-US" sz="4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24248" y="4050755"/>
            <a:ext cx="207383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000" dirty="0" smtClean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讓</a:t>
            </a:r>
            <a:r>
              <a:rPr lang="zh-TW" altLang="en-US" sz="10000" dirty="0" smtClean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你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運</a:t>
            </a:r>
            <a:r>
              <a:rPr lang="zh-TW" altLang="en-US" sz="10000" dirty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動</a:t>
            </a:r>
            <a:r>
              <a:rPr lang="zh-TW" altLang="en-US" sz="10000" dirty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時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間</a:t>
            </a:r>
            <a:r>
              <a:rPr lang="zh-TW" altLang="en-US" sz="10000" dirty="0" smtClean="0">
                <a:latin typeface="文鼎中特標準宋體" pitchFamily="18" charset="-120"/>
                <a:ea typeface="文鼎中特標準宋體" pitchFamily="18" charset="-120"/>
              </a:rPr>
              <a:t>能</a:t>
            </a:r>
            <a:r>
              <a:rPr lang="zh-TW" altLang="en-US" sz="10000" dirty="0">
                <a:solidFill>
                  <a:srgbClr val="FF0000"/>
                </a:solidFill>
                <a:latin typeface="文鼎中特標準宋體" pitchFamily="18" charset="-120"/>
                <a:ea typeface="文鼎中特標準宋體" pitchFamily="18" charset="-120"/>
              </a:rPr>
              <a:t>被</a:t>
            </a:r>
            <a:r>
              <a:rPr lang="zh-TW" altLang="en-US" sz="10000" dirty="0" smtClean="0">
                <a:solidFill>
                  <a:srgbClr val="FFC000"/>
                </a:solidFill>
                <a:latin typeface="文鼎中特標準宋體" pitchFamily="18" charset="-120"/>
                <a:ea typeface="文鼎中特標準宋體" pitchFamily="18" charset="-120"/>
              </a:rPr>
              <a:t>最</a:t>
            </a:r>
            <a:r>
              <a:rPr lang="zh-TW" altLang="en-US" sz="10000" dirty="0" smtClean="0">
                <a:solidFill>
                  <a:srgbClr val="F6F000"/>
                </a:solidFill>
                <a:latin typeface="文鼎中特標準宋體" pitchFamily="18" charset="-120"/>
                <a:ea typeface="文鼎中特標準宋體" pitchFamily="18" charset="-120"/>
              </a:rPr>
              <a:t>有</a:t>
            </a:r>
            <a:r>
              <a:rPr lang="zh-TW" altLang="en-US" sz="10000" dirty="0" smtClean="0">
                <a:solidFill>
                  <a:srgbClr val="00B400"/>
                </a:solidFill>
                <a:latin typeface="文鼎中特標準宋體" pitchFamily="18" charset="-120"/>
                <a:ea typeface="文鼎中特標準宋體" pitchFamily="18" charset="-120"/>
              </a:rPr>
              <a:t>效</a:t>
            </a:r>
            <a:r>
              <a:rPr lang="zh-TW" altLang="en-US" sz="10000" dirty="0">
                <a:solidFill>
                  <a:srgbClr val="0000FF"/>
                </a:solidFill>
                <a:latin typeface="文鼎中特標準宋體" pitchFamily="18" charset="-120"/>
                <a:ea typeface="文鼎中特標準宋體" pitchFamily="18" charset="-120"/>
              </a:rPr>
              <a:t>的</a:t>
            </a:r>
            <a:r>
              <a:rPr lang="zh-TW" altLang="en-US" sz="10000" dirty="0">
                <a:solidFill>
                  <a:srgbClr val="5800F6"/>
                </a:solidFill>
                <a:latin typeface="文鼎中特標準宋體" pitchFamily="18" charset="-120"/>
                <a:ea typeface="文鼎中特標準宋體" pitchFamily="18" charset="-120"/>
              </a:rPr>
              <a:t>利</a:t>
            </a:r>
            <a:r>
              <a:rPr lang="zh-TW" altLang="en-US" sz="10000" dirty="0">
                <a:solidFill>
                  <a:srgbClr val="8E1CE4"/>
                </a:solidFill>
                <a:latin typeface="文鼎中特標準宋體" pitchFamily="18" charset="-120"/>
                <a:ea typeface="文鼎中特標準宋體" pitchFamily="18" charset="-120"/>
              </a:rPr>
              <a:t>用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188344" y="6931075"/>
            <a:ext cx="19010112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4800" dirty="0" smtClean="0"/>
              <a:t>音樂讓你的運動時間更有趣</a:t>
            </a:r>
            <a:r>
              <a:rPr lang="zh-TW" altLang="en-US" sz="4800" dirty="0" smtClean="0"/>
              <a:t>，利用</a:t>
            </a:r>
            <a:r>
              <a:rPr lang="zh-TW" altLang="en-US" sz="4800" dirty="0" smtClean="0"/>
              <a:t>你喜愛的音樂幫助你運動時維持在最佳速度</a:t>
            </a:r>
            <a:r>
              <a:rPr lang="zh-TW" altLang="en-US" sz="4800" dirty="0" smtClean="0"/>
              <a:t>，讓</a:t>
            </a:r>
            <a:r>
              <a:rPr lang="zh-TW" altLang="en-US" sz="4800" dirty="0" smtClean="0"/>
              <a:t>你在有限的運動時間內能燃燒最多卡路里。</a:t>
            </a:r>
            <a:endParaRPr lang="zh-TW" altLang="en-US" sz="4800" dirty="0"/>
          </a:p>
        </p:txBody>
      </p:sp>
      <p:pic>
        <p:nvPicPr>
          <p:cNvPr id="8" name="圖片 7" descr="HighResolution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77176" y="666379"/>
            <a:ext cx="2952328" cy="2952328"/>
          </a:xfrm>
          <a:prstGeom prst="rect">
            <a:avLst/>
          </a:prstGeom>
        </p:spPr>
      </p:pic>
      <p:pic>
        <p:nvPicPr>
          <p:cNvPr id="1027" name="Picture 3" descr="C:\Documents and Settings\user\桌面\MobileProgramming\project\screenshot\device-2011-12-22-150203_newplaylis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69864" y="11035531"/>
            <a:ext cx="4572000" cy="7620000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</a:ln>
        </p:spPr>
      </p:pic>
      <p:pic>
        <p:nvPicPr>
          <p:cNvPr id="1028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834368" y="21260667"/>
            <a:ext cx="4572000" cy="7620000"/>
          </a:xfrm>
          <a:prstGeom prst="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5" name="文字方塊 14"/>
          <p:cNvSpPr txBox="1"/>
          <p:nvPr/>
        </p:nvSpPr>
        <p:spPr>
          <a:xfrm>
            <a:off x="14653840" y="19028419"/>
            <a:ext cx="5112567" cy="212365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</a:t>
            </a:r>
            <a:r>
              <a:rPr lang="en-US" altLang="zh-TW" sz="4400" dirty="0" smtClean="0"/>
              <a:t>Runner </a:t>
            </a:r>
            <a:endParaRPr lang="en-US" altLang="zh-TW" sz="4400" dirty="0" smtClean="0"/>
          </a:p>
          <a:p>
            <a:r>
              <a:rPr lang="zh-TW" altLang="en-US" sz="4400" dirty="0" smtClean="0"/>
              <a:t>會</a:t>
            </a:r>
            <a:r>
              <a:rPr lang="zh-TW" altLang="en-US" sz="4400" dirty="0" smtClean="0"/>
              <a:t>將您的運動</a:t>
            </a:r>
            <a:r>
              <a:rPr lang="zh-TW" altLang="en-US" sz="4400" dirty="0" smtClean="0"/>
              <a:t>路徑</a:t>
            </a:r>
            <a:endParaRPr lang="en-US" altLang="zh-TW" sz="4400" dirty="0" smtClean="0"/>
          </a:p>
          <a:p>
            <a:r>
              <a:rPr lang="zh-TW" altLang="en-US" sz="4400" dirty="0" smtClean="0"/>
              <a:t>即時</a:t>
            </a:r>
            <a:r>
              <a:rPr lang="zh-TW" altLang="en-US" sz="4400" dirty="0" smtClean="0"/>
              <a:t>顯示在地圖上</a:t>
            </a:r>
            <a:r>
              <a:rPr lang="zh-TW" altLang="en-US" sz="4400" dirty="0" smtClean="0"/>
              <a:t>。</a:t>
            </a:r>
            <a:endParaRPr lang="zh-TW" altLang="en-US" sz="4400" dirty="0"/>
          </a:p>
        </p:txBody>
      </p:sp>
      <p:sp>
        <p:nvSpPr>
          <p:cNvPr id="16" name="圓角矩形 15"/>
          <p:cNvSpPr/>
          <p:nvPr/>
        </p:nvSpPr>
        <p:spPr>
          <a:xfrm>
            <a:off x="14581832" y="19100427"/>
            <a:ext cx="5112568" cy="10009112"/>
          </a:xfrm>
          <a:prstGeom prst="roundRect">
            <a:avLst>
              <a:gd name="adj" fmla="val 934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052440" y="12907739"/>
            <a:ext cx="4572000" cy="762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8" name="文字方塊 17"/>
          <p:cNvSpPr txBox="1"/>
          <p:nvPr/>
        </p:nvSpPr>
        <p:spPr>
          <a:xfrm>
            <a:off x="972320" y="8659267"/>
            <a:ext cx="12385376" cy="415498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利用手機內建的 </a:t>
            </a:r>
            <a:r>
              <a:rPr lang="en-US" altLang="zh-TW" sz="4400" dirty="0" smtClean="0"/>
              <a:t>GPS </a:t>
            </a:r>
            <a:r>
              <a:rPr lang="zh-TW" altLang="en-US" sz="4400" dirty="0" smtClean="0"/>
              <a:t>即時掌握您的運動時間、距離、和速度</a:t>
            </a:r>
            <a:r>
              <a:rPr lang="zh-TW" altLang="en-US" sz="4400" dirty="0" smtClean="0"/>
              <a:t>，並</a:t>
            </a:r>
            <a:r>
              <a:rPr lang="zh-TW" altLang="en-US" sz="4400" dirty="0" smtClean="0"/>
              <a:t>即時計算卡路里消耗量</a:t>
            </a:r>
            <a:r>
              <a:rPr lang="zh-TW" altLang="en-US" sz="4400" dirty="0" smtClean="0"/>
              <a:t>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會在您開始運動時自動播放音樂</a:t>
            </a:r>
            <a:r>
              <a:rPr lang="zh-TW" altLang="en-US" sz="4400" dirty="0" smtClean="0"/>
              <a:t>。</a:t>
            </a:r>
            <a:endParaRPr lang="en-US" altLang="zh-TW" sz="4400" dirty="0" smtClean="0"/>
          </a:p>
          <a:p>
            <a:r>
              <a:rPr lang="zh-TW" altLang="en-US" sz="4400" b="1" dirty="0" smtClean="0">
                <a:ln w="10541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900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>
                        <a:lumMod val="75000"/>
                      </a:schemeClr>
                    </a:gs>
                    <a:gs pos="7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TW" sz="4400" dirty="0" smtClean="0"/>
              <a:t>Angry </a:t>
            </a:r>
            <a:r>
              <a:rPr lang="en-US" altLang="zh-TW" sz="4400" dirty="0" smtClean="0"/>
              <a:t>Runner </a:t>
            </a:r>
            <a:r>
              <a:rPr lang="zh-TW" altLang="en-US" sz="4400" dirty="0" smtClean="0"/>
              <a:t>會依您運動的速度自動調整音樂的音量，提醒您保持適當地運動速度。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900312" y="8731275"/>
            <a:ext cx="12457384" cy="12097344"/>
          </a:xfrm>
          <a:prstGeom prst="roundRect">
            <a:avLst>
              <a:gd name="adj" fmla="val 5042"/>
            </a:avLst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7597056" y="21260667"/>
            <a:ext cx="4572000" cy="76200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21" name="文字方塊 20"/>
          <p:cNvSpPr txBox="1"/>
          <p:nvPr/>
        </p:nvSpPr>
        <p:spPr>
          <a:xfrm>
            <a:off x="1548384" y="23852955"/>
            <a:ext cx="5365104" cy="280076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4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75000"/>
                      </a:schemeClr>
                    </a:gs>
                    <a:gs pos="79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Angry Runner </a:t>
            </a:r>
            <a:r>
              <a:rPr lang="zh-TW" altLang="en-US" sz="4400" dirty="0" smtClean="0"/>
              <a:t>可以</a:t>
            </a:r>
            <a:r>
              <a:rPr lang="zh-TW" altLang="en-US" sz="4400" dirty="0" smtClean="0"/>
              <a:t>保存</a:t>
            </a:r>
            <a:r>
              <a:rPr lang="zh-TW" altLang="en-US" sz="4400" dirty="0" smtClean="0"/>
              <a:t>您的運動記錄，包括日期、運動時間、距離及速度。</a:t>
            </a:r>
            <a:endParaRPr lang="zh-TW" altLang="en-US" sz="4400" dirty="0"/>
          </a:p>
        </p:txBody>
      </p:sp>
      <p:sp>
        <p:nvSpPr>
          <p:cNvPr id="22" name="圓角矩形 21"/>
          <p:cNvSpPr/>
          <p:nvPr/>
        </p:nvSpPr>
        <p:spPr>
          <a:xfrm>
            <a:off x="1404368" y="21044643"/>
            <a:ext cx="11161240" cy="7992888"/>
          </a:xfrm>
          <a:prstGeom prst="roundRect">
            <a:avLst>
              <a:gd name="adj" fmla="val 6658"/>
            </a:avLst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3789744" y="8731275"/>
            <a:ext cx="65527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n w="10541" cmpd="sng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9000">
                      <a:schemeClr val="accent3">
                        <a:lumMod val="60000"/>
                        <a:lumOff val="40000"/>
                      </a:schemeClr>
                    </a:gs>
                    <a:gs pos="50000">
                      <a:schemeClr val="accent3">
                        <a:lumMod val="75000"/>
                      </a:schemeClr>
                    </a:gs>
                    <a:gs pos="79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lumMod val="40000"/>
                        <a:lumOff val="60000"/>
                      </a:schemeClr>
                    </a:gs>
                  </a:gsLst>
                  <a:lin ang="5400000"/>
                </a:gradFill>
              </a:rPr>
              <a:t>＊</a:t>
            </a:r>
            <a:r>
              <a:rPr lang="zh-TW" altLang="en-US" sz="4400" dirty="0" smtClean="0">
                <a:solidFill>
                  <a:schemeClr val="dk1"/>
                </a:solidFill>
              </a:rPr>
              <a:t>您</a:t>
            </a:r>
            <a:r>
              <a:rPr lang="zh-TW" altLang="en-US" sz="4400" dirty="0" smtClean="0">
                <a:solidFill>
                  <a:schemeClr val="dk1"/>
                </a:solidFill>
              </a:rPr>
              <a:t>可以在 </a:t>
            </a:r>
            <a:r>
              <a:rPr lang="en-US" altLang="zh-TW" sz="4400" dirty="0" smtClean="0">
                <a:solidFill>
                  <a:schemeClr val="dk1"/>
                </a:solidFill>
              </a:rPr>
              <a:t>Angry Runner </a:t>
            </a:r>
            <a:r>
              <a:rPr lang="zh-TW" altLang="en-US" sz="4400" dirty="0" smtClean="0">
                <a:solidFill>
                  <a:schemeClr val="dk1"/>
                </a:solidFill>
              </a:rPr>
              <a:t>指定運動時播放的音樂清單，或建立新的音樂清單。</a:t>
            </a:r>
          </a:p>
        </p:txBody>
      </p:sp>
      <p:sp>
        <p:nvSpPr>
          <p:cNvPr id="24" name="圓角矩形 23"/>
          <p:cNvSpPr/>
          <p:nvPr/>
        </p:nvSpPr>
        <p:spPr>
          <a:xfrm>
            <a:off x="13789744" y="8731275"/>
            <a:ext cx="6696744" cy="10153128"/>
          </a:xfrm>
          <a:prstGeom prst="roundRect">
            <a:avLst>
              <a:gd name="adj" fmla="val 9343"/>
            </a:avLst>
          </a:prstGeom>
          <a:noFill/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Picture 4" descr="C:\Documents and Settings\user\桌面\MobileProgramming\project\screenshot\device-2011-12-22-145919_gmap.pn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7597056" y="12907739"/>
            <a:ext cx="4572000" cy="762000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198</Words>
  <Application>Microsoft Office PowerPoint</Application>
  <PresentationFormat>自訂</PresentationFormat>
  <Paragraphs>14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Angry      Runner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Runner</dc:title>
  <dc:creator> </dc:creator>
  <cp:lastModifiedBy> </cp:lastModifiedBy>
  <cp:revision>16</cp:revision>
  <dcterms:created xsi:type="dcterms:W3CDTF">2011-12-25T08:25:11Z</dcterms:created>
  <dcterms:modified xsi:type="dcterms:W3CDTF">2011-12-25T14:28:33Z</dcterms:modified>
</cp:coreProperties>
</file>