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86800" cy="30279975"/>
  <p:notesSz cx="6858000" cy="9144000"/>
  <p:defaultTextStyle>
    <a:defPPr>
      <a:defRPr lang="zh-TW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71F"/>
    <a:srgbClr val="8E1CE4"/>
    <a:srgbClr val="B400B4"/>
    <a:srgbClr val="FF01FF"/>
    <a:srgbClr val="F6F000"/>
    <a:srgbClr val="00B400"/>
    <a:srgbClr val="00C800"/>
    <a:srgbClr val="0000FF"/>
    <a:srgbClr val="5800F6"/>
    <a:srgbClr val="33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" d="100"/>
          <a:sy n="16" d="100"/>
        </p:scale>
        <p:origin x="-2172" y="-162"/>
      </p:cViewPr>
      <p:guideLst>
        <p:guide orient="horz" pos="9537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5A430-2E5E-4C15-B9AD-3105F4E47E17}" type="datetimeFigureOut">
              <a:rPr lang="zh-TW" altLang="en-US" smtClean="0"/>
              <a:t>2011/12/25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5F29E-FC43-48B6-B3D8-FE3780C830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5F29E-FC43-48B6-B3D8-FE3780C8300C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B76D-F948-4EDF-B5E4-A06A15984D1A}" type="datetimeFigureOut">
              <a:rPr lang="zh-TW" altLang="en-US" smtClean="0"/>
              <a:pPr/>
              <a:t>2011/12/25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5" Type="http://schemas.openxmlformats.org/officeDocument/2006/relationships/image" Target="../media/image3.png"/><Relationship Id="rId15" Type="http://schemas.openxmlformats.org/officeDocument/2006/relationships/image" Target="../media/image10.jpeg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microsoft.com/office/2007/relationships/hdphoto" Target="../media/hdphoto1.wdp"/><Relationship Id="rId1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88344" y="738387"/>
            <a:ext cx="18938104" cy="3312369"/>
          </a:xfrm>
        </p:spPr>
        <p:txBody>
          <a:bodyPr>
            <a:prstTxWarp prst="textPlain">
              <a:avLst/>
            </a:prstTxWarp>
          </a:bodyPr>
          <a:lstStyle/>
          <a:p>
            <a:r>
              <a:rPr lang="en-US" altLang="zh-TW" dirty="0" smtClean="0">
                <a:ln>
                  <a:solidFill>
                    <a:srgbClr val="7030A0"/>
                  </a:solidFill>
                </a:ln>
                <a:gradFill flip="none" rotWithShape="1">
                  <a:gsLst>
                    <a:gs pos="0">
                      <a:srgbClr val="3399FF"/>
                    </a:gs>
                    <a:gs pos="16000">
                      <a:srgbClr val="00CCCC"/>
                    </a:gs>
                    <a:gs pos="47000">
                      <a:srgbClr val="9999FF"/>
                    </a:gs>
                    <a:gs pos="60001">
                      <a:srgbClr val="2E6792"/>
                    </a:gs>
                    <a:gs pos="71001">
                      <a:srgbClr val="3333CC"/>
                    </a:gs>
                    <a:gs pos="81000">
                      <a:srgbClr val="1170FF"/>
                    </a:gs>
                    <a:gs pos="100000">
                      <a:srgbClr val="006699"/>
                    </a:gs>
                  </a:gsLst>
                  <a:lin ang="10800000" scaled="0"/>
                  <a:tileRect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Jokerman" pitchFamily="82" charset="0"/>
              </a:rPr>
              <a:t>Angry </a:t>
            </a:r>
            <a:r>
              <a:rPr lang="en-US" altLang="zh-TW" dirty="0" smtClean="0">
                <a:ln>
                  <a:solidFill>
                    <a:srgbClr val="7030A0"/>
                  </a:solidFill>
                </a:ln>
                <a:gradFill flip="none" rotWithShape="1">
                  <a:gsLst>
                    <a:gs pos="0">
                      <a:srgbClr val="3399FF"/>
                    </a:gs>
                    <a:gs pos="16000">
                      <a:srgbClr val="00CCCC"/>
                    </a:gs>
                    <a:gs pos="47000">
                      <a:srgbClr val="9999FF"/>
                    </a:gs>
                    <a:gs pos="60001">
                      <a:srgbClr val="2E6792"/>
                    </a:gs>
                    <a:gs pos="71001">
                      <a:srgbClr val="3333CC"/>
                    </a:gs>
                    <a:gs pos="81000">
                      <a:srgbClr val="1170FF"/>
                    </a:gs>
                    <a:gs pos="100000">
                      <a:srgbClr val="006699"/>
                    </a:gs>
                  </a:gsLst>
                  <a:lin ang="10800000" scaled="0"/>
                  <a:tileRect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Jokerman" pitchFamily="82" charset="0"/>
              </a:rPr>
              <a:t>     Runner</a:t>
            </a:r>
            <a:endParaRPr lang="zh-TW" altLang="en-US" dirty="0">
              <a:ln>
                <a:solidFill>
                  <a:srgbClr val="7030A0"/>
                </a:solidFill>
              </a:ln>
              <a:gradFill flip="none" rotWithShape="1">
                <a:gsLst>
                  <a:gs pos="0">
                    <a:srgbClr val="3399FF"/>
                  </a:gs>
                  <a:gs pos="16000">
                    <a:srgbClr val="00CCCC"/>
                  </a:gs>
                  <a:gs pos="47000">
                    <a:srgbClr val="9999FF"/>
                  </a:gs>
                  <a:gs pos="60001">
                    <a:srgbClr val="2E6792"/>
                  </a:gs>
                  <a:gs pos="71001">
                    <a:srgbClr val="3333CC"/>
                  </a:gs>
                  <a:gs pos="81000">
                    <a:srgbClr val="1170FF"/>
                  </a:gs>
                  <a:gs pos="100000">
                    <a:srgbClr val="006699"/>
                  </a:gs>
                </a:gsLst>
                <a:lin ang="10800000" scaled="0"/>
                <a:tileRect/>
              </a:gra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Jokerman" pitchFamily="82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96256" y="29122313"/>
            <a:ext cx="20541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5400" dirty="0" smtClean="0"/>
              <a:t>2011 NTU Mobile Phone Programming Class  </a:t>
            </a:r>
            <a:r>
              <a:rPr lang="en-US" altLang="zh-TW" sz="5400" u="sng" dirty="0" smtClean="0">
                <a:solidFill>
                  <a:srgbClr val="0000FF"/>
                </a:solidFill>
              </a:rPr>
              <a:t>http</a:t>
            </a:r>
            <a:r>
              <a:rPr lang="en-US" altLang="zh-TW" sz="5400" u="sng" dirty="0">
                <a:solidFill>
                  <a:srgbClr val="0000FF"/>
                </a:solidFill>
              </a:rPr>
              <a:t>://www.ntumobile.org</a:t>
            </a:r>
            <a:r>
              <a:rPr lang="en-US" altLang="zh-TW" sz="5400" u="sng" dirty="0" smtClean="0">
                <a:solidFill>
                  <a:srgbClr val="0000FF"/>
                </a:solidFill>
              </a:rPr>
              <a:t>/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24248" y="5884054"/>
            <a:ext cx="20705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 smtClean="0">
                <a:latin typeface="Times New Roman" pitchFamily="18" charset="0"/>
                <a:cs typeface="Times New Roman" pitchFamily="18" charset="0"/>
              </a:rPr>
              <a:t>Team 7</a:t>
            </a:r>
            <a:r>
              <a:rPr lang="en-US" altLang="zh-TW" sz="4800" dirty="0" smtClean="0"/>
              <a:t>  </a:t>
            </a:r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外星章魚貓</a:t>
            </a:r>
            <a:r>
              <a:rPr lang="zh-TW" altLang="en-US" sz="4800" dirty="0" smtClean="0"/>
              <a:t>   </a:t>
            </a:r>
            <a:r>
              <a:rPr lang="zh-TW" altLang="en-US" sz="4800" dirty="0" smtClean="0"/>
              <a:t>組員</a:t>
            </a:r>
            <a:r>
              <a:rPr lang="en-US" altLang="zh-TW" sz="4800" dirty="0" smtClean="0"/>
              <a:t>: </a:t>
            </a:r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薛琇文 馮俊菘 林琬瑜</a:t>
            </a:r>
            <a:r>
              <a:rPr lang="zh-TW" altLang="en-US" sz="4800" dirty="0" smtClean="0"/>
              <a:t>   </a:t>
            </a:r>
            <a:r>
              <a:rPr lang="zh-TW" altLang="en-US" sz="4800" dirty="0" smtClean="0"/>
              <a:t>指導</a:t>
            </a:r>
            <a:r>
              <a:rPr lang="zh-TW" altLang="en-US" sz="4800" dirty="0" smtClean="0"/>
              <a:t>老師</a:t>
            </a:r>
            <a:r>
              <a:rPr lang="en-US" altLang="zh-TW" sz="4800" dirty="0" smtClean="0"/>
              <a:t>: </a:t>
            </a:r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陳彥</a:t>
            </a:r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仰教授</a:t>
            </a:r>
            <a:endParaRPr lang="zh-TW" altLang="en-US" sz="4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24248" y="4050755"/>
            <a:ext cx="20738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000" dirty="0" smtClean="0">
                <a:solidFill>
                  <a:srgbClr val="8E1CE4"/>
                </a:solidFill>
                <a:latin typeface="文鼎中特標準宋體" pitchFamily="18" charset="-120"/>
                <a:ea typeface="文鼎中特標準宋體" pitchFamily="18" charset="-120"/>
              </a:rPr>
              <a:t>讓</a:t>
            </a:r>
            <a:r>
              <a:rPr lang="zh-TW" altLang="en-US" sz="10000" dirty="0" smtClean="0">
                <a:solidFill>
                  <a:srgbClr val="5800F6"/>
                </a:solidFill>
                <a:latin typeface="文鼎中特標準宋體" pitchFamily="18" charset="-120"/>
                <a:ea typeface="文鼎中特標準宋體" pitchFamily="18" charset="-120"/>
              </a:rPr>
              <a:t>你</a:t>
            </a:r>
            <a:r>
              <a:rPr lang="zh-TW" altLang="en-US" sz="10000" dirty="0">
                <a:solidFill>
                  <a:srgbClr val="0000FF"/>
                </a:solidFill>
                <a:latin typeface="文鼎中特標準宋體" pitchFamily="18" charset="-120"/>
                <a:ea typeface="文鼎中特標準宋體" pitchFamily="18" charset="-120"/>
              </a:rPr>
              <a:t>的</a:t>
            </a:r>
            <a:r>
              <a:rPr lang="zh-TW" altLang="en-US" sz="10000" dirty="0">
                <a:solidFill>
                  <a:srgbClr val="00B400"/>
                </a:solidFill>
                <a:latin typeface="文鼎中特標準宋體" pitchFamily="18" charset="-120"/>
                <a:ea typeface="文鼎中特標準宋體" pitchFamily="18" charset="-120"/>
              </a:rPr>
              <a:t>運</a:t>
            </a:r>
            <a:r>
              <a:rPr lang="zh-TW" altLang="en-US" sz="10000" dirty="0">
                <a:solidFill>
                  <a:srgbClr val="F6F000"/>
                </a:solidFill>
                <a:latin typeface="文鼎中特標準宋體" pitchFamily="18" charset="-120"/>
                <a:ea typeface="文鼎中特標準宋體" pitchFamily="18" charset="-120"/>
              </a:rPr>
              <a:t>動</a:t>
            </a:r>
            <a:r>
              <a:rPr lang="zh-TW" altLang="en-US" sz="10000" dirty="0">
                <a:solidFill>
                  <a:srgbClr val="FFC000"/>
                </a:solidFill>
                <a:latin typeface="文鼎中特標準宋體" pitchFamily="18" charset="-120"/>
                <a:ea typeface="文鼎中特標準宋體" pitchFamily="18" charset="-120"/>
              </a:rPr>
              <a:t>時</a:t>
            </a:r>
            <a:r>
              <a:rPr lang="zh-TW" altLang="en-US" sz="10000" dirty="0">
                <a:solidFill>
                  <a:srgbClr val="FF0000"/>
                </a:solidFill>
                <a:latin typeface="文鼎中特標準宋體" pitchFamily="18" charset="-120"/>
                <a:ea typeface="文鼎中特標準宋體" pitchFamily="18" charset="-120"/>
              </a:rPr>
              <a:t>間</a:t>
            </a:r>
            <a:r>
              <a:rPr lang="zh-TW" altLang="en-US" sz="10000" dirty="0" smtClean="0">
                <a:latin typeface="文鼎中特標準宋體" pitchFamily="18" charset="-120"/>
                <a:ea typeface="文鼎中特標準宋體" pitchFamily="18" charset="-120"/>
              </a:rPr>
              <a:t>能</a:t>
            </a:r>
            <a:r>
              <a:rPr lang="zh-TW" altLang="en-US" sz="10000" dirty="0">
                <a:solidFill>
                  <a:srgbClr val="FF0000"/>
                </a:solidFill>
                <a:latin typeface="文鼎中特標準宋體" pitchFamily="18" charset="-120"/>
                <a:ea typeface="文鼎中特標準宋體" pitchFamily="18" charset="-120"/>
              </a:rPr>
              <a:t>被</a:t>
            </a:r>
            <a:r>
              <a:rPr lang="zh-TW" altLang="en-US" sz="10000" dirty="0" smtClean="0">
                <a:solidFill>
                  <a:srgbClr val="FFC000"/>
                </a:solidFill>
                <a:latin typeface="文鼎中特標準宋體" pitchFamily="18" charset="-120"/>
                <a:ea typeface="文鼎中特標準宋體" pitchFamily="18" charset="-120"/>
              </a:rPr>
              <a:t>最</a:t>
            </a:r>
            <a:r>
              <a:rPr lang="zh-TW" altLang="en-US" sz="10000" dirty="0" smtClean="0">
                <a:solidFill>
                  <a:srgbClr val="F6F000"/>
                </a:solidFill>
                <a:latin typeface="文鼎中特標準宋體" pitchFamily="18" charset="-120"/>
                <a:ea typeface="文鼎中特標準宋體" pitchFamily="18" charset="-120"/>
              </a:rPr>
              <a:t>有</a:t>
            </a:r>
            <a:r>
              <a:rPr lang="zh-TW" altLang="en-US" sz="10000" dirty="0" smtClean="0">
                <a:solidFill>
                  <a:srgbClr val="00B400"/>
                </a:solidFill>
                <a:latin typeface="文鼎中特標準宋體" pitchFamily="18" charset="-120"/>
                <a:ea typeface="文鼎中特標準宋體" pitchFamily="18" charset="-120"/>
              </a:rPr>
              <a:t>效</a:t>
            </a:r>
            <a:r>
              <a:rPr lang="zh-TW" altLang="en-US" sz="10000" dirty="0">
                <a:solidFill>
                  <a:srgbClr val="0000FF"/>
                </a:solidFill>
                <a:latin typeface="文鼎中特標準宋體" pitchFamily="18" charset="-120"/>
                <a:ea typeface="文鼎中特標準宋體" pitchFamily="18" charset="-120"/>
              </a:rPr>
              <a:t>的</a:t>
            </a:r>
            <a:r>
              <a:rPr lang="zh-TW" altLang="en-US" sz="10000" dirty="0">
                <a:solidFill>
                  <a:srgbClr val="5800F6"/>
                </a:solidFill>
                <a:latin typeface="文鼎中特標準宋體" pitchFamily="18" charset="-120"/>
                <a:ea typeface="文鼎中特標準宋體" pitchFamily="18" charset="-120"/>
              </a:rPr>
              <a:t>利</a:t>
            </a:r>
            <a:r>
              <a:rPr lang="zh-TW" altLang="en-US" sz="10000" dirty="0">
                <a:solidFill>
                  <a:srgbClr val="8E1CE4"/>
                </a:solidFill>
                <a:latin typeface="文鼎中特標準宋體" pitchFamily="18" charset="-120"/>
                <a:ea typeface="文鼎中特標準宋體" pitchFamily="18" charset="-120"/>
              </a:rPr>
              <a:t>用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260352" y="23708939"/>
            <a:ext cx="8136904" cy="37856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4800" dirty="0" smtClean="0"/>
              <a:t>音樂讓你的運動時間更有趣</a:t>
            </a:r>
            <a:r>
              <a:rPr lang="zh-TW" altLang="en-US" sz="4800" dirty="0" smtClean="0"/>
              <a:t>，利用</a:t>
            </a:r>
            <a:r>
              <a:rPr lang="zh-TW" altLang="en-US" sz="4800" dirty="0" smtClean="0"/>
              <a:t>你喜愛的音樂幫助你運動時維持在最佳速度</a:t>
            </a:r>
            <a:r>
              <a:rPr lang="zh-TW" altLang="en-US" sz="4800" dirty="0" smtClean="0"/>
              <a:t>，讓</a:t>
            </a:r>
            <a:r>
              <a:rPr lang="zh-TW" altLang="en-US" sz="4800" dirty="0" smtClean="0"/>
              <a:t>你在有限的運動時間內能燃燒最多卡路里。</a:t>
            </a:r>
            <a:endParaRPr lang="zh-TW" altLang="en-US" sz="4800" dirty="0"/>
          </a:p>
        </p:txBody>
      </p:sp>
      <p:pic>
        <p:nvPicPr>
          <p:cNvPr id="8" name="圖片 7" descr="HighResolution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77176" y="666379"/>
            <a:ext cx="2952328" cy="2952328"/>
          </a:xfrm>
          <a:prstGeom prst="rect">
            <a:avLst/>
          </a:prstGeom>
        </p:spPr>
      </p:pic>
      <p:pic>
        <p:nvPicPr>
          <p:cNvPr id="17" name="Picture 4" descr="C:\Documents and Settings\user\桌面\MobileProgramming\project\screenshot\device-2011-12-22-145919_gmap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5445928" y="7003083"/>
            <a:ext cx="4572000" cy="762000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20" name="Picture 4" descr="C:\Documents and Settings\user\桌面\MobileProgramming\project\screenshot\device-2011-12-22-145919_gmap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9325248" y="14072715"/>
            <a:ext cx="4572000" cy="762000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25" name="Picture 4" descr="C:\Documents and Settings\user\桌面\MobileProgramming\project\screenshot\device-2011-12-22-145919_gmap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1260352" y="10315451"/>
            <a:ext cx="4572000" cy="7620000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</p:pic>
      <p:grpSp>
        <p:nvGrpSpPr>
          <p:cNvPr id="26" name="群組 25"/>
          <p:cNvGrpSpPr/>
          <p:nvPr/>
        </p:nvGrpSpPr>
        <p:grpSpPr>
          <a:xfrm>
            <a:off x="11943850" y="22050183"/>
            <a:ext cx="8074078" cy="6987348"/>
            <a:chOff x="1498585" y="7390507"/>
            <a:chExt cx="9082190" cy="7859773"/>
          </a:xfrm>
        </p:grpSpPr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 bwMode="auto">
            <a:xfrm>
              <a:off x="6008775" y="7435131"/>
              <a:ext cx="4572000" cy="34290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 xmlns="">
                    <a14:imgLayer r:embed="rId9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49206"/>
            <a:stretch/>
          </p:blipFill>
          <p:spPr bwMode="auto">
            <a:xfrm>
              <a:off x="4136567" y="12043643"/>
              <a:ext cx="3780000" cy="3206637"/>
            </a:xfrm>
            <a:prstGeom prst="rect">
              <a:avLst/>
            </a:prstGeom>
            <a:ln>
              <a:noFill/>
            </a:ln>
            <a:effectLst>
              <a:outerShdw blurRad="50800" dist="50800" dir="5400000" algn="ctr" rotWithShape="0">
                <a:srgbClr val="000000">
                  <a:alpha val="40000"/>
                </a:srgbClr>
              </a:outerShdw>
              <a:softEdge rad="1125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C:\Users\user\Pictures\20111225\IMAG0038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 xmlns="">
                    <a14:imgLayer r:embed="rId11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4940" y="10747499"/>
              <a:ext cx="2694444" cy="45000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 xmlns="">
                    <a14:imgLayer r:embed="rId1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 bwMode="auto">
            <a:xfrm>
              <a:off x="1498585" y="10716925"/>
              <a:ext cx="2709990" cy="452596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" descr="C:\Users\user\Desktop\381494_2731353886098_1324771147_2916343_1850278505_n.jp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8783" y="7390507"/>
              <a:ext cx="4572000" cy="34290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C:\Users\user\Desktop\387544_2731363166330_1324771147_2916359_541190708_n.jp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2991" y="9451675"/>
              <a:ext cx="3840000" cy="288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文字方塊 32"/>
          <p:cNvSpPr txBox="1"/>
          <p:nvPr/>
        </p:nvSpPr>
        <p:spPr>
          <a:xfrm>
            <a:off x="1332360" y="7003083"/>
            <a:ext cx="133214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ln w="10541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9000">
                      <a:schemeClr val="accent2">
                        <a:lumMod val="60000"/>
                        <a:lumOff val="40000"/>
                      </a:schemeClr>
                    </a:gs>
                    <a:gs pos="50000">
                      <a:schemeClr val="accent2">
                        <a:lumMod val="75000"/>
                      </a:schemeClr>
                    </a:gs>
                    <a:gs pos="79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Angry Runner </a:t>
            </a:r>
            <a:r>
              <a:rPr lang="zh-TW" altLang="en-US" sz="4400" dirty="0" smtClean="0"/>
              <a:t>利用手機內建的 </a:t>
            </a:r>
            <a:r>
              <a:rPr lang="en-US" altLang="zh-TW" sz="4400" dirty="0" smtClean="0"/>
              <a:t>GPS </a:t>
            </a:r>
            <a:r>
              <a:rPr lang="zh-TW" altLang="en-US" sz="4400" dirty="0" smtClean="0"/>
              <a:t>即時掌握您的運動時間、距離、和速度，並即時計算卡路里消耗量</a:t>
            </a:r>
            <a:r>
              <a:rPr lang="zh-TW" altLang="en-US" sz="4400" dirty="0" smtClean="0"/>
              <a:t>。</a:t>
            </a:r>
            <a:endParaRPr lang="en-US" altLang="zh-TW" sz="4400" dirty="0" smtClean="0"/>
          </a:p>
          <a:p>
            <a:r>
              <a:rPr lang="zh-TW" altLang="en-US" sz="4400" b="1" dirty="0" smtClean="0">
                <a:ln w="10541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9000">
                      <a:schemeClr val="accent2">
                        <a:lumMod val="60000"/>
                        <a:lumOff val="40000"/>
                      </a:schemeClr>
                    </a:gs>
                    <a:gs pos="50000">
                      <a:schemeClr val="accent2">
                        <a:lumMod val="75000"/>
                      </a:schemeClr>
                    </a:gs>
                    <a:gs pos="79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b="1" dirty="0" smtClean="0">
                <a:ln w="10541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9000">
                      <a:schemeClr val="accent3">
                        <a:lumMod val="60000"/>
                        <a:lumOff val="40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79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zh-TW" sz="4400" dirty="0" smtClean="0"/>
              <a:t>Angry Runner </a:t>
            </a:r>
            <a:r>
              <a:rPr lang="zh-TW" altLang="en-US" sz="4400" dirty="0" smtClean="0"/>
              <a:t>會依您運動的速度自動調整音樂的音量，提醒您保持適當地運動速度。</a:t>
            </a:r>
            <a:endParaRPr lang="zh-TW" altLang="en-US" sz="4400" dirty="0"/>
          </a:p>
        </p:txBody>
      </p:sp>
      <p:sp>
        <p:nvSpPr>
          <p:cNvPr id="34" name="圓角矩形 33"/>
          <p:cNvSpPr/>
          <p:nvPr/>
        </p:nvSpPr>
        <p:spPr>
          <a:xfrm>
            <a:off x="1260352" y="7003083"/>
            <a:ext cx="13393488" cy="2808312"/>
          </a:xfrm>
          <a:prstGeom prst="roundRect">
            <a:avLst>
              <a:gd name="adj" fmla="val 1403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5121384" y="16076091"/>
            <a:ext cx="4896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b="1" dirty="0" smtClean="0">
                <a:ln w="10541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9000">
                      <a:schemeClr val="accent3">
                        <a:lumMod val="60000"/>
                        <a:lumOff val="40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79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zh-TW" sz="4400" dirty="0" smtClean="0"/>
              <a:t>Angry Runner </a:t>
            </a:r>
            <a:r>
              <a:rPr lang="zh-TW" altLang="en-US" sz="4400" dirty="0" smtClean="0"/>
              <a:t>會在您開始運動時自動播放音樂</a:t>
            </a:r>
            <a:r>
              <a:rPr lang="zh-TW" altLang="en-US" sz="4400" dirty="0" smtClean="0"/>
              <a:t>。</a:t>
            </a:r>
            <a:endParaRPr lang="en-US" altLang="zh-TW" sz="4400" dirty="0" smtClean="0"/>
          </a:p>
          <a:p>
            <a:r>
              <a:rPr lang="zh-TW" alt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Angry Runner </a:t>
            </a:r>
            <a:r>
              <a:rPr lang="zh-TW" altLang="en-US" sz="4400" dirty="0" smtClean="0"/>
              <a:t>會將您的運動路徑即時顯示在地圖上。</a:t>
            </a:r>
            <a:endParaRPr lang="zh-TW" altLang="en-US" sz="4400" dirty="0"/>
          </a:p>
        </p:txBody>
      </p:sp>
      <p:sp>
        <p:nvSpPr>
          <p:cNvPr id="36" name="圓角矩形 35"/>
          <p:cNvSpPr/>
          <p:nvPr/>
        </p:nvSpPr>
        <p:spPr>
          <a:xfrm>
            <a:off x="15156880" y="16148099"/>
            <a:ext cx="4861048" cy="4104456"/>
          </a:xfrm>
          <a:prstGeom prst="roundRect">
            <a:avLst>
              <a:gd name="adj" fmla="val 6479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7093000" y="10315451"/>
            <a:ext cx="75608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ln w="10541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9000">
                      <a:schemeClr val="accent3">
                        <a:lumMod val="60000"/>
                        <a:lumOff val="40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79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dirty="0" smtClean="0"/>
              <a:t>您可以在 </a:t>
            </a:r>
            <a:r>
              <a:rPr lang="en-US" altLang="zh-TW" sz="4400" dirty="0" smtClean="0"/>
              <a:t>Angry Runner </a:t>
            </a:r>
            <a:r>
              <a:rPr lang="zh-TW" altLang="en-US" sz="4400" dirty="0" smtClean="0"/>
              <a:t>指定運動時播放的音樂清單，或建立新的音樂清單</a:t>
            </a:r>
            <a:r>
              <a:rPr lang="zh-TW" altLang="en-US" sz="4400" dirty="0" smtClean="0"/>
              <a:t>。</a:t>
            </a:r>
            <a:endParaRPr lang="en-US" altLang="zh-TW" sz="4400" dirty="0" smtClean="0"/>
          </a:p>
        </p:txBody>
      </p:sp>
      <p:sp>
        <p:nvSpPr>
          <p:cNvPr id="38" name="圓角矩形 37"/>
          <p:cNvSpPr/>
          <p:nvPr/>
        </p:nvSpPr>
        <p:spPr>
          <a:xfrm>
            <a:off x="7093000" y="10315451"/>
            <a:ext cx="7560840" cy="2160240"/>
          </a:xfrm>
          <a:prstGeom prst="roundRect">
            <a:avLst>
              <a:gd name="adj" fmla="val 13325"/>
            </a:avLst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260352" y="19604483"/>
            <a:ext cx="63472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ln w="10541" cmpd="sng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75000"/>
                      </a:schemeClr>
                    </a:gs>
                    <a:gs pos="79000">
                      <a:schemeClr val="accent4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Angry Runner </a:t>
            </a:r>
            <a:r>
              <a:rPr lang="zh-TW" altLang="en-US" sz="4400" dirty="0" smtClean="0"/>
              <a:t>可以保存您的運動記錄，包括日期、運動時間、距離及速度。</a:t>
            </a:r>
            <a:endParaRPr lang="zh-TW" altLang="en-US" sz="4400" dirty="0"/>
          </a:p>
        </p:txBody>
      </p:sp>
      <p:sp>
        <p:nvSpPr>
          <p:cNvPr id="40" name="圓角矩形 39"/>
          <p:cNvSpPr/>
          <p:nvPr/>
        </p:nvSpPr>
        <p:spPr>
          <a:xfrm>
            <a:off x="1260352" y="19676491"/>
            <a:ext cx="6912768" cy="2016224"/>
          </a:xfrm>
          <a:prstGeom prst="roundRect">
            <a:avLst>
              <a:gd name="adj" fmla="val 13087"/>
            </a:avLst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198</Words>
  <Application>Microsoft Office PowerPoint</Application>
  <PresentationFormat>自訂</PresentationFormat>
  <Paragraphs>12</Paragraphs>
  <Slides>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Angry      Runner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Runner</dc:title>
  <dc:creator> </dc:creator>
  <cp:lastModifiedBy> </cp:lastModifiedBy>
  <cp:revision>18</cp:revision>
  <dcterms:created xsi:type="dcterms:W3CDTF">2011-12-25T08:25:11Z</dcterms:created>
  <dcterms:modified xsi:type="dcterms:W3CDTF">2011-12-25T15:09:29Z</dcterms:modified>
</cp:coreProperties>
</file>