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5" d="100"/>
          <a:sy n="55" d="100"/>
        </p:scale>
        <p:origin x="1096"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752918-576E-4F98-B820-FAE1B49A4B26}"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243AD-B4E7-4ACA-9675-0A64148D88E3}" type="slidenum">
              <a:rPr lang="en-US" smtClean="0"/>
              <a:t>‹#›</a:t>
            </a:fld>
            <a:endParaRPr lang="en-US"/>
          </a:p>
        </p:txBody>
      </p:sp>
    </p:spTree>
    <p:extLst>
      <p:ext uri="{BB962C8B-B14F-4D97-AF65-F5344CB8AC3E}">
        <p14:creationId xmlns:p14="http://schemas.microsoft.com/office/powerpoint/2010/main" val="217648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752918-576E-4F98-B820-FAE1B49A4B26}" type="datetimeFigureOut">
              <a:rPr lang="en-US" smtClean="0"/>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243AD-B4E7-4ACA-9675-0A64148D88E3}" type="slidenum">
              <a:rPr lang="en-US" smtClean="0"/>
              <a:t>‹#›</a:t>
            </a:fld>
            <a:endParaRPr lang="en-US"/>
          </a:p>
        </p:txBody>
      </p:sp>
    </p:spTree>
    <p:extLst>
      <p:ext uri="{BB962C8B-B14F-4D97-AF65-F5344CB8AC3E}">
        <p14:creationId xmlns:p14="http://schemas.microsoft.com/office/powerpoint/2010/main" val="2284548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752918-576E-4F98-B820-FAE1B49A4B26}" type="datetimeFigureOut">
              <a:rPr lang="en-US" smtClean="0"/>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243AD-B4E7-4ACA-9675-0A64148D88E3}" type="slidenum">
              <a:rPr lang="en-US" smtClean="0"/>
              <a:t>‹#›</a:t>
            </a:fld>
            <a:endParaRPr lang="en-US"/>
          </a:p>
        </p:txBody>
      </p:sp>
    </p:spTree>
    <p:extLst>
      <p:ext uri="{BB962C8B-B14F-4D97-AF65-F5344CB8AC3E}">
        <p14:creationId xmlns:p14="http://schemas.microsoft.com/office/powerpoint/2010/main" val="210904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752918-576E-4F98-B820-FAE1B49A4B26}" type="datetimeFigureOut">
              <a:rPr lang="en-US" smtClean="0"/>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243AD-B4E7-4ACA-9675-0A64148D88E3}"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92970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752918-576E-4F98-B820-FAE1B49A4B26}" type="datetimeFigureOut">
              <a:rPr lang="en-US" smtClean="0"/>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243AD-B4E7-4ACA-9675-0A64148D88E3}" type="slidenum">
              <a:rPr lang="en-US" smtClean="0"/>
              <a:t>‹#›</a:t>
            </a:fld>
            <a:endParaRPr lang="en-US"/>
          </a:p>
        </p:txBody>
      </p:sp>
    </p:spTree>
    <p:extLst>
      <p:ext uri="{BB962C8B-B14F-4D97-AF65-F5344CB8AC3E}">
        <p14:creationId xmlns:p14="http://schemas.microsoft.com/office/powerpoint/2010/main" val="1596271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F752918-576E-4F98-B820-FAE1B49A4B26}" type="datetimeFigureOut">
              <a:rPr lang="en-US" smtClean="0"/>
              <a:t>9/17/2020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5243AD-B4E7-4ACA-9675-0A64148D88E3}" type="slidenum">
              <a:rPr lang="en-US" smtClean="0"/>
              <a:t>‹#›</a:t>
            </a:fld>
            <a:endParaRPr lang="en-US"/>
          </a:p>
        </p:txBody>
      </p:sp>
    </p:spTree>
    <p:extLst>
      <p:ext uri="{BB962C8B-B14F-4D97-AF65-F5344CB8AC3E}">
        <p14:creationId xmlns:p14="http://schemas.microsoft.com/office/powerpoint/2010/main" val="2465514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F752918-576E-4F98-B820-FAE1B49A4B26}" type="datetimeFigureOut">
              <a:rPr lang="en-US" smtClean="0"/>
              <a:t>9/17/2020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5243AD-B4E7-4ACA-9675-0A64148D88E3}" type="slidenum">
              <a:rPr lang="en-US" smtClean="0"/>
              <a:t>‹#›</a:t>
            </a:fld>
            <a:endParaRPr lang="en-US"/>
          </a:p>
        </p:txBody>
      </p:sp>
    </p:spTree>
    <p:extLst>
      <p:ext uri="{BB962C8B-B14F-4D97-AF65-F5344CB8AC3E}">
        <p14:creationId xmlns:p14="http://schemas.microsoft.com/office/powerpoint/2010/main" val="3745907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752918-576E-4F98-B820-FAE1B49A4B26}"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243AD-B4E7-4ACA-9675-0A64148D88E3}" type="slidenum">
              <a:rPr lang="en-US" smtClean="0"/>
              <a:t>‹#›</a:t>
            </a:fld>
            <a:endParaRPr lang="en-US"/>
          </a:p>
        </p:txBody>
      </p:sp>
    </p:spTree>
    <p:extLst>
      <p:ext uri="{BB962C8B-B14F-4D97-AF65-F5344CB8AC3E}">
        <p14:creationId xmlns:p14="http://schemas.microsoft.com/office/powerpoint/2010/main" val="19106951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752918-576E-4F98-B820-FAE1B49A4B26}"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243AD-B4E7-4ACA-9675-0A64148D88E3}" type="slidenum">
              <a:rPr lang="en-US" smtClean="0"/>
              <a:t>‹#›</a:t>
            </a:fld>
            <a:endParaRPr lang="en-US"/>
          </a:p>
        </p:txBody>
      </p:sp>
    </p:spTree>
    <p:extLst>
      <p:ext uri="{BB962C8B-B14F-4D97-AF65-F5344CB8AC3E}">
        <p14:creationId xmlns:p14="http://schemas.microsoft.com/office/powerpoint/2010/main" val="4269353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752918-576E-4F98-B820-FAE1B49A4B26}"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243AD-B4E7-4ACA-9675-0A64148D88E3}" type="slidenum">
              <a:rPr lang="en-US" smtClean="0"/>
              <a:t>‹#›</a:t>
            </a:fld>
            <a:endParaRPr lang="en-US"/>
          </a:p>
        </p:txBody>
      </p:sp>
    </p:spTree>
    <p:extLst>
      <p:ext uri="{BB962C8B-B14F-4D97-AF65-F5344CB8AC3E}">
        <p14:creationId xmlns:p14="http://schemas.microsoft.com/office/powerpoint/2010/main" val="3069032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52918-576E-4F98-B820-FAE1B49A4B26}"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243AD-B4E7-4ACA-9675-0A64148D88E3}" type="slidenum">
              <a:rPr lang="en-US" smtClean="0"/>
              <a:t>‹#›</a:t>
            </a:fld>
            <a:endParaRPr lang="en-US"/>
          </a:p>
        </p:txBody>
      </p:sp>
    </p:spTree>
    <p:extLst>
      <p:ext uri="{BB962C8B-B14F-4D97-AF65-F5344CB8AC3E}">
        <p14:creationId xmlns:p14="http://schemas.microsoft.com/office/powerpoint/2010/main" val="3211145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752918-576E-4F98-B820-FAE1B49A4B26}" type="datetimeFigureOut">
              <a:rPr lang="en-US" smtClean="0"/>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243AD-B4E7-4ACA-9675-0A64148D88E3}" type="slidenum">
              <a:rPr lang="en-US" smtClean="0"/>
              <a:t>‹#›</a:t>
            </a:fld>
            <a:endParaRPr lang="en-US"/>
          </a:p>
        </p:txBody>
      </p:sp>
    </p:spTree>
    <p:extLst>
      <p:ext uri="{BB962C8B-B14F-4D97-AF65-F5344CB8AC3E}">
        <p14:creationId xmlns:p14="http://schemas.microsoft.com/office/powerpoint/2010/main" val="2956362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752918-576E-4F98-B820-FAE1B49A4B26}" type="datetimeFigureOut">
              <a:rPr lang="en-US" smtClean="0"/>
              <a:t>9/17/2020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5243AD-B4E7-4ACA-9675-0A64148D88E3}" type="slidenum">
              <a:rPr lang="en-US" smtClean="0"/>
              <a:t>‹#›</a:t>
            </a:fld>
            <a:endParaRPr lang="en-US"/>
          </a:p>
        </p:txBody>
      </p:sp>
    </p:spTree>
    <p:extLst>
      <p:ext uri="{BB962C8B-B14F-4D97-AF65-F5344CB8AC3E}">
        <p14:creationId xmlns:p14="http://schemas.microsoft.com/office/powerpoint/2010/main" val="654793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752918-576E-4F98-B820-FAE1B49A4B26}" type="datetimeFigureOut">
              <a:rPr lang="en-US" smtClean="0"/>
              <a:t>9/17/2020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5243AD-B4E7-4ACA-9675-0A64148D88E3}" type="slidenum">
              <a:rPr lang="en-US" smtClean="0"/>
              <a:t>‹#›</a:t>
            </a:fld>
            <a:endParaRPr lang="en-US"/>
          </a:p>
        </p:txBody>
      </p:sp>
    </p:spTree>
    <p:extLst>
      <p:ext uri="{BB962C8B-B14F-4D97-AF65-F5344CB8AC3E}">
        <p14:creationId xmlns:p14="http://schemas.microsoft.com/office/powerpoint/2010/main" val="4239261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752918-576E-4F98-B820-FAE1B49A4B26}" type="datetimeFigureOut">
              <a:rPr lang="en-US" smtClean="0"/>
              <a:t>9/17/2020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5243AD-B4E7-4ACA-9675-0A64148D88E3}" type="slidenum">
              <a:rPr lang="en-US" smtClean="0"/>
              <a:t>‹#›</a:t>
            </a:fld>
            <a:endParaRPr lang="en-US"/>
          </a:p>
        </p:txBody>
      </p:sp>
    </p:spTree>
    <p:extLst>
      <p:ext uri="{BB962C8B-B14F-4D97-AF65-F5344CB8AC3E}">
        <p14:creationId xmlns:p14="http://schemas.microsoft.com/office/powerpoint/2010/main" val="302103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752918-576E-4F98-B820-FAE1B49A4B26}" type="datetimeFigureOut">
              <a:rPr lang="en-US" smtClean="0"/>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243AD-B4E7-4ACA-9675-0A64148D88E3}" type="slidenum">
              <a:rPr lang="en-US" smtClean="0"/>
              <a:t>‹#›</a:t>
            </a:fld>
            <a:endParaRPr lang="en-US"/>
          </a:p>
        </p:txBody>
      </p:sp>
    </p:spTree>
    <p:extLst>
      <p:ext uri="{BB962C8B-B14F-4D97-AF65-F5344CB8AC3E}">
        <p14:creationId xmlns:p14="http://schemas.microsoft.com/office/powerpoint/2010/main" val="4115044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752918-576E-4F98-B820-FAE1B49A4B26}" type="datetimeFigureOut">
              <a:rPr lang="en-US" smtClean="0"/>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243AD-B4E7-4ACA-9675-0A64148D88E3}" type="slidenum">
              <a:rPr lang="en-US" smtClean="0"/>
              <a:t>‹#›</a:t>
            </a:fld>
            <a:endParaRPr lang="en-US"/>
          </a:p>
        </p:txBody>
      </p:sp>
    </p:spTree>
    <p:extLst>
      <p:ext uri="{BB962C8B-B14F-4D97-AF65-F5344CB8AC3E}">
        <p14:creationId xmlns:p14="http://schemas.microsoft.com/office/powerpoint/2010/main" val="3993049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F752918-576E-4F98-B820-FAE1B49A4B26}" type="datetimeFigureOut">
              <a:rPr lang="en-US" smtClean="0"/>
              <a:t>9/17/2020</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15243AD-B4E7-4ACA-9675-0A64148D88E3}" type="slidenum">
              <a:rPr lang="en-US" smtClean="0"/>
              <a:t>‹#›</a:t>
            </a:fld>
            <a:endParaRPr lang="en-US"/>
          </a:p>
        </p:txBody>
      </p:sp>
    </p:spTree>
    <p:extLst>
      <p:ext uri="{BB962C8B-B14F-4D97-AF65-F5344CB8AC3E}">
        <p14:creationId xmlns:p14="http://schemas.microsoft.com/office/powerpoint/2010/main" val="8728646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3.us.cloud-object-storage.appdomain.cloud/cf-courses-data/CognitiveClass/DP0701EN/version-2/Data-Collisions.cs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4E1B2-2EC0-4F4F-A858-0C634758F3A1}"/>
              </a:ext>
            </a:extLst>
          </p:cNvPr>
          <p:cNvSpPr>
            <a:spLocks noGrp="1"/>
          </p:cNvSpPr>
          <p:nvPr>
            <p:ph type="ctrTitle"/>
          </p:nvPr>
        </p:nvSpPr>
        <p:spPr/>
        <p:txBody>
          <a:bodyPr>
            <a:normAutofit/>
          </a:bodyPr>
          <a:lstStyle/>
          <a:p>
            <a:r>
              <a:rPr lang="en-US" dirty="0"/>
              <a:t>Predicting Severity of Accidents</a:t>
            </a:r>
          </a:p>
        </p:txBody>
      </p:sp>
      <p:sp>
        <p:nvSpPr>
          <p:cNvPr id="3" name="Subtitle 2">
            <a:extLst>
              <a:ext uri="{FF2B5EF4-FFF2-40B4-BE49-F238E27FC236}">
                <a16:creationId xmlns:a16="http://schemas.microsoft.com/office/drawing/2014/main" id="{1184B434-A3F2-4ECB-B6FA-F7FD8A80E63F}"/>
              </a:ext>
            </a:extLst>
          </p:cNvPr>
          <p:cNvSpPr>
            <a:spLocks noGrp="1"/>
          </p:cNvSpPr>
          <p:nvPr>
            <p:ph type="subTitle" idx="1"/>
          </p:nvPr>
        </p:nvSpPr>
        <p:spPr/>
        <p:txBody>
          <a:bodyPr/>
          <a:lstStyle/>
          <a:p>
            <a:r>
              <a:rPr lang="en-US" dirty="0"/>
              <a:t>Prepared By: Carlos Fortin</a:t>
            </a:r>
          </a:p>
        </p:txBody>
      </p:sp>
    </p:spTree>
    <p:extLst>
      <p:ext uri="{BB962C8B-B14F-4D97-AF65-F5344CB8AC3E}">
        <p14:creationId xmlns:p14="http://schemas.microsoft.com/office/powerpoint/2010/main" val="1914152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B3446-0342-4274-98A5-0F03F537FA99}"/>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E23832CD-FF16-459C-B185-89EE6246560E}"/>
              </a:ext>
            </a:extLst>
          </p:cNvPr>
          <p:cNvSpPr>
            <a:spLocks noGrp="1"/>
          </p:cNvSpPr>
          <p:nvPr>
            <p:ph idx="1"/>
          </p:nvPr>
        </p:nvSpPr>
        <p:spPr/>
        <p:txBody>
          <a:bodyPr/>
          <a:lstStyle/>
          <a:p>
            <a:r>
              <a:rPr lang="en-US" dirty="0"/>
              <a:t>To validate the model, the following standard metrics were made: </a:t>
            </a:r>
          </a:p>
          <a:p>
            <a:pPr marL="0" indent="0">
              <a:buNone/>
            </a:pPr>
            <a:endParaRPr lang="en-US" dirty="0"/>
          </a:p>
        </p:txBody>
      </p:sp>
      <p:pic>
        <p:nvPicPr>
          <p:cNvPr id="5" name="Picture 4">
            <a:extLst>
              <a:ext uri="{FF2B5EF4-FFF2-40B4-BE49-F238E27FC236}">
                <a16:creationId xmlns:a16="http://schemas.microsoft.com/office/drawing/2014/main" id="{45935F2A-C2EB-4D67-AF37-2D5547EA5D88}"/>
              </a:ext>
            </a:extLst>
          </p:cNvPr>
          <p:cNvPicPr>
            <a:picLocks noChangeAspect="1"/>
          </p:cNvPicPr>
          <p:nvPr/>
        </p:nvPicPr>
        <p:blipFill>
          <a:blip r:embed="rId2"/>
          <a:stretch>
            <a:fillRect/>
          </a:stretch>
        </p:blipFill>
        <p:spPr>
          <a:xfrm>
            <a:off x="1158683" y="2685326"/>
            <a:ext cx="9874633" cy="3695136"/>
          </a:xfrm>
          <a:prstGeom prst="rect">
            <a:avLst/>
          </a:prstGeom>
        </p:spPr>
      </p:pic>
    </p:spTree>
    <p:extLst>
      <p:ext uri="{BB962C8B-B14F-4D97-AF65-F5344CB8AC3E}">
        <p14:creationId xmlns:p14="http://schemas.microsoft.com/office/powerpoint/2010/main" val="694510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39705-EC52-4FF0-8B98-D35C05012450}"/>
              </a:ext>
            </a:extLst>
          </p:cNvPr>
          <p:cNvSpPr>
            <a:spLocks noGrp="1"/>
          </p:cNvSpPr>
          <p:nvPr>
            <p:ph type="title"/>
          </p:nvPr>
        </p:nvSpPr>
        <p:spPr/>
        <p:txBody>
          <a:bodyPr/>
          <a:lstStyle/>
          <a:p>
            <a:r>
              <a:rPr lang="en-US" dirty="0"/>
              <a:t>Discussion &amp; Conclusion </a:t>
            </a:r>
            <a:br>
              <a:rPr lang="en-US" dirty="0"/>
            </a:br>
            <a:endParaRPr lang="en-US" dirty="0"/>
          </a:p>
        </p:txBody>
      </p:sp>
      <p:sp>
        <p:nvSpPr>
          <p:cNvPr id="3" name="Content Placeholder 2">
            <a:extLst>
              <a:ext uri="{FF2B5EF4-FFF2-40B4-BE49-F238E27FC236}">
                <a16:creationId xmlns:a16="http://schemas.microsoft.com/office/drawing/2014/main" id="{8B94B270-6EF5-4858-A442-6BEF4764654C}"/>
              </a:ext>
            </a:extLst>
          </p:cNvPr>
          <p:cNvSpPr>
            <a:spLocks noGrp="1"/>
          </p:cNvSpPr>
          <p:nvPr>
            <p:ph idx="1"/>
          </p:nvPr>
        </p:nvSpPr>
        <p:spPr/>
        <p:txBody>
          <a:bodyPr>
            <a:normAutofit fontScale="92500" lnSpcReduction="10000"/>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As the data, analysis and evaluation show, Logistic regression is good at predicting the severity of an accident when given the correct features. Since the variable of interest is categorical, logistic regression is also a good model for this prediction.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general data observation and further analysis, I can note that most accidents occur during poor weather conditions and poor light conditions. In fact, these two factors are the highest determinants of causing an accident.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conclusion, there are several factors involved in an accident. Some of these factors are impossible to take into considerations so it is important to remember that the even the best prediction model cannot guarantee 100% accuracy. That being said, however, based on my results the two factors that contribute most to an accident happening are weather condition and light condition. In fact, these two factors also contribute to the severity of the accidents as well.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As a recommendation to all people who drive, I would suggest to reconsider travelling when the weather and light conditions are not optimal. If that is not possible, I would encourage extra caution to avoid any collision. </a:t>
            </a:r>
            <a:endParaRPr lang="en-US" dirty="0"/>
          </a:p>
        </p:txBody>
      </p:sp>
    </p:spTree>
    <p:extLst>
      <p:ext uri="{BB962C8B-B14F-4D97-AF65-F5344CB8AC3E}">
        <p14:creationId xmlns:p14="http://schemas.microsoft.com/office/powerpoint/2010/main" val="2957564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2017E-B975-4AB0-A2B2-64D99D0EFD01}"/>
              </a:ext>
            </a:extLst>
          </p:cNvPr>
          <p:cNvSpPr>
            <a:spLocks noGrp="1"/>
          </p:cNvSpPr>
          <p:nvPr>
            <p:ph type="title"/>
          </p:nvPr>
        </p:nvSpPr>
        <p:spPr/>
        <p:txBody>
          <a:bodyPr/>
          <a:lstStyle/>
          <a:p>
            <a:r>
              <a:rPr lang="en-US" dirty="0"/>
              <a:t>Business Problem </a:t>
            </a:r>
          </a:p>
        </p:txBody>
      </p:sp>
      <p:sp>
        <p:nvSpPr>
          <p:cNvPr id="3" name="Content Placeholder 2">
            <a:extLst>
              <a:ext uri="{FF2B5EF4-FFF2-40B4-BE49-F238E27FC236}">
                <a16:creationId xmlns:a16="http://schemas.microsoft.com/office/drawing/2014/main" id="{052D0530-3557-4B2C-9062-67B7D7AD01C2}"/>
              </a:ext>
            </a:extLst>
          </p:cNvPr>
          <p:cNvSpPr>
            <a:spLocks noGrp="1"/>
          </p:cNvSpPr>
          <p:nvPr>
            <p:ph idx="1"/>
          </p:nvPr>
        </p:nvSpPr>
        <p:spPr/>
        <p:txBody>
          <a:bodyPr/>
          <a:lstStyle/>
          <a:p>
            <a:r>
              <a:rPr lang="en-US" sz="2800" dirty="0"/>
              <a:t>The objective of this analysis is to utilize collision data to predict severity of an accident using various features among them weather and road conditions. </a:t>
            </a:r>
          </a:p>
          <a:p>
            <a:endParaRPr lang="en-US" sz="2800" dirty="0"/>
          </a:p>
          <a:p>
            <a:r>
              <a:rPr lang="en-US" sz="2800" dirty="0"/>
              <a:t>Given certain conditions, the model will be able to predict the severity of an accident. </a:t>
            </a:r>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516033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15612-6067-49E9-BD1D-DA190407A262}"/>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AF5043BF-49D7-4C6B-A63B-693FBA337C11}"/>
              </a:ext>
            </a:extLst>
          </p:cNvPr>
          <p:cNvSpPr>
            <a:spLocks noGrp="1"/>
          </p:cNvSpPr>
          <p:nvPr>
            <p:ph idx="1"/>
          </p:nvPr>
        </p:nvSpPr>
        <p:spPr/>
        <p:txBody>
          <a:bodyPr>
            <a:normAutofit fontScale="77500" lnSpcReduction="20000"/>
          </a:bodyPr>
          <a:lstStyle/>
          <a:p>
            <a:r>
              <a:rPr lang="en-US" sz="3600" dirty="0"/>
              <a:t>For this analysis, the data being used is from Data-Collisions.csv provided by the course. It can be found here: </a:t>
            </a:r>
            <a:r>
              <a:rPr lang="en-US" sz="1800" dirty="0">
                <a:effectLst/>
                <a:latin typeface="Calibri" panose="020F0502020204030204" pitchFamily="34" charset="0"/>
                <a:ea typeface="Calibri" panose="020F0502020204030204" pitchFamily="34" charset="0"/>
                <a:cs typeface="Times New Roman" panose="02020603050405020304" pitchFamily="18" charset="0"/>
              </a:rPr>
              <a:t>from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https://s3.us.cloud-object-storage.appdomain.cloud/cf-courses-data/CognitiveClass/DP0701EN/version-2/Data-Collisions.csv</a:t>
            </a:r>
            <a:endParaRPr lang="en-US" sz="3600" dirty="0"/>
          </a:p>
          <a:p>
            <a:endParaRPr lang="en-US" sz="3600" dirty="0"/>
          </a:p>
          <a:p>
            <a:r>
              <a:rPr lang="en-US" sz="3600" dirty="0"/>
              <a:t>There were several features that were dropped due to redundancy or because they were irrelevant to the analysis. </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689181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FEB62-6FB0-4C73-B85F-4B30DCC5CBFE}"/>
              </a:ext>
            </a:extLst>
          </p:cNvPr>
          <p:cNvSpPr>
            <a:spLocks noGrp="1"/>
          </p:cNvSpPr>
          <p:nvPr>
            <p:ph type="title"/>
          </p:nvPr>
        </p:nvSpPr>
        <p:spPr/>
        <p:txBody>
          <a:bodyPr/>
          <a:lstStyle/>
          <a:p>
            <a:r>
              <a:rPr lang="en-US" dirty="0"/>
              <a:t>Data	</a:t>
            </a:r>
          </a:p>
        </p:txBody>
      </p:sp>
      <p:sp>
        <p:nvSpPr>
          <p:cNvPr id="3" name="Content Placeholder 2">
            <a:extLst>
              <a:ext uri="{FF2B5EF4-FFF2-40B4-BE49-F238E27FC236}">
                <a16:creationId xmlns:a16="http://schemas.microsoft.com/office/drawing/2014/main" id="{BF3A8FE1-43F9-4E89-8F76-2A6CC443CDCC}"/>
              </a:ext>
            </a:extLst>
          </p:cNvPr>
          <p:cNvSpPr>
            <a:spLocks noGrp="1"/>
          </p:cNvSpPr>
          <p:nvPr>
            <p:ph idx="1"/>
          </p:nvPr>
        </p:nvSpPr>
        <p:spPr/>
        <p:txBody>
          <a:bodyPr/>
          <a:lstStyle/>
          <a:p>
            <a:r>
              <a:rPr lang="en-US" dirty="0"/>
              <a:t>The following chart summarizes severe vs not severe data after cleaning</a:t>
            </a:r>
          </a:p>
          <a:p>
            <a:endParaRPr lang="en-US" dirty="0"/>
          </a:p>
        </p:txBody>
      </p:sp>
      <p:pic>
        <p:nvPicPr>
          <p:cNvPr id="5" name="Picture 4">
            <a:extLst>
              <a:ext uri="{FF2B5EF4-FFF2-40B4-BE49-F238E27FC236}">
                <a16:creationId xmlns:a16="http://schemas.microsoft.com/office/drawing/2014/main" id="{C0ECBD97-DAD6-4455-942C-86F90A27755E}"/>
              </a:ext>
            </a:extLst>
          </p:cNvPr>
          <p:cNvPicPr/>
          <p:nvPr/>
        </p:nvPicPr>
        <p:blipFill>
          <a:blip r:embed="rId2">
            <a:extLst>
              <a:ext uri="{28A0092B-C50C-407E-A947-70E740481C1C}">
                <a14:useLocalDpi xmlns:a14="http://schemas.microsoft.com/office/drawing/2010/main" val="0"/>
              </a:ext>
            </a:extLst>
          </a:blip>
          <a:stretch>
            <a:fillRect/>
          </a:stretch>
        </p:blipFill>
        <p:spPr>
          <a:xfrm>
            <a:off x="2886983" y="2735869"/>
            <a:ext cx="5945505" cy="3780155"/>
          </a:xfrm>
          <a:prstGeom prst="rect">
            <a:avLst/>
          </a:prstGeom>
        </p:spPr>
      </p:pic>
    </p:spTree>
    <p:extLst>
      <p:ext uri="{BB962C8B-B14F-4D97-AF65-F5344CB8AC3E}">
        <p14:creationId xmlns:p14="http://schemas.microsoft.com/office/powerpoint/2010/main" val="1402927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EA29E-6747-419A-A583-453A7D932507}"/>
              </a:ext>
            </a:extLst>
          </p:cNvPr>
          <p:cNvSpPr>
            <a:spLocks noGrp="1"/>
          </p:cNvSpPr>
          <p:nvPr>
            <p:ph type="title"/>
          </p:nvPr>
        </p:nvSpPr>
        <p:spPr/>
        <p:txBody>
          <a:bodyPr/>
          <a:lstStyle/>
          <a:p>
            <a:r>
              <a:rPr lang="en-US" dirty="0"/>
              <a:t>Severe Accidents – summary of severe accident conditions</a:t>
            </a:r>
          </a:p>
        </p:txBody>
      </p:sp>
      <p:pic>
        <p:nvPicPr>
          <p:cNvPr id="4" name="Content Placeholder 3">
            <a:extLst>
              <a:ext uri="{FF2B5EF4-FFF2-40B4-BE49-F238E27FC236}">
                <a16:creationId xmlns:a16="http://schemas.microsoft.com/office/drawing/2014/main" id="{E2F60C80-BA05-44A4-AAB5-8185BE73351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395961" y="2107377"/>
            <a:ext cx="7714892" cy="3675856"/>
          </a:xfrm>
          <a:prstGeom prst="rect">
            <a:avLst/>
          </a:prstGeom>
          <a:ln>
            <a:solidFill>
              <a:schemeClr val="tx1">
                <a:lumMod val="95000"/>
                <a:lumOff val="5000"/>
              </a:schemeClr>
            </a:solidFill>
          </a:ln>
        </p:spPr>
      </p:pic>
    </p:spTree>
    <p:extLst>
      <p:ext uri="{BB962C8B-B14F-4D97-AF65-F5344CB8AC3E}">
        <p14:creationId xmlns:p14="http://schemas.microsoft.com/office/powerpoint/2010/main" val="3341831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256D9-5BE7-4459-917A-C28E8401FF2D}"/>
              </a:ext>
            </a:extLst>
          </p:cNvPr>
          <p:cNvSpPr>
            <a:spLocks noGrp="1"/>
          </p:cNvSpPr>
          <p:nvPr>
            <p:ph type="title"/>
          </p:nvPr>
        </p:nvSpPr>
        <p:spPr/>
        <p:txBody>
          <a:bodyPr>
            <a:normAutofit fontScale="90000"/>
          </a:bodyPr>
          <a:lstStyle/>
          <a:p>
            <a:r>
              <a:rPr lang="en-US" dirty="0"/>
              <a:t>Non-Severe Accidents – summary of non-severe accident conditions </a:t>
            </a:r>
            <a:br>
              <a:rPr lang="en-US" dirty="0"/>
            </a:br>
            <a:endParaRPr lang="en-US" dirty="0"/>
          </a:p>
        </p:txBody>
      </p:sp>
      <p:pic>
        <p:nvPicPr>
          <p:cNvPr id="4" name="Content Placeholder 3">
            <a:extLst>
              <a:ext uri="{FF2B5EF4-FFF2-40B4-BE49-F238E27FC236}">
                <a16:creationId xmlns:a16="http://schemas.microsoft.com/office/drawing/2014/main" id="{5FE620CF-446E-4F0C-B4D4-C62A32436CB5}"/>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30028"/>
          <a:stretch/>
        </p:blipFill>
        <p:spPr bwMode="auto">
          <a:xfrm>
            <a:off x="1446837" y="1690688"/>
            <a:ext cx="8970378" cy="3981690"/>
          </a:xfrm>
          <a:prstGeom prst="rect">
            <a:avLst/>
          </a:prstGeom>
          <a:ln w="9525" cap="flat" cmpd="sng" algn="ctr">
            <a:solidFill>
              <a:sysClr val="windowText" lastClr="000000">
                <a:lumMod val="95000"/>
                <a:lumOff val="5000"/>
              </a:sys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02267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2C68F-5B2C-435B-91B6-64051EB57643}"/>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425CA170-78A5-4FE4-8EF2-E0602F7A86A8}"/>
              </a:ext>
            </a:extLst>
          </p:cNvPr>
          <p:cNvSpPr>
            <a:spLocks noGrp="1"/>
          </p:cNvSpPr>
          <p:nvPr>
            <p:ph idx="1"/>
          </p:nvPr>
        </p:nvSpPr>
        <p:spPr/>
        <p:txBody>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For this report and analysis, we will attempt to predict whether an accident will be severe or not under the following conditions: Weather, driving under the influence, wet road condition and lack of daylight. </a:t>
            </a:r>
          </a:p>
          <a:p>
            <a:endParaRPr lang="en-US" dirty="0"/>
          </a:p>
          <a:p>
            <a:r>
              <a:rPr lang="en-US" dirty="0">
                <a:effectLst/>
                <a:latin typeface="Calibri" panose="020F0502020204030204" pitchFamily="34" charset="0"/>
                <a:ea typeface="Calibri" panose="020F0502020204030204" pitchFamily="34" charset="0"/>
                <a:cs typeface="Times New Roman" panose="02020603050405020304" pitchFamily="18" charset="0"/>
              </a:rPr>
              <a:t>The first step was collecting the data which can be found on the data section of this report. The data initially contained +190,000 rows and 38 features. The second step, was cleaning the data and visualizing it to have a better understanding of what can be used and what should be discarded for this analysis. </a:t>
            </a:r>
          </a:p>
          <a:p>
            <a:pPr marL="0" indent="0">
              <a:buNone/>
            </a:pPr>
            <a:endParaRPr lang="en-US" dirty="0"/>
          </a:p>
        </p:txBody>
      </p:sp>
    </p:spTree>
    <p:extLst>
      <p:ext uri="{BB962C8B-B14F-4D97-AF65-F5344CB8AC3E}">
        <p14:creationId xmlns:p14="http://schemas.microsoft.com/office/powerpoint/2010/main" val="1764785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A4AEF-A74C-4092-8B33-54051237B21E}"/>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F8B3AD7E-1D60-4271-91DE-4D5054683560}"/>
              </a:ext>
            </a:extLst>
          </p:cNvPr>
          <p:cNvSpPr>
            <a:spLocks noGrp="1"/>
          </p:cNvSpPr>
          <p:nvPr>
            <p:ph idx="1"/>
          </p:nvPr>
        </p:nvSpPr>
        <p:spPr>
          <a:xfrm>
            <a:off x="913795" y="1562582"/>
            <a:ext cx="10353762" cy="4228618"/>
          </a:xfrm>
        </p:spPr>
        <p:txBody>
          <a:bodyPr/>
          <a:lstStyle/>
          <a:p>
            <a:r>
              <a:rPr lang="en-US" dirty="0"/>
              <a:t>After more analysis and data manipulation for usability, the following matrix was developed. It shows all relevant features and the desired variable. </a:t>
            </a:r>
          </a:p>
          <a:p>
            <a:endParaRPr lang="en-US" dirty="0"/>
          </a:p>
          <a:p>
            <a:endParaRPr lang="en-US" dirty="0"/>
          </a:p>
        </p:txBody>
      </p:sp>
      <p:pic>
        <p:nvPicPr>
          <p:cNvPr id="4" name="Picture 3">
            <a:extLst>
              <a:ext uri="{FF2B5EF4-FFF2-40B4-BE49-F238E27FC236}">
                <a16:creationId xmlns:a16="http://schemas.microsoft.com/office/drawing/2014/main" id="{E3F89E07-680C-4E98-A0CB-275B8A32436A}"/>
              </a:ext>
            </a:extLst>
          </p:cNvPr>
          <p:cNvPicPr/>
          <p:nvPr/>
        </p:nvPicPr>
        <p:blipFill>
          <a:blip r:embed="rId2">
            <a:extLst>
              <a:ext uri="{28A0092B-C50C-407E-A947-70E740481C1C}">
                <a14:useLocalDpi xmlns:a14="http://schemas.microsoft.com/office/drawing/2010/main" val="0"/>
              </a:ext>
            </a:extLst>
          </a:blip>
          <a:stretch>
            <a:fillRect/>
          </a:stretch>
        </p:blipFill>
        <p:spPr>
          <a:xfrm>
            <a:off x="1461705" y="2992430"/>
            <a:ext cx="9696289" cy="3500967"/>
          </a:xfrm>
          <a:prstGeom prst="rect">
            <a:avLst/>
          </a:prstGeom>
          <a:ln>
            <a:solidFill>
              <a:schemeClr val="tx1">
                <a:lumMod val="95000"/>
                <a:lumOff val="5000"/>
              </a:schemeClr>
            </a:solidFill>
          </a:ln>
        </p:spPr>
      </p:pic>
    </p:spTree>
    <p:extLst>
      <p:ext uri="{BB962C8B-B14F-4D97-AF65-F5344CB8AC3E}">
        <p14:creationId xmlns:p14="http://schemas.microsoft.com/office/powerpoint/2010/main" val="4028327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79EB6-B6A1-48A0-91DB-0A89F0E21723}"/>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046BE5C1-0055-4125-A698-BE95A1F7D69C}"/>
              </a:ext>
            </a:extLst>
          </p:cNvPr>
          <p:cNvSpPr>
            <a:spLocks noGrp="1"/>
          </p:cNvSpPr>
          <p:nvPr>
            <p:ph idx="1"/>
          </p:nvPr>
        </p:nvSpPr>
        <p:spPr/>
        <p:txBody>
          <a:bodyPr/>
          <a:lstStyle/>
          <a:p>
            <a:r>
              <a:rPr lang="en-US" dirty="0"/>
              <a:t>After developing the Logistic Regression model to predict the severity of an accident, the following matrix is a sample output:</a:t>
            </a:r>
          </a:p>
          <a:p>
            <a:endParaRPr lang="en-US" dirty="0"/>
          </a:p>
          <a:p>
            <a:endParaRPr lang="en-US" dirty="0"/>
          </a:p>
        </p:txBody>
      </p:sp>
      <p:pic>
        <p:nvPicPr>
          <p:cNvPr id="4" name="Picture 3">
            <a:extLst>
              <a:ext uri="{FF2B5EF4-FFF2-40B4-BE49-F238E27FC236}">
                <a16:creationId xmlns:a16="http://schemas.microsoft.com/office/drawing/2014/main" id="{6E8A77EE-9569-4400-AF8C-9FEE5130BD72}"/>
              </a:ext>
            </a:extLst>
          </p:cNvPr>
          <p:cNvPicPr/>
          <p:nvPr/>
        </p:nvPicPr>
        <p:blipFill>
          <a:blip r:embed="rId2"/>
          <a:stretch>
            <a:fillRect/>
          </a:stretch>
        </p:blipFill>
        <p:spPr>
          <a:xfrm>
            <a:off x="1168078" y="2929564"/>
            <a:ext cx="10209835" cy="3575408"/>
          </a:xfrm>
          <a:prstGeom prst="rect">
            <a:avLst/>
          </a:prstGeom>
        </p:spPr>
      </p:pic>
    </p:spTree>
    <p:extLst>
      <p:ext uri="{BB962C8B-B14F-4D97-AF65-F5344CB8AC3E}">
        <p14:creationId xmlns:p14="http://schemas.microsoft.com/office/powerpoint/2010/main" val="4335393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2685</TotalTime>
  <Words>528</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Bookman Old Style</vt:lpstr>
      <vt:lpstr>Calibri</vt:lpstr>
      <vt:lpstr>Rockwell</vt:lpstr>
      <vt:lpstr>Damask</vt:lpstr>
      <vt:lpstr>Predicting Severity of Accidents</vt:lpstr>
      <vt:lpstr>Business Problem </vt:lpstr>
      <vt:lpstr>Data</vt:lpstr>
      <vt:lpstr>Data </vt:lpstr>
      <vt:lpstr>Severe Accidents – summary of severe accident conditions</vt:lpstr>
      <vt:lpstr>Non-Severe Accidents – summary of non-severe accident conditions  </vt:lpstr>
      <vt:lpstr>methodology</vt:lpstr>
      <vt:lpstr>Analysis</vt:lpstr>
      <vt:lpstr>analysis</vt:lpstr>
      <vt:lpstr>evaluation</vt:lpstr>
      <vt:lpstr>Discussion &amp;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Severity of Accident Due to Weather Conditions</dc:title>
  <dc:creator>Carlos Fortin</dc:creator>
  <cp:lastModifiedBy>Carlos Fortin</cp:lastModifiedBy>
  <cp:revision>7</cp:revision>
  <dcterms:created xsi:type="dcterms:W3CDTF">2020-09-09T21:55:03Z</dcterms:created>
  <dcterms:modified xsi:type="dcterms:W3CDTF">2020-09-17T21:38:18Z</dcterms:modified>
</cp:coreProperties>
</file>