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17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CD298-F968-4722-92A3-CA96D8F3D304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94F0F-8E85-4F91-A5AA-0DC2AC54C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87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94F0F-8E85-4F91-A5AA-0DC2AC54C07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12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AB-99C0-4976-8026-425B137D6A2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0261-64D6-403F-AD0B-FC92D6E74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25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AB-99C0-4976-8026-425B137D6A2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0261-64D6-403F-AD0B-FC92D6E74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1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AB-99C0-4976-8026-425B137D6A2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0261-64D6-403F-AD0B-FC92D6E7467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1190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AB-99C0-4976-8026-425B137D6A2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0261-64D6-403F-AD0B-FC92D6E74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80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AB-99C0-4976-8026-425B137D6A2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0261-64D6-403F-AD0B-FC92D6E7467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941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AB-99C0-4976-8026-425B137D6A2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0261-64D6-403F-AD0B-FC92D6E74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84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AB-99C0-4976-8026-425B137D6A2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0261-64D6-403F-AD0B-FC92D6E74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385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AB-99C0-4976-8026-425B137D6A2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0261-64D6-403F-AD0B-FC92D6E74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37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AB-99C0-4976-8026-425B137D6A2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0261-64D6-403F-AD0B-FC92D6E74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6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AB-99C0-4976-8026-425B137D6A2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0261-64D6-403F-AD0B-FC92D6E74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5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AB-99C0-4976-8026-425B137D6A2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0261-64D6-403F-AD0B-FC92D6E74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8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AB-99C0-4976-8026-425B137D6A2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0261-64D6-403F-AD0B-FC92D6E74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2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AB-99C0-4976-8026-425B137D6A2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0261-64D6-403F-AD0B-FC92D6E74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67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AB-99C0-4976-8026-425B137D6A2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0261-64D6-403F-AD0B-FC92D6E74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27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AB-99C0-4976-8026-425B137D6A2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0261-64D6-403F-AD0B-FC92D6E74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15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FAB-99C0-4976-8026-425B137D6A2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0261-64D6-403F-AD0B-FC92D6E74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0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FFAB-99C0-4976-8026-425B137D6A2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490261-64D6-403F-AD0B-FC92D6E74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9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3DAA-AC2B-4353-1EBC-AEF38B118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770" y="379088"/>
            <a:ext cx="7766936" cy="1312059"/>
          </a:xfrm>
        </p:spPr>
        <p:txBody>
          <a:bodyPr/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A46CC-5DD3-F53C-E8E0-9C1255BDD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455" y="2566162"/>
            <a:ext cx="7766936" cy="349050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For The Prediction of Postpartum Depression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05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81685-39AF-F46B-588D-EC470850F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5302-9541-5B29-571C-300BE3F3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0270"/>
            <a:ext cx="8596668" cy="709889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0CFC-5258-5A11-9DF6-9DCF16EC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160"/>
            <a:ext cx="8596668" cy="52848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Traditional Models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Forest::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accuracy, robust to noise.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categorical and numerical data.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c. Hyperparameter tuning is essential.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Networks: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at recognizing complex patterns.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well with categorical features.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Decision Tree: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a.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interpret.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Prone to overfitting without pruning.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Logistic Regression: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a.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interpretable.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linear relationships, limiting its accuracy.</a:t>
            </a:r>
          </a:p>
        </p:txBody>
      </p:sp>
    </p:spTree>
    <p:extLst>
      <p:ext uri="{BB962C8B-B14F-4D97-AF65-F5344CB8AC3E}">
        <p14:creationId xmlns:p14="http://schemas.microsoft.com/office/powerpoint/2010/main" val="321966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8D5E4-5DA3-AA76-364B-4317BBC59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A540-9EA8-DEA3-7502-3B473435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0270"/>
            <a:ext cx="8596668" cy="709889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5F8AE-9FF6-2EEF-01FC-88F9D5417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160"/>
            <a:ext cx="8596668" cy="52848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SVM, KNN &amp; Summary</a:t>
            </a:r>
          </a:p>
          <a:p>
            <a:pPr marL="0" indent="0" algn="just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(SVM):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a.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0.70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b. Handles high-dimensional data well.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expensive for large datasets.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(KNN):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0.82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effective for balanced data.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c. Performance depends on the choice of ‘k’ value.</a:t>
            </a:r>
          </a:p>
          <a:p>
            <a:pPr marL="0" indent="0" algn="just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a. Best Performers: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(High accuracy, efficient handling of data).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Trade-offs: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Networks (High accuracy but resource-intensive), Random Forest  			    	    (Robust but slow).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Models: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 and Decision Trees are 				   		              interpretable but less accurate.</a:t>
            </a:r>
          </a:p>
          <a:p>
            <a:pPr marL="0" indent="0" algn="just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32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C2829-1306-7C8E-262B-86C7214C6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39A-A70D-E7B8-930F-47F4F217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0270"/>
            <a:ext cx="8596668" cy="897583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E56CA-D8FF-6E6B-ECA4-15D4D78EA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9622"/>
            <a:ext cx="8596668" cy="43062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Overview &amp; Key Contributions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PPD diagnosis relies on self-reported surveys &amp; clinical assessments.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offers a data-driven, objective approach for early detection.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c. Evaluated multiple models: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Forest, Neural Networks, 			   SVM, Logistic Regression, Decision Trees, KNN.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risk factors: age, socioeconomic status, sleep disturbances, support 			     systems, family history, previous depressive episodes.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Addressed challenges: data imbalance, feature selection, and model optimization.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the potential of AI-powered screening for maternal mental health support.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86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5046A-120C-235C-1976-152657F59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D31-CE3F-EB6A-82A5-DFE71E15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0270"/>
            <a:ext cx="8596668" cy="709889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0F7D7-0F6B-E2DC-3C04-FE4135FAC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160"/>
            <a:ext cx="8596668" cy="52848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 &amp; Impact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Recommendations: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Larger &amp; Diverse Datasets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Improve generalizability across populations.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b.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Incorporate genetic, environmental, and hormonal data.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c.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Clinical Systems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EHR &amp; mobile health applications for real-time 			              monitoring.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d.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 &amp; Interpretability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 trust with interpretable AI models.			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e.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Longitudinal Studies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Track patient data over time for better insights.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f.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Models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Combine deep learning with traditional methods for optimal 			   		   accuracy.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g.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Validation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Real-world trials to assess feasibility in healthcare 		  		    		    settings.</a:t>
            </a:r>
          </a:p>
          <a:p>
            <a:pPr algn="just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 Detection &amp; Intervention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Better mental health outcomes for mothers &amp; infants.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b.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Workload for Clinicians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AI-assisted decision-making in maternal healthcare.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c.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&amp; Transparent AI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Ensuring fairness, privacy, and trust in mental health AI models.</a:t>
            </a:r>
          </a:p>
        </p:txBody>
      </p:sp>
    </p:spTree>
    <p:extLst>
      <p:ext uri="{BB962C8B-B14F-4D97-AF65-F5344CB8AC3E}">
        <p14:creationId xmlns:p14="http://schemas.microsoft.com/office/powerpoint/2010/main" val="361325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5AB0-652A-3500-B324-212D7976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09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9828-19B2-601C-B673-636107DE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161"/>
            <a:ext cx="8596668" cy="5014452"/>
          </a:xfrm>
        </p:spPr>
        <p:txBody>
          <a:bodyPr>
            <a:norm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PPD?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Postpartum Depression (PPD) is a severe mood disorder that can affect women after childbirth. It results from a complex interplay of biological, hormonal, psychological, and environmental factors that contribute to its onset.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PPD Important?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PPD not only affects the mother’s mental and physical health but also has far-reaching consequences: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Infant Development: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Impaired mother-infant bonding, cognitive and emotional delays.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Family Well-being: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stress, marital strain, and emotional burden on caregivers.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Societal and Economic Impact: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healthcare costs and lost productivity due to untreated 	cases.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 in PPD Management: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Underdiagnosis due to stigma and lack of awareness.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2. Limited access to mental health resources, especially in underserved areas.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3. Need for early detection to enable timely intervention.</a:t>
            </a:r>
          </a:p>
          <a:p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9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B0716-0286-DC62-C186-F1B75FA48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5BDD-48B3-3E2E-505C-C6FF45C0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334297"/>
            <a:ext cx="8596668" cy="69809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4E61-7BE1-8570-BB57-CCBE3D57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6" y="1292942"/>
            <a:ext cx="8596668" cy="5451987"/>
          </a:xfrm>
        </p:spPr>
        <p:txBody>
          <a:bodyPr>
            <a:norm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 PPD Prediction with Machine Learning Current Efforts in PPD Prevention and Prediction: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 Raising awareness and reducing stigma.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2. Enhancing early detection through improved screening techniques.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3. Expanding access to treatment and support programs.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4. Ongoing research in psychoeducation, social support systems, and biomarker-based predictive    	  	    models.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Machine Learning in PPD Prediction: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Traditional screening methods rely on subjective assessments and self-reported symptoms. Machine 	    learning  (ML) offers a data-driven approach that enhances accuracy and early intervention.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ML Models Help in PPD Prediction: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1. Analyzing large datasets to identify high-risk individuals.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2. Detecting hidden patterns in biological, psychological, and social factors.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3. Assisting healthcare professionals in making timely, evidence-based decisions.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ML Models Used for PPD Prediction: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(SVM), KNN etc.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45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C84B1-88B2-E507-EB26-EF35A9AED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236E-0EB2-6C25-EC1F-EDC56AC9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160206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8D754-DB9E-D715-0B71-3A24CB3E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8596312" cy="4230380"/>
          </a:xfrm>
        </p:spPr>
        <p:txBody>
          <a:bodyPr>
            <a:norm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Postpartum Depression (PPD) and Its Influences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Analyze the relationship between PPD and other mental health conditions.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2. Explore hormonal and biological factors contributing to PPD.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Data Processing &amp; Model Accuracy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1. Assess the effectiveness of data preprocessing techniques to improve model   			        	       performance.</a:t>
            </a:r>
          </a:p>
          <a:p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Access &amp; Lifestyle Factors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1.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the role of healthcare accessibility in early diagnosis and management.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2.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impact of lifestyle factors such as diet, sleep, and exercise on PPD risk.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AI in Clinical Practice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1. Explore ways to integrate predictive models into real-world healthcare settings.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2. Develop a framework for personalized risk assessment to support clinical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30737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CFFD5-30F8-C469-84D4-BBC3183E8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16DD-362C-F9C4-DC07-F99E2D91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09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45E0-0477-18A9-13A7-A411B3209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160"/>
            <a:ext cx="8596668" cy="5211097"/>
          </a:xfrm>
        </p:spPr>
        <p:txBody>
          <a:bodyPr>
            <a:normAutofit/>
          </a:bodyPr>
          <a:lstStyle/>
          <a:p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Traditional PPD Diagnosis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Symptoms: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Anxiety, mood swings, fatigue, and difficulty in self-care.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 on self-reported questionnaires and clinical interviews.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2. Delays in diagnosis can worsen maternal and child health.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3. Social stigma prevents some mothers from seeking help.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as a Solution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can analyze large-scale data sources: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1.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records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2.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posts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3.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patterns</a:t>
            </a:r>
          </a:p>
          <a:p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Over Traditional Methods</a:t>
            </a:r>
          </a:p>
          <a:p>
            <a:pPr marL="800100" lvl="2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processing &amp; detection.</a:t>
            </a:r>
          </a:p>
          <a:p>
            <a:pPr marL="800100" lvl="2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2. Identifies hidden patterns missed in clinical assessments.</a:t>
            </a:r>
          </a:p>
          <a:p>
            <a:pPr marL="800100" lvl="2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3. Uses models like Decision Trees, SVM, and Deep Learning for better accuracy.</a:t>
            </a:r>
          </a:p>
        </p:txBody>
      </p:sp>
    </p:spTree>
    <p:extLst>
      <p:ext uri="{BB962C8B-B14F-4D97-AF65-F5344CB8AC3E}">
        <p14:creationId xmlns:p14="http://schemas.microsoft.com/office/powerpoint/2010/main" val="102300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7856F-4453-8EE0-F679-FFE1991DE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FBB8-CB91-F613-BD15-797ED944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09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520F-1F9E-A0C3-E02E-9563EB4D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161"/>
            <a:ext cx="8596668" cy="5014452"/>
          </a:xfrm>
        </p:spPr>
        <p:txBody>
          <a:bodyPr>
            <a:normAutofit/>
          </a:bodyPr>
          <a:lstStyle/>
          <a:p>
            <a:pPr algn="just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 Used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– High accuracy but needs large datasets.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Decision Trees &amp; Support Vector Machines (SVM) – Effective for structured data.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Explainable AI (XAI) – Improves interpretability for clinicians.	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Ethical Considerations</a:t>
            </a:r>
          </a:p>
          <a:p>
            <a:pPr marL="457200" lvl="1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Privacy &amp; Security – Sensitive mental health data must be protected.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&amp; Overfitting – Models must be trained on diverse datasets.</a:t>
            </a:r>
          </a:p>
          <a:p>
            <a:pPr marL="457200" lvl="1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Demands – High-performance models require significant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resources.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Social Media Data – Raises ethical concerns in mental health assessment.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</a:p>
          <a:p>
            <a:pPr marL="0" indent="0" algn="just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1.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Model Reliability &amp; Fairness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Reducing bias in ML models.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Interdisciplinary Collaboration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Combining expertise from healthcare, AI, and psychology.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Validation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Testing models in clinical settings for improved adoption.</a:t>
            </a:r>
          </a:p>
        </p:txBody>
      </p:sp>
    </p:spTree>
    <p:extLst>
      <p:ext uri="{BB962C8B-B14F-4D97-AF65-F5344CB8AC3E}">
        <p14:creationId xmlns:p14="http://schemas.microsoft.com/office/powerpoint/2010/main" val="134425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6CF17-9210-8066-B159-178B96FC3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D367-18BA-F316-23A1-6B6E123B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4631"/>
            <a:ext cx="8596668" cy="776553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8C6C-A41D-D0BB-6C29-BF725E7D3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5688"/>
            <a:ext cx="8596668" cy="5943208"/>
          </a:xfrm>
        </p:spPr>
        <p:txBody>
          <a:bodyPr>
            <a:noAutofit/>
          </a:bodyPr>
          <a:lstStyle/>
          <a:p>
            <a:pPr algn="just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Approach</a:t>
            </a:r>
          </a:p>
          <a:p>
            <a:pPr algn="just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1.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Approach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Uses numerical data for pattern identification.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Labeled data is used to train models.	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Selection &amp; Preprocessing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Kaggle dataset (1503 rows, 11 features).</a:t>
            </a:r>
          </a:p>
          <a:p>
            <a:pPr marL="457200" lvl="1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Handling missing values, duplicate removal.</a:t>
            </a:r>
          </a:p>
          <a:p>
            <a:pPr marL="457200" lvl="1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Correlation analysis, Random Forest importance, PCA.</a:t>
            </a:r>
          </a:p>
          <a:p>
            <a:pPr marL="457200" lvl="1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Encoding categorical variables, feature scaling, SMOTE for class balance.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(EDA):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statistics, visualizations (histograms, scatter plots).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for feature relationships.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Models: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Forest, Decision Trees, Logistic Regression, SVM, KNN, Neural Networks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Evaluation:</a:t>
            </a:r>
          </a:p>
          <a:p>
            <a:pPr marL="0" indent="0" algn="just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Model Reliability &amp; Fairness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Reducing bias in ML models.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2.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F1-score</a:t>
            </a:r>
          </a:p>
          <a:p>
            <a:pPr marL="0" indent="0" algn="just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1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83E52-A79B-3C31-3BEE-B0C704615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0EAB-C77F-0C41-802D-2CA59FA2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0270"/>
            <a:ext cx="8596668" cy="709889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623A-1957-F432-2309-296963F9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161"/>
            <a:ext cx="8596668" cy="40580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Model Selection for Postpartum Depression Detection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Objective: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Selecting the most suitable model for predicting postpartum depression.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Considered: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c. Random Forest</a:t>
            </a:r>
          </a:p>
          <a:p>
            <a:pPr marL="0" indent="0" algn="just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d. Neural Networks</a:t>
            </a:r>
          </a:p>
          <a:p>
            <a:pPr marL="0" indent="0" algn="just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e. Decision Tree</a:t>
            </a:r>
          </a:p>
          <a:p>
            <a:pPr marL="0" indent="0" algn="just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f. Logistic Regression</a:t>
            </a:r>
          </a:p>
          <a:p>
            <a:pPr marL="0" indent="0" algn="just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g. Support Vector Machine (SVM)</a:t>
            </a:r>
          </a:p>
          <a:p>
            <a:pPr marL="0" indent="0" algn="just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h. K-Nearest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</a:t>
            </a:r>
          </a:p>
          <a:p>
            <a:pPr marL="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53090-AC42-C814-72F7-BB757073E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A8E1-501C-5E9F-372D-8A2B4BD9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0270"/>
            <a:ext cx="8596668" cy="709889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A78D-DEE7-D66F-57CB-BA334FDCB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161"/>
            <a:ext cx="8596668" cy="40580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Gradient Boosting Models</a:t>
            </a:r>
          </a:p>
          <a:p>
            <a:pPr marL="0" indent="0" algn="just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a.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0.96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b. Handles missing values, prevents overfitting.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c. Hyperparameter tuning is essential.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efficiency for large datasets.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well with categorical features.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c. Requires careful hyperparameter tuning.</a:t>
            </a:r>
          </a:p>
          <a:p>
            <a:pPr marL="0" indent="0" algn="just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</TotalTime>
  <Words>1780</Words>
  <Application>Microsoft Office PowerPoint</Application>
  <PresentationFormat>Widescreen</PresentationFormat>
  <Paragraphs>159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Facet</vt:lpstr>
      <vt:lpstr>Title</vt:lpstr>
      <vt:lpstr>Introduction</vt:lpstr>
      <vt:lpstr>Introduction </vt:lpstr>
      <vt:lpstr>Aim and Objective</vt:lpstr>
      <vt:lpstr>Literature Review</vt:lpstr>
      <vt:lpstr>Literature Review</vt:lpstr>
      <vt:lpstr>Methodology</vt:lpstr>
      <vt:lpstr>Results and Discussions</vt:lpstr>
      <vt:lpstr>Results and Discussions</vt:lpstr>
      <vt:lpstr>Results and Discussions</vt:lpstr>
      <vt:lpstr>Results and Discussions</vt:lpstr>
      <vt:lpstr>Conclusion &amp; Future Recommendations</vt:lpstr>
      <vt:lpstr>Conclusion &amp; Future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 Shekhar Ghosh</dc:creator>
  <cp:lastModifiedBy>Chandra Shekhar Ghosh</cp:lastModifiedBy>
  <cp:revision>52</cp:revision>
  <dcterms:created xsi:type="dcterms:W3CDTF">2025-03-02T20:56:52Z</dcterms:created>
  <dcterms:modified xsi:type="dcterms:W3CDTF">2025-03-03T20:28:37Z</dcterms:modified>
</cp:coreProperties>
</file>