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25" r:id="rId2"/>
    <p:sldId id="440" r:id="rId3"/>
    <p:sldId id="441" r:id="rId4"/>
    <p:sldId id="437" r:id="rId5"/>
    <p:sldId id="434" r:id="rId6"/>
    <p:sldId id="442" r:id="rId7"/>
    <p:sldId id="436" r:id="rId8"/>
    <p:sldId id="438" r:id="rId9"/>
    <p:sldId id="439" r:id="rId10"/>
    <p:sldId id="433" r:id="rId11"/>
  </p:sldIdLst>
  <p:sldSz cx="12192000" cy="6858000"/>
  <p:notesSz cx="7315200" cy="96012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beltran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AB"/>
    <a:srgbClr val="0A1F1D"/>
    <a:srgbClr val="E46C0A"/>
    <a:srgbClr val="B0B937"/>
    <a:srgbClr val="FBBA59"/>
    <a:srgbClr val="27BAF2"/>
    <a:srgbClr val="F2F2F2"/>
    <a:srgbClr val="455A64"/>
    <a:srgbClr val="0F1754"/>
    <a:srgbClr val="EF3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9" autoAdjust="0"/>
    <p:restoredTop sz="90681" autoAdjust="0"/>
  </p:normalViewPr>
  <p:slideViewPr>
    <p:cSldViewPr snapToGrid="0" snapToObjects="1">
      <p:cViewPr varScale="1">
        <p:scale>
          <a:sx n="87" d="100"/>
          <a:sy n="87" d="100"/>
        </p:scale>
        <p:origin x="54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70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A0559-1518-DC4A-92C0-ADED3BF33CDB}" type="datetimeFigureOut">
              <a:rPr lang="es-ES" smtClean="0"/>
              <a:pPr/>
              <a:t>30/10/2017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C3903-ADB6-CB45-BDD4-CAA8E03CC1FB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7960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99882-6039-864E-8645-A67105EC3B8D}" type="datetimeFigureOut">
              <a:rPr lang="es-ES" smtClean="0"/>
              <a:pPr/>
              <a:t>30/10/2017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40F3-3F92-1A4F-B992-AB665D81CBA2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1136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40F3-3F92-1A4F-B992-AB665D81CBA2}" type="slidenum">
              <a:rPr lang="es-ES_tradnl" smtClean="0"/>
              <a:pPr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6560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40F3-3F92-1A4F-B992-AB665D81CBA2}" type="slidenum">
              <a:rPr lang="es-ES_tradnl" smtClean="0"/>
              <a:pPr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538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40F3-3F92-1A4F-B992-AB665D81CBA2}" type="slidenum">
              <a:rPr lang="es-ES_tradnl" smtClean="0"/>
              <a:pPr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1563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40F3-3F92-1A4F-B992-AB665D81CBA2}" type="slidenum">
              <a:rPr lang="es-ES_tradnl" smtClean="0"/>
              <a:pPr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900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40F3-3F92-1A4F-B992-AB665D81CBA2}" type="slidenum">
              <a:rPr lang="es-ES_tradnl" smtClean="0"/>
              <a:pPr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817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40F3-3F92-1A4F-B992-AB665D81CBA2}" type="slidenum">
              <a:rPr lang="es-ES_tradnl" smtClean="0"/>
              <a:pPr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29865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40F3-3F92-1A4F-B992-AB665D81CBA2}" type="slidenum">
              <a:rPr lang="es-ES_tradnl" smtClean="0"/>
              <a:pPr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9234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40F3-3F92-1A4F-B992-AB665D81CBA2}" type="slidenum">
              <a:rPr lang="es-ES_tradnl" smtClean="0"/>
              <a:pPr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7809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40F3-3F92-1A4F-B992-AB665D81CBA2}" type="slidenum">
              <a:rPr lang="es-ES_tradnl" smtClean="0"/>
              <a:pPr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3553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40F3-3F92-1A4F-B992-AB665D81CBA2}" type="slidenum">
              <a:rPr lang="es-ES_tradnl" smtClean="0"/>
              <a:pPr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931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52680" y="4142234"/>
            <a:ext cx="9139320" cy="23824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828-4B0A-477E-98FB-28AF8B84FCEE}" type="datetime1">
              <a:rPr lang="es-MX" smtClean="0"/>
              <a:pPr/>
              <a:t>30/10/2017</a:t>
            </a:fld>
            <a:endParaRPr lang="es-ES_tradnl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052680" y="2745678"/>
            <a:ext cx="9139320" cy="1143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45886" y="403049"/>
            <a:ext cx="570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687DD9D-9753-364C-A4DB-16AA9D9DA303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7002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ubti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38E-74C8-4ACB-9F87-434A4023C858}" type="datetime1">
              <a:rPr lang="es-MX" smtClean="0"/>
              <a:pPr/>
              <a:t>30/10/2017</a:t>
            </a:fld>
            <a:endParaRPr lang="es-ES_tradnl" dirty="0"/>
          </a:p>
        </p:txBody>
      </p:sp>
      <p:sp>
        <p:nvSpPr>
          <p:cNvPr id="9" name="Título 9"/>
          <p:cNvSpPr>
            <a:spLocks noGrp="1"/>
          </p:cNvSpPr>
          <p:nvPr>
            <p:ph type="title"/>
          </p:nvPr>
        </p:nvSpPr>
        <p:spPr>
          <a:xfrm>
            <a:off x="3052680" y="637518"/>
            <a:ext cx="8939168" cy="11430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sz="quarter" idx="14"/>
          </p:nvPr>
        </p:nvSpPr>
        <p:spPr>
          <a:xfrm>
            <a:off x="3052680" y="2047680"/>
            <a:ext cx="8939168" cy="3931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45886" y="403049"/>
            <a:ext cx="570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687DD9D-9753-364C-A4DB-16AA9D9DA303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14" y="258837"/>
            <a:ext cx="1485376" cy="5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4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gráf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715556"/>
            <a:ext cx="4011084" cy="106496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280961"/>
            <a:ext cx="6815667" cy="36460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2280961"/>
            <a:ext cx="4011084" cy="36460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A3E4-9722-4945-988D-21BAB56898AA}" type="datetime1">
              <a:rPr lang="es-MX" smtClean="0"/>
              <a:pPr/>
              <a:t>30/10/2017</a:t>
            </a:fld>
            <a:endParaRPr lang="es-ES_tradnl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" y="1877606"/>
            <a:ext cx="462068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45886" y="403049"/>
            <a:ext cx="570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687DD9D-9753-364C-A4DB-16AA9D9DA303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14" y="258837"/>
            <a:ext cx="1485376" cy="5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9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olo gráf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0E2-E20D-4B78-A86A-D1163E31F0F6}" type="datetime1">
              <a:rPr lang="es-MX" smtClean="0"/>
              <a:pPr/>
              <a:t>30/10/2017</a:t>
            </a:fld>
            <a:endParaRPr lang="es-ES_tradnl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1" y="715556"/>
            <a:ext cx="4011084" cy="106496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 dirty="0"/>
              <a:t>Clic para editar título</a:t>
            </a:r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1" y="1877606"/>
            <a:ext cx="462068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609600" y="2280961"/>
            <a:ext cx="10972800" cy="36460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45886" y="403049"/>
            <a:ext cx="570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687DD9D-9753-364C-A4DB-16AA9D9DA303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14" y="258837"/>
            <a:ext cx="1485376" cy="5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ED48A-181F-4869-80CE-3DFB468A94E9}" type="datetime1">
              <a:rPr lang="es-MX" smtClean="0"/>
              <a:pPr>
                <a:defRPr/>
              </a:pPr>
              <a:t>30/10/2017</a:t>
            </a:fld>
            <a:endParaRPr lang="es-MX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45886" y="403049"/>
            <a:ext cx="570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687DD9D-9753-364C-A4DB-16AA9D9DA303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14" y="258837"/>
            <a:ext cx="1485376" cy="5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957263"/>
            <a:ext cx="10972800" cy="49958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3077-B15F-42A3-A6A6-AE04A1A2C213}" type="datetime1">
              <a:rPr lang="es-MX" smtClean="0"/>
              <a:pPr/>
              <a:t>30/10/2017</a:t>
            </a:fld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45886" y="403049"/>
            <a:ext cx="570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687DD9D-9753-364C-A4DB-16AA9D9DA303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14" y="258837"/>
            <a:ext cx="1485376" cy="5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4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 rot="16200000">
            <a:off x="11268568" y="175571"/>
            <a:ext cx="781544" cy="430397"/>
          </a:xfrm>
          <a:prstGeom prst="rect">
            <a:avLst/>
          </a:prstGeom>
          <a:solidFill>
            <a:srgbClr val="F9D0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95719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2263681"/>
            <a:ext cx="10972800" cy="36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996792" y="6126554"/>
            <a:ext cx="1071765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351F-1739-46CC-B3D0-7604F7E61EB9}" type="datetime1">
              <a:rPr lang="es-MX" smtClean="0"/>
              <a:pPr/>
              <a:t>30/10/2017</a:t>
            </a:fld>
            <a:endParaRPr lang="es-ES_tradnl" dirty="0"/>
          </a:p>
        </p:txBody>
      </p:sp>
      <p:sp>
        <p:nvSpPr>
          <p:cNvPr id="25" name="Rectángulo 24"/>
          <p:cNvSpPr/>
          <p:nvPr userDrawn="1"/>
        </p:nvSpPr>
        <p:spPr>
          <a:xfrm>
            <a:off x="1" y="6614326"/>
            <a:ext cx="12192000" cy="64563"/>
          </a:xfrm>
          <a:prstGeom prst="rect">
            <a:avLst/>
          </a:prstGeom>
          <a:solidFill>
            <a:srgbClr val="EBB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19" name="Rectángulo 18"/>
          <p:cNvSpPr/>
          <p:nvPr userDrawn="1"/>
        </p:nvSpPr>
        <p:spPr>
          <a:xfrm>
            <a:off x="1569" y="6680461"/>
            <a:ext cx="12192000" cy="1775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1444141" y="513540"/>
            <a:ext cx="430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0A3D1B-1559-4574-859C-2D53C7E8594C}" type="slidenum">
              <a:rPr lang="es-EC" sz="1100" smtClean="0"/>
              <a:pPr algn="ctr"/>
              <a:t>‹Nº›</a:t>
            </a:fld>
            <a:endParaRPr lang="es-EC" sz="1100" dirty="0"/>
          </a:p>
        </p:txBody>
      </p:sp>
    </p:spTree>
    <p:extLst>
      <p:ext uri="{BB962C8B-B14F-4D97-AF65-F5344CB8AC3E}">
        <p14:creationId xmlns:p14="http://schemas.microsoft.com/office/powerpoint/2010/main" val="27733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6" r:id="rId3"/>
    <p:sldLayoutId id="2147483654" r:id="rId4"/>
    <p:sldLayoutId id="2147483659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5" Type="http://schemas.openxmlformats.org/officeDocument/2006/relationships/image" Target="../media/image2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Relationship Id="rId1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13" y="838248"/>
            <a:ext cx="7471499" cy="619127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948683" y="3275786"/>
            <a:ext cx="7540224" cy="668517"/>
          </a:xfrm>
        </p:spPr>
        <p:txBody>
          <a:bodyPr/>
          <a:lstStyle/>
          <a:p>
            <a:r>
              <a:rPr lang="es-EC" dirty="0"/>
              <a:t>Mesas de competitividad provinciales, en el marco del acuerdo por la producción y el empleo</a:t>
            </a:r>
          </a:p>
        </p:txBody>
      </p:sp>
      <p:cxnSp>
        <p:nvCxnSpPr>
          <p:cNvPr id="8" name="Conector recto 7"/>
          <p:cNvCxnSpPr>
            <a:cxnSpLocks/>
          </p:cNvCxnSpPr>
          <p:nvPr/>
        </p:nvCxnSpPr>
        <p:spPr>
          <a:xfrm>
            <a:off x="1054207" y="3139096"/>
            <a:ext cx="7315200" cy="0"/>
          </a:xfrm>
          <a:prstGeom prst="line">
            <a:avLst/>
          </a:prstGeom>
          <a:ln w="3175">
            <a:solidFill>
              <a:srgbClr val="455A64">
                <a:alpha val="8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2B081E5F-D4E9-4590-9A0F-1D51A2C60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14" y="258837"/>
            <a:ext cx="1485376" cy="5132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480909-4EE9-4382-978A-E3B6B1AF7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894" y="5507649"/>
            <a:ext cx="2641120" cy="4992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C0576F-5D6D-4E85-A302-DC72F4A3D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683" y="2238333"/>
            <a:ext cx="4716806" cy="7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8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12" y="2346082"/>
            <a:ext cx="3576992" cy="1236049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>
            <a:off x="1208943" y="3916972"/>
            <a:ext cx="9781442" cy="0"/>
          </a:xfrm>
          <a:prstGeom prst="line">
            <a:avLst/>
          </a:prstGeom>
          <a:ln w="3175">
            <a:solidFill>
              <a:srgbClr val="455A64">
                <a:alpha val="8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2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C90D9744-AB63-473E-9BFF-EE1B7657A1A8}"/>
              </a:ext>
            </a:extLst>
          </p:cNvPr>
          <p:cNvSpPr txBox="1"/>
          <p:nvPr/>
        </p:nvSpPr>
        <p:spPr>
          <a:xfrm>
            <a:off x="1976222" y="2596607"/>
            <a:ext cx="4446214" cy="4133907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effectLst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9" name="10 CuadroTexto"/>
          <p:cNvSpPr txBox="1"/>
          <p:nvPr/>
        </p:nvSpPr>
        <p:spPr>
          <a:xfrm>
            <a:off x="237831" y="438453"/>
            <a:ext cx="67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Cadenas Productivas (SIPOC)</a:t>
            </a:r>
            <a:endParaRPr lang="es-EC" sz="2400" b="1" dirty="0">
              <a:solidFill>
                <a:schemeClr val="accent1">
                  <a:lumMod val="50000"/>
                </a:schemeClr>
              </a:solidFill>
              <a:latin typeface="+mj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7 Conector recto"/>
          <p:cNvCxnSpPr/>
          <p:nvPr/>
        </p:nvCxnSpPr>
        <p:spPr>
          <a:xfrm>
            <a:off x="317958" y="900118"/>
            <a:ext cx="11559815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solid"/>
            <a:headEnd type="none"/>
          </a:ln>
          <a:effectLst>
            <a:innerShdw blurRad="63500" dist="50800" dir="54000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E48D7360-2342-419E-B874-80BB075EF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864" y="3040934"/>
            <a:ext cx="3718359" cy="3025070"/>
          </a:xfrm>
          <a:prstGeom prst="rect">
            <a:avLst/>
          </a:prstGeom>
        </p:spPr>
      </p:pic>
      <p:sp>
        <p:nvSpPr>
          <p:cNvPr id="80" name="AutoShape 25">
            <a:extLst>
              <a:ext uri="{FF2B5EF4-FFF2-40B4-BE49-F238E27FC236}">
                <a16:creationId xmlns:a16="http://schemas.microsoft.com/office/drawing/2014/main" id="{E7B78A12-CDFA-4054-A56A-4924B9B710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155" y="2167899"/>
            <a:ext cx="2051215" cy="492106"/>
          </a:xfrm>
          <a:prstGeom prst="chevron">
            <a:avLst>
              <a:gd name="adj" fmla="val 21899"/>
            </a:avLst>
          </a:prstGeom>
          <a:solidFill>
            <a:srgbClr val="0C3C55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0"/>
              </a:spcBef>
            </a:pPr>
            <a:r>
              <a:rPr lang="es-EC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PROVEEDORES</a:t>
            </a:r>
          </a:p>
        </p:txBody>
      </p:sp>
      <p:sp>
        <p:nvSpPr>
          <p:cNvPr id="85" name="AutoShape 25">
            <a:extLst>
              <a:ext uri="{FF2B5EF4-FFF2-40B4-BE49-F238E27FC236}">
                <a16:creationId xmlns:a16="http://schemas.microsoft.com/office/drawing/2014/main" id="{E9B3C9A4-99E1-4FFD-958D-DF09DEF3CD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6278" y="2167898"/>
            <a:ext cx="2051215" cy="492105"/>
          </a:xfrm>
          <a:prstGeom prst="chevron">
            <a:avLst>
              <a:gd name="adj" fmla="val 21899"/>
            </a:avLst>
          </a:prstGeom>
          <a:solidFill>
            <a:srgbClr val="0C3C55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0"/>
              </a:spcBef>
            </a:pPr>
            <a:r>
              <a:rPr lang="es-EC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INSUMOS</a:t>
            </a:r>
          </a:p>
        </p:txBody>
      </p:sp>
      <p:sp>
        <p:nvSpPr>
          <p:cNvPr id="90" name="AutoShape 25">
            <a:extLst>
              <a:ext uri="{FF2B5EF4-FFF2-40B4-BE49-F238E27FC236}">
                <a16:creationId xmlns:a16="http://schemas.microsoft.com/office/drawing/2014/main" id="{DFE74CA1-2980-4381-A573-518295021A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83402" y="2167899"/>
            <a:ext cx="2051215" cy="492106"/>
          </a:xfrm>
          <a:prstGeom prst="chevron">
            <a:avLst>
              <a:gd name="adj" fmla="val 21899"/>
            </a:avLst>
          </a:prstGeom>
          <a:solidFill>
            <a:srgbClr val="0C3C55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0"/>
              </a:spcBef>
            </a:pPr>
            <a:r>
              <a:rPr lang="es-EC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PROCESOS</a:t>
            </a:r>
          </a:p>
        </p:txBody>
      </p:sp>
      <p:sp>
        <p:nvSpPr>
          <p:cNvPr id="94" name="AutoShape 25">
            <a:extLst>
              <a:ext uri="{FF2B5EF4-FFF2-40B4-BE49-F238E27FC236}">
                <a16:creationId xmlns:a16="http://schemas.microsoft.com/office/drawing/2014/main" id="{ABF148FE-E112-4C84-82CB-54EC41AE6E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46435" y="2167898"/>
            <a:ext cx="2051215" cy="492105"/>
          </a:xfrm>
          <a:prstGeom prst="chevron">
            <a:avLst>
              <a:gd name="adj" fmla="val 21899"/>
            </a:avLst>
          </a:prstGeom>
          <a:solidFill>
            <a:srgbClr val="0C3C55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0"/>
              </a:spcBef>
            </a:pPr>
            <a:r>
              <a:rPr lang="es-EC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PRODUCTOS</a:t>
            </a:r>
          </a:p>
        </p:txBody>
      </p:sp>
      <p:sp>
        <p:nvSpPr>
          <p:cNvPr id="95" name="AutoShape 25">
            <a:extLst>
              <a:ext uri="{FF2B5EF4-FFF2-40B4-BE49-F238E27FC236}">
                <a16:creationId xmlns:a16="http://schemas.microsoft.com/office/drawing/2014/main" id="{A7573C4F-23A2-45EB-9CA0-C594C52F10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97650" y="2167898"/>
            <a:ext cx="2051215" cy="492105"/>
          </a:xfrm>
          <a:prstGeom prst="chevron">
            <a:avLst>
              <a:gd name="adj" fmla="val 21899"/>
            </a:avLst>
          </a:prstGeom>
          <a:solidFill>
            <a:srgbClr val="0C3C55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0"/>
              </a:spcBef>
            </a:pPr>
            <a:r>
              <a:rPr lang="es-EC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MERCADO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922FECA4-4C18-4D63-9CD4-B83A0C289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146" y="1149662"/>
            <a:ext cx="820211" cy="817577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8C1BB21A-6689-4B8B-B9AE-B3F75DA37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264" y="1264772"/>
            <a:ext cx="710183" cy="702467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AD349E52-5251-4863-90A3-6C748857E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3755" y="1336163"/>
            <a:ext cx="1068265" cy="653056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08AD4D2-5F45-4FE7-A885-8150718367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768" y="1258583"/>
            <a:ext cx="738552" cy="73063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367C17AE-8CE7-4E65-88EB-E086A6B5C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8264" y="1336163"/>
            <a:ext cx="1387777" cy="653056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1764F68D-B098-4110-BDE5-212F7A787693}"/>
              </a:ext>
            </a:extLst>
          </p:cNvPr>
          <p:cNvSpPr/>
          <p:nvPr/>
        </p:nvSpPr>
        <p:spPr>
          <a:xfrm>
            <a:off x="6349560" y="3123267"/>
            <a:ext cx="279840" cy="2800351"/>
          </a:xfrm>
          <a:prstGeom prst="rightBrace">
            <a:avLst>
              <a:gd name="adj1" fmla="val 8333"/>
              <a:gd name="adj2" fmla="val 48151"/>
            </a:avLst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2CA2A93C-FB68-4C3C-B71C-4CE7D2A7CEAE}"/>
              </a:ext>
            </a:extLst>
          </p:cNvPr>
          <p:cNvSpPr/>
          <p:nvPr/>
        </p:nvSpPr>
        <p:spPr>
          <a:xfrm>
            <a:off x="6840226" y="3321780"/>
            <a:ext cx="4145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b="1" dirty="0"/>
              <a:t>Mediante la identificación de acciones propositivas en cada eslabón de la cadena, permite conectar actores en el encadenamiento productivo en cada sector del Ecuador</a:t>
            </a:r>
          </a:p>
          <a:p>
            <a:pPr algn="ctr"/>
            <a:endParaRPr lang="es-EC" b="1" dirty="0"/>
          </a:p>
          <a:p>
            <a:pPr algn="ctr"/>
            <a:r>
              <a:rPr lang="es-EC" b="1" dirty="0"/>
              <a:t>Permite escuchar a todos los actores de la cadena productiva (ej. Vendedor, fabrica, intermediario, productor y consumidor)</a:t>
            </a:r>
          </a:p>
        </p:txBody>
      </p:sp>
      <p:grpSp>
        <p:nvGrpSpPr>
          <p:cNvPr id="103" name="Sketched Arrow">
            <a:extLst>
              <a:ext uri="{FF2B5EF4-FFF2-40B4-BE49-F238E27FC236}">
                <a16:creationId xmlns:a16="http://schemas.microsoft.com/office/drawing/2014/main" id="{B61A5E73-8B27-4212-806C-093F33C2DA9C}"/>
              </a:ext>
            </a:extLst>
          </p:cNvPr>
          <p:cNvGrpSpPr/>
          <p:nvPr/>
        </p:nvGrpSpPr>
        <p:grpSpPr>
          <a:xfrm flipH="1">
            <a:off x="962759" y="3123267"/>
            <a:ext cx="840643" cy="929129"/>
            <a:chOff x="3246438" y="-1408372"/>
            <a:chExt cx="561833" cy="620972"/>
          </a:xfrm>
        </p:grpSpPr>
        <p:sp>
          <p:nvSpPr>
            <p:cNvPr id="105" name="Arrow Tail">
              <a:extLst>
                <a:ext uri="{FF2B5EF4-FFF2-40B4-BE49-F238E27FC236}">
                  <a16:creationId xmlns:a16="http://schemas.microsoft.com/office/drawing/2014/main" id="{FE245016-CDB8-4768-ACDA-B3C602752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-1408372"/>
              <a:ext cx="536433" cy="476510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106" name="Arrow Head">
              <a:extLst>
                <a:ext uri="{FF2B5EF4-FFF2-40B4-BE49-F238E27FC236}">
                  <a16:creationId xmlns:a16="http://schemas.microsoft.com/office/drawing/2014/main" id="{4D97388D-D070-4BDB-94C9-E38C6C1E3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-1092200"/>
              <a:ext cx="303213" cy="304800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00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21AAAE-C1B8-4CCF-B638-569E694F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00000">
            <a:off x="1935014" y="2002511"/>
            <a:ext cx="3527032" cy="3398360"/>
          </a:xfrm>
          <a:prstGeom prst="rect">
            <a:avLst/>
          </a:prstGeom>
        </p:spPr>
      </p:pic>
      <p:sp>
        <p:nvSpPr>
          <p:cNvPr id="9" name="10 CuadroTexto"/>
          <p:cNvSpPr txBox="1"/>
          <p:nvPr/>
        </p:nvSpPr>
        <p:spPr>
          <a:xfrm>
            <a:off x="237831" y="438453"/>
            <a:ext cx="67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Actores Despliegue Territorial</a:t>
            </a:r>
            <a:endParaRPr lang="es-EC" sz="2400" b="1" dirty="0">
              <a:solidFill>
                <a:schemeClr val="accent1">
                  <a:lumMod val="50000"/>
                </a:schemeClr>
              </a:solidFill>
              <a:latin typeface="+mj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7 Conector recto"/>
          <p:cNvCxnSpPr/>
          <p:nvPr/>
        </p:nvCxnSpPr>
        <p:spPr>
          <a:xfrm>
            <a:off x="317958" y="900118"/>
            <a:ext cx="11559815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solid"/>
            <a:headEnd type="none"/>
          </a:ln>
          <a:effectLst>
            <a:innerShdw blurRad="63500" dist="50800" dir="54000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31">
            <a:extLst>
              <a:ext uri="{FF2B5EF4-FFF2-40B4-BE49-F238E27FC236}">
                <a16:creationId xmlns:a16="http://schemas.microsoft.com/office/drawing/2014/main" id="{B95CF160-1156-4D1D-A583-DEC358F9A987}"/>
              </a:ext>
            </a:extLst>
          </p:cNvPr>
          <p:cNvGrpSpPr/>
          <p:nvPr/>
        </p:nvGrpSpPr>
        <p:grpSpPr>
          <a:xfrm>
            <a:off x="542685" y="2921637"/>
            <a:ext cx="2142837" cy="606284"/>
            <a:chOff x="4716017" y="2082436"/>
            <a:chExt cx="1800200" cy="509340"/>
          </a:xfrm>
          <a:solidFill>
            <a:srgbClr val="0C3C55"/>
          </a:solidFill>
        </p:grpSpPr>
        <p:sp>
          <p:nvSpPr>
            <p:cNvPr id="27" name="Rounded Rectangle 25">
              <a:extLst>
                <a:ext uri="{FF2B5EF4-FFF2-40B4-BE49-F238E27FC236}">
                  <a16:creationId xmlns:a16="http://schemas.microsoft.com/office/drawing/2014/main" id="{038B96B4-CB29-4C80-927F-F09922397919}"/>
                </a:ext>
              </a:extLst>
            </p:cNvPr>
            <p:cNvSpPr/>
            <p:nvPr/>
          </p:nvSpPr>
          <p:spPr bwMode="auto">
            <a:xfrm>
              <a:off x="4716017" y="2082436"/>
              <a:ext cx="1800200" cy="509340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19" tIns="45719" rIns="45719" bIns="45719" numCol="1" rtlCol="0" anchor="ctr" anchorCtr="0" compatLnSpc="1">
              <a:prstTxWarp prst="textNoShape">
                <a:avLst/>
              </a:prstTxWarp>
            </a:bodyPr>
            <a:lstStyle/>
            <a:p>
              <a:pPr marL="609585" defTabSz="121917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Calibri" pitchFamily="34" charset="0"/>
                <a:cs typeface="Calibri" charset="0"/>
                <a:sym typeface="Calibri" charset="0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F61EAF6D-01D6-4F63-A999-A1C1AF29F897}"/>
                </a:ext>
              </a:extLst>
            </p:cNvPr>
            <p:cNvSpPr txBox="1"/>
            <p:nvPr/>
          </p:nvSpPr>
          <p:spPr>
            <a:xfrm>
              <a:off x="4850970" y="2188357"/>
              <a:ext cx="1530295" cy="2844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bg1"/>
                  </a:solidFill>
                  <a:latin typeface="Calibri" pitchFamily="34" charset="0"/>
                  <a:ea typeface="Lato" charset="0"/>
                  <a:cs typeface="Lato" charset="0"/>
                </a:rPr>
                <a:t>SECTOR PÚBLICO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B3E99422-D853-4C6B-8905-1E5539BFD0C2}"/>
              </a:ext>
            </a:extLst>
          </p:cNvPr>
          <p:cNvGrpSpPr/>
          <p:nvPr/>
        </p:nvGrpSpPr>
        <p:grpSpPr>
          <a:xfrm>
            <a:off x="4881345" y="2921637"/>
            <a:ext cx="2142837" cy="606284"/>
            <a:chOff x="4716017" y="2082436"/>
            <a:chExt cx="1800200" cy="509340"/>
          </a:xfrm>
          <a:solidFill>
            <a:srgbClr val="0C3C55"/>
          </a:solidFill>
        </p:grpSpPr>
        <p:sp>
          <p:nvSpPr>
            <p:cNvPr id="30" name="Rounded Rectangle 25">
              <a:extLst>
                <a:ext uri="{FF2B5EF4-FFF2-40B4-BE49-F238E27FC236}">
                  <a16:creationId xmlns:a16="http://schemas.microsoft.com/office/drawing/2014/main" id="{5FBC1490-21E2-4378-8F7D-CD2597D69F7C}"/>
                </a:ext>
              </a:extLst>
            </p:cNvPr>
            <p:cNvSpPr/>
            <p:nvPr/>
          </p:nvSpPr>
          <p:spPr bwMode="auto">
            <a:xfrm>
              <a:off x="4716017" y="2082436"/>
              <a:ext cx="1800200" cy="509340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19" tIns="45719" rIns="45719" bIns="45719" numCol="1" rtlCol="0" anchor="ctr" anchorCtr="0" compatLnSpc="1">
              <a:prstTxWarp prst="textNoShape">
                <a:avLst/>
              </a:prstTxWarp>
            </a:bodyPr>
            <a:lstStyle/>
            <a:p>
              <a:pPr marL="609585" defTabSz="121917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Calibri" pitchFamily="34" charset="0"/>
                <a:cs typeface="Calibri" charset="0"/>
                <a:sym typeface="Calibri" charset="0"/>
              </a:endParaRPr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BC3EE85E-4119-4098-ACCD-67F5235FD699}"/>
                </a:ext>
              </a:extLst>
            </p:cNvPr>
            <p:cNvSpPr txBox="1"/>
            <p:nvPr/>
          </p:nvSpPr>
          <p:spPr>
            <a:xfrm>
              <a:off x="4850970" y="2188357"/>
              <a:ext cx="1530295" cy="2844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bg1"/>
                  </a:solidFill>
                  <a:latin typeface="Calibri" pitchFamily="34" charset="0"/>
                  <a:ea typeface="Lato" charset="0"/>
                  <a:cs typeface="Lato" charset="0"/>
                </a:rPr>
                <a:t>SECTOR PRIVADO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89B8B482-74ED-42E8-AEC5-BA75CD50EB3C}"/>
              </a:ext>
            </a:extLst>
          </p:cNvPr>
          <p:cNvGrpSpPr/>
          <p:nvPr/>
        </p:nvGrpSpPr>
        <p:grpSpPr>
          <a:xfrm>
            <a:off x="2705371" y="4578355"/>
            <a:ext cx="2142837" cy="606284"/>
            <a:chOff x="4716017" y="2082436"/>
            <a:chExt cx="1800200" cy="509340"/>
          </a:xfrm>
          <a:solidFill>
            <a:srgbClr val="0C3C55"/>
          </a:solidFill>
        </p:grpSpPr>
        <p:sp>
          <p:nvSpPr>
            <p:cNvPr id="34" name="Rounded Rectangle 25">
              <a:extLst>
                <a:ext uri="{FF2B5EF4-FFF2-40B4-BE49-F238E27FC236}">
                  <a16:creationId xmlns:a16="http://schemas.microsoft.com/office/drawing/2014/main" id="{9C4320B3-FFCC-4657-830C-1CF605EFF194}"/>
                </a:ext>
              </a:extLst>
            </p:cNvPr>
            <p:cNvSpPr/>
            <p:nvPr/>
          </p:nvSpPr>
          <p:spPr bwMode="auto">
            <a:xfrm>
              <a:off x="4716017" y="2082436"/>
              <a:ext cx="1800200" cy="509340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19" tIns="45719" rIns="45719" bIns="45719" numCol="1" rtlCol="0" anchor="ctr" anchorCtr="0" compatLnSpc="1">
              <a:prstTxWarp prst="textNoShape">
                <a:avLst/>
              </a:prstTxWarp>
            </a:bodyPr>
            <a:lstStyle/>
            <a:p>
              <a:pPr marL="609585" defTabSz="121917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Calibri" pitchFamily="34" charset="0"/>
                <a:cs typeface="Calibri" charset="0"/>
                <a:sym typeface="Calibri" charset="0"/>
              </a:endParaRPr>
            </a:p>
          </p:txBody>
        </p:sp>
        <p:sp>
          <p:nvSpPr>
            <p:cNvPr id="35" name="TextBox 26">
              <a:extLst>
                <a:ext uri="{FF2B5EF4-FFF2-40B4-BE49-F238E27FC236}">
                  <a16:creationId xmlns:a16="http://schemas.microsoft.com/office/drawing/2014/main" id="{E1AD28F6-A4D6-458F-BAD1-B4D4A73F37A5}"/>
                </a:ext>
              </a:extLst>
            </p:cNvPr>
            <p:cNvSpPr txBox="1"/>
            <p:nvPr/>
          </p:nvSpPr>
          <p:spPr>
            <a:xfrm>
              <a:off x="4729085" y="2188357"/>
              <a:ext cx="1787131" cy="2844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bg1"/>
                  </a:solidFill>
                  <a:latin typeface="Calibri" pitchFamily="34" charset="0"/>
                  <a:ea typeface="Lato" charset="0"/>
                  <a:cs typeface="Lato" charset="0"/>
                </a:rPr>
                <a:t>SECTOR ACADÉMICO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  <a:ea typeface="Lato" charset="0"/>
                <a:cs typeface="Lato" charset="0"/>
              </a:endParaRPr>
            </a:p>
          </p:txBody>
        </p:sp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FF0642CC-CDAA-45F0-98FF-A0582224D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255" y="1394356"/>
            <a:ext cx="3682489" cy="595942"/>
          </a:xfrm>
          <a:prstGeom prst="rect">
            <a:avLst/>
          </a:prstGeom>
          <a:effectLst/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5A911F7-3D3C-439B-A192-AA71921E8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189" y="3004931"/>
            <a:ext cx="1569202" cy="128964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8E1172A-F37A-421C-B1C6-05AD16492376}"/>
              </a:ext>
            </a:extLst>
          </p:cNvPr>
          <p:cNvSpPr txBox="1"/>
          <p:nvPr/>
        </p:nvSpPr>
        <p:spPr>
          <a:xfrm>
            <a:off x="7514644" y="1861779"/>
            <a:ext cx="42752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ACTORES</a:t>
            </a:r>
          </a:p>
          <a:p>
            <a:endParaRPr lang="es-EC" b="1" dirty="0">
              <a:solidFill>
                <a:schemeClr val="tx2"/>
              </a:solidFill>
            </a:endParaRPr>
          </a:p>
          <a:p>
            <a:r>
              <a:rPr lang="es-EC" b="1" dirty="0">
                <a:solidFill>
                  <a:schemeClr val="tx2"/>
                </a:solidFill>
                <a:latin typeface="Arial Black" panose="020B0A04020102020204" pitchFamily="34" charset="0"/>
              </a:rPr>
              <a:t>Sector Privado </a:t>
            </a:r>
          </a:p>
          <a:p>
            <a:r>
              <a:rPr lang="es-EC" dirty="0"/>
              <a:t>Mi pymes, artesanos, EPS y grandes industrias</a:t>
            </a:r>
          </a:p>
          <a:p>
            <a:endParaRPr lang="es-EC" dirty="0"/>
          </a:p>
          <a:p>
            <a:r>
              <a:rPr lang="es-EC" b="1" dirty="0">
                <a:solidFill>
                  <a:schemeClr val="tx2"/>
                </a:solidFill>
                <a:latin typeface="Arial Black" panose="020B0A04020102020204" pitchFamily="34" charset="0"/>
              </a:rPr>
              <a:t>Sector Publico</a:t>
            </a:r>
          </a:p>
          <a:p>
            <a:r>
              <a:rPr lang="es-EC" dirty="0"/>
              <a:t>GADs, Banca Pública, Instituciones Rectoras</a:t>
            </a:r>
          </a:p>
          <a:p>
            <a:endParaRPr lang="es-EC" b="1" dirty="0">
              <a:solidFill>
                <a:schemeClr val="tx2"/>
              </a:solidFill>
            </a:endParaRPr>
          </a:p>
          <a:p>
            <a:r>
              <a:rPr lang="es-EC" b="1" dirty="0">
                <a:solidFill>
                  <a:schemeClr val="tx2"/>
                </a:solidFill>
                <a:latin typeface="Arial Black" panose="020B0A04020102020204" pitchFamily="34" charset="0"/>
              </a:rPr>
              <a:t>Sector Académico</a:t>
            </a:r>
          </a:p>
          <a:p>
            <a:r>
              <a:rPr lang="es-EC" dirty="0"/>
              <a:t>Universidades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4A0E6E8-7081-4359-8F83-58B892A18305}"/>
              </a:ext>
            </a:extLst>
          </p:cNvPr>
          <p:cNvSpPr/>
          <p:nvPr/>
        </p:nvSpPr>
        <p:spPr>
          <a:xfrm>
            <a:off x="1232504" y="5671849"/>
            <a:ext cx="5104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schemeClr val="tx2"/>
                </a:solidFill>
              </a:rPr>
              <a:t>Se genera un espacio para articular a los 3 sectores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B05ED9A-7500-43F6-9B09-CA11F63D34F3}"/>
              </a:ext>
            </a:extLst>
          </p:cNvPr>
          <p:cNvCxnSpPr>
            <a:cxnSpLocks/>
          </p:cNvCxnSpPr>
          <p:nvPr/>
        </p:nvCxnSpPr>
        <p:spPr>
          <a:xfrm>
            <a:off x="7618535" y="2237643"/>
            <a:ext cx="407083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6885B41-9BBB-4326-8E59-6A1E9F626741}"/>
              </a:ext>
            </a:extLst>
          </p:cNvPr>
          <p:cNvCxnSpPr>
            <a:cxnSpLocks/>
          </p:cNvCxnSpPr>
          <p:nvPr/>
        </p:nvCxnSpPr>
        <p:spPr>
          <a:xfrm>
            <a:off x="7298672" y="1200549"/>
            <a:ext cx="0" cy="513870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E7B9F6F-39A3-4C17-95EE-E2B9FB58E6F1}"/>
              </a:ext>
            </a:extLst>
          </p:cNvPr>
          <p:cNvSpPr/>
          <p:nvPr/>
        </p:nvSpPr>
        <p:spPr>
          <a:xfrm>
            <a:off x="5138125" y="2942491"/>
            <a:ext cx="21023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300" b="1" dirty="0"/>
              <a:t>Conjunto de actividades que dan un valor agregado para la generación de uno o varios productos.</a:t>
            </a:r>
          </a:p>
          <a:p>
            <a:endParaRPr lang="es-EC" sz="1300" b="1" dirty="0"/>
          </a:p>
          <a:p>
            <a:r>
              <a:rPr lang="es-EC" sz="1300" b="1" dirty="0"/>
              <a:t>Tramitología, regulación, normativas, formación, incentivos, regulaciones, reformas.</a:t>
            </a:r>
          </a:p>
          <a:p>
            <a:endParaRPr lang="es-EC" sz="1300" b="1" dirty="0"/>
          </a:p>
          <a:p>
            <a:r>
              <a:rPr lang="es-EC" sz="1300" b="1" dirty="0"/>
              <a:t>Ej. Incentivar contratos con empresas de tecnología innovadora para sector florícola.</a:t>
            </a:r>
          </a:p>
        </p:txBody>
      </p:sp>
      <p:sp>
        <p:nvSpPr>
          <p:cNvPr id="9" name="10 CuadroTexto"/>
          <p:cNvSpPr txBox="1"/>
          <p:nvPr/>
        </p:nvSpPr>
        <p:spPr>
          <a:xfrm>
            <a:off x="237831" y="438453"/>
            <a:ext cx="67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Metodolog</a:t>
            </a:r>
            <a:r>
              <a:rPr lang="es-EC" sz="2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ía SIPOC</a:t>
            </a:r>
          </a:p>
        </p:txBody>
      </p:sp>
      <p:cxnSp>
        <p:nvCxnSpPr>
          <p:cNvPr id="93" name="7 Conector recto"/>
          <p:cNvCxnSpPr/>
          <p:nvPr/>
        </p:nvCxnSpPr>
        <p:spPr>
          <a:xfrm>
            <a:off x="317958" y="900118"/>
            <a:ext cx="11559815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solid"/>
            <a:headEnd type="none"/>
          </a:ln>
          <a:effectLst>
            <a:innerShdw blurRad="63500" dist="50800" dir="54000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utoShape 25">
            <a:extLst>
              <a:ext uri="{FF2B5EF4-FFF2-40B4-BE49-F238E27FC236}">
                <a16:creationId xmlns:a16="http://schemas.microsoft.com/office/drawing/2014/main" id="{E7B78A12-CDFA-4054-A56A-4924B9B710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7346" y="2367441"/>
            <a:ext cx="2322493" cy="492106"/>
          </a:xfrm>
          <a:prstGeom prst="chevron">
            <a:avLst>
              <a:gd name="adj" fmla="val 21899"/>
            </a:avLst>
          </a:prstGeom>
          <a:solidFill>
            <a:srgbClr val="0C3C55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0"/>
              </a:spcBef>
            </a:pPr>
            <a:r>
              <a:rPr lang="es-EC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PROVEEDORES</a:t>
            </a:r>
          </a:p>
        </p:txBody>
      </p:sp>
      <p:sp>
        <p:nvSpPr>
          <p:cNvPr id="85" name="AutoShape 25">
            <a:extLst>
              <a:ext uri="{FF2B5EF4-FFF2-40B4-BE49-F238E27FC236}">
                <a16:creationId xmlns:a16="http://schemas.microsoft.com/office/drawing/2014/main" id="{E9B3C9A4-99E1-4FFD-958D-DF09DEF3CD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5747" y="2367440"/>
            <a:ext cx="2051215" cy="492105"/>
          </a:xfrm>
          <a:prstGeom prst="chevron">
            <a:avLst>
              <a:gd name="adj" fmla="val 21899"/>
            </a:avLst>
          </a:prstGeom>
          <a:solidFill>
            <a:srgbClr val="0C3C55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0"/>
              </a:spcBef>
            </a:pPr>
            <a:r>
              <a:rPr lang="es-EC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INSUMOS</a:t>
            </a:r>
          </a:p>
        </p:txBody>
      </p:sp>
      <p:sp>
        <p:nvSpPr>
          <p:cNvPr id="90" name="AutoShape 25">
            <a:extLst>
              <a:ext uri="{FF2B5EF4-FFF2-40B4-BE49-F238E27FC236}">
                <a16:creationId xmlns:a16="http://schemas.microsoft.com/office/drawing/2014/main" id="{DFE74CA1-2980-4381-A573-518295021A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2871" y="2367441"/>
            <a:ext cx="2051215" cy="492106"/>
          </a:xfrm>
          <a:prstGeom prst="chevron">
            <a:avLst>
              <a:gd name="adj" fmla="val 21899"/>
            </a:avLst>
          </a:prstGeom>
          <a:solidFill>
            <a:srgbClr val="0C3C55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0"/>
              </a:spcBef>
            </a:pPr>
            <a:r>
              <a:rPr lang="es-EC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PROCESOS</a:t>
            </a:r>
          </a:p>
        </p:txBody>
      </p:sp>
      <p:sp>
        <p:nvSpPr>
          <p:cNvPr id="94" name="AutoShape 25">
            <a:extLst>
              <a:ext uri="{FF2B5EF4-FFF2-40B4-BE49-F238E27FC236}">
                <a16:creationId xmlns:a16="http://schemas.microsoft.com/office/drawing/2014/main" id="{ABF148FE-E112-4C84-82CB-54EC41AE6E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5904" y="2367440"/>
            <a:ext cx="2051215" cy="492105"/>
          </a:xfrm>
          <a:prstGeom prst="chevron">
            <a:avLst>
              <a:gd name="adj" fmla="val 21899"/>
            </a:avLst>
          </a:prstGeom>
          <a:solidFill>
            <a:srgbClr val="0C3C55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0"/>
              </a:spcBef>
            </a:pPr>
            <a:r>
              <a:rPr lang="es-EC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PRODUCTOS</a:t>
            </a:r>
          </a:p>
        </p:txBody>
      </p:sp>
      <p:sp>
        <p:nvSpPr>
          <p:cNvPr id="95" name="AutoShape 25">
            <a:extLst>
              <a:ext uri="{FF2B5EF4-FFF2-40B4-BE49-F238E27FC236}">
                <a16:creationId xmlns:a16="http://schemas.microsoft.com/office/drawing/2014/main" id="{A7573C4F-23A2-45EB-9CA0-C594C52F10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47119" y="2367440"/>
            <a:ext cx="2051215" cy="492105"/>
          </a:xfrm>
          <a:prstGeom prst="chevron">
            <a:avLst>
              <a:gd name="adj" fmla="val 21899"/>
            </a:avLst>
          </a:prstGeom>
          <a:solidFill>
            <a:srgbClr val="0C3C55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0"/>
              </a:spcBef>
            </a:pPr>
            <a:r>
              <a:rPr lang="es-EC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MERCADO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922FECA4-4C18-4D63-9CD4-B83A0C28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615" y="1349204"/>
            <a:ext cx="820211" cy="817577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8C1BB21A-6689-4B8B-B9AE-B3F75DA37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733" y="1464314"/>
            <a:ext cx="710183" cy="702467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AD349E52-5251-4863-90A3-6C748857E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224" y="1535705"/>
            <a:ext cx="1068265" cy="653056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08AD4D2-5F45-4FE7-A885-815071836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237" y="1458125"/>
            <a:ext cx="738552" cy="73063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367C17AE-8CE7-4E65-88EB-E086A6B5C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733" y="1535705"/>
            <a:ext cx="1387777" cy="653056"/>
          </a:xfrm>
          <a:prstGeom prst="rect">
            <a:avLst/>
          </a:prstGeom>
        </p:spPr>
      </p:pic>
      <p:sp>
        <p:nvSpPr>
          <p:cNvPr id="101" name="Rectángulo 100">
            <a:extLst>
              <a:ext uri="{FF2B5EF4-FFF2-40B4-BE49-F238E27FC236}">
                <a16:creationId xmlns:a16="http://schemas.microsoft.com/office/drawing/2014/main" id="{2CA2A93C-FB68-4C3C-B71C-4CE7D2A7CEAE}"/>
              </a:ext>
            </a:extLst>
          </p:cNvPr>
          <p:cNvSpPr/>
          <p:nvPr/>
        </p:nvSpPr>
        <p:spPr>
          <a:xfrm>
            <a:off x="747346" y="2942492"/>
            <a:ext cx="223324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300" b="1" dirty="0"/>
              <a:t>Proporciona los insumos necesarios para un proceso productivo (empresa / institución o proceso). Enfoque productivo hacia atrás en la cadena productiva sectorial.</a:t>
            </a:r>
          </a:p>
          <a:p>
            <a:endParaRPr lang="en-US" sz="1300" b="1" dirty="0"/>
          </a:p>
          <a:p>
            <a:r>
              <a:rPr lang="en-US" sz="1300" b="1" dirty="0" err="1"/>
              <a:t>Financiamiento</a:t>
            </a:r>
            <a:r>
              <a:rPr lang="en-US" sz="1300" b="1" dirty="0"/>
              <a:t>, </a:t>
            </a:r>
            <a:r>
              <a:rPr lang="en-US" sz="1300" b="1" dirty="0" err="1"/>
              <a:t>distribución</a:t>
            </a:r>
            <a:r>
              <a:rPr lang="en-US" sz="1300" b="1" dirty="0"/>
              <a:t>, </a:t>
            </a:r>
            <a:r>
              <a:rPr lang="en-US" sz="1300" b="1" dirty="0" err="1"/>
              <a:t>logística</a:t>
            </a:r>
            <a:r>
              <a:rPr lang="en-US" sz="1300" b="1" dirty="0"/>
              <a:t>, </a:t>
            </a:r>
            <a:r>
              <a:rPr lang="en-US" sz="1300" b="1" dirty="0" err="1"/>
              <a:t>abastecimiento</a:t>
            </a:r>
            <a:r>
              <a:rPr lang="en-US" sz="1300" b="1" dirty="0"/>
              <a:t>.</a:t>
            </a:r>
          </a:p>
          <a:p>
            <a:endParaRPr lang="en-US" sz="1300" b="1" dirty="0"/>
          </a:p>
          <a:p>
            <a:r>
              <a:rPr lang="en-US" sz="1300" b="1" dirty="0"/>
              <a:t>E</a:t>
            </a:r>
            <a:r>
              <a:rPr lang="es-EC" sz="1300" b="1" dirty="0"/>
              <a:t>j. Identificar proveedores de balanceado con tecnología adecuada en el sector camaronero, a partir de la gestión de MAG.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EAAE413-6301-44BE-AB8D-48B748206A01}"/>
              </a:ext>
            </a:extLst>
          </p:cNvPr>
          <p:cNvSpPr/>
          <p:nvPr/>
        </p:nvSpPr>
        <p:spPr>
          <a:xfrm>
            <a:off x="3025879" y="2942492"/>
            <a:ext cx="21125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300" b="1" dirty="0"/>
              <a:t>Bienes, servicios y personal requeridos en el proceso productivo de un bien final.</a:t>
            </a:r>
          </a:p>
          <a:p>
            <a:endParaRPr lang="es-EC" sz="1300" b="1" dirty="0"/>
          </a:p>
          <a:p>
            <a:r>
              <a:rPr lang="es-EC" sz="1300" b="1" dirty="0"/>
              <a:t>Materia prima, bien de capital, nueva tecnología, información,</a:t>
            </a:r>
          </a:p>
          <a:p>
            <a:r>
              <a:rPr lang="es-EC" sz="1300" b="1" dirty="0"/>
              <a:t>datos, documentación,</a:t>
            </a:r>
          </a:p>
          <a:p>
            <a:r>
              <a:rPr lang="es-EC" sz="1300" b="1" dirty="0"/>
              <a:t>servicio.</a:t>
            </a:r>
          </a:p>
          <a:p>
            <a:endParaRPr lang="es-EC" sz="1300" b="1" dirty="0"/>
          </a:p>
          <a:p>
            <a:r>
              <a:rPr lang="es-EC" sz="1300" b="1" dirty="0"/>
              <a:t>Ej. Regular calidad de balanceado de industria local para el sector ganadero.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C2AAA76-6A3F-4050-B0CF-206465F7FD60}"/>
              </a:ext>
            </a:extLst>
          </p:cNvPr>
          <p:cNvCxnSpPr>
            <a:cxnSpLocks/>
          </p:cNvCxnSpPr>
          <p:nvPr/>
        </p:nvCxnSpPr>
        <p:spPr>
          <a:xfrm flipH="1">
            <a:off x="2980592" y="3006135"/>
            <a:ext cx="30774" cy="295420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54FF27D-2960-4DA3-9842-F4CE5CC0C2F2}"/>
              </a:ext>
            </a:extLst>
          </p:cNvPr>
          <p:cNvCxnSpPr>
            <a:cxnSpLocks/>
          </p:cNvCxnSpPr>
          <p:nvPr/>
        </p:nvCxnSpPr>
        <p:spPr>
          <a:xfrm>
            <a:off x="5063047" y="3006135"/>
            <a:ext cx="0" cy="295420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32B56FA-58F1-43E8-B8A1-FD6006056826}"/>
              </a:ext>
            </a:extLst>
          </p:cNvPr>
          <p:cNvCxnSpPr>
            <a:cxnSpLocks/>
          </p:cNvCxnSpPr>
          <p:nvPr/>
        </p:nvCxnSpPr>
        <p:spPr>
          <a:xfrm flipH="1">
            <a:off x="7134958" y="3006135"/>
            <a:ext cx="40622" cy="295420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3F3D568-A3FE-4ED3-BDCE-BDC7B40E2BF7}"/>
              </a:ext>
            </a:extLst>
          </p:cNvPr>
          <p:cNvCxnSpPr>
            <a:cxnSpLocks/>
          </p:cNvCxnSpPr>
          <p:nvPr/>
        </p:nvCxnSpPr>
        <p:spPr>
          <a:xfrm>
            <a:off x="9193414" y="3006135"/>
            <a:ext cx="0" cy="302951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176593B-A797-43DF-A369-85947E5839BE}"/>
              </a:ext>
            </a:extLst>
          </p:cNvPr>
          <p:cNvSpPr/>
          <p:nvPr/>
        </p:nvSpPr>
        <p:spPr>
          <a:xfrm>
            <a:off x="7200206" y="2931465"/>
            <a:ext cx="199320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300" b="1" dirty="0"/>
              <a:t>Producto, servicio, información, documentación que es generada por el proceso productivo.</a:t>
            </a:r>
          </a:p>
          <a:p>
            <a:endParaRPr lang="es-EC" sz="1300" b="1" dirty="0"/>
          </a:p>
          <a:p>
            <a:r>
              <a:rPr lang="es-EC" sz="1300" b="1" dirty="0"/>
              <a:t>Ej. Impulsar la innovación en productos del sector lácteo para mejorar la competitividad.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6D2F959-309C-4EEE-B897-BA3EEBF6B8B9}"/>
              </a:ext>
            </a:extLst>
          </p:cNvPr>
          <p:cNvSpPr/>
          <p:nvPr/>
        </p:nvSpPr>
        <p:spPr>
          <a:xfrm>
            <a:off x="9296618" y="2931464"/>
            <a:ext cx="199320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300" b="1" dirty="0"/>
              <a:t>Espacio donde interactúa oferta y demanda, a partir de productos generados por la cadena.</a:t>
            </a:r>
          </a:p>
          <a:p>
            <a:endParaRPr lang="es-EC" sz="1300" b="1" dirty="0"/>
          </a:p>
          <a:p>
            <a:r>
              <a:rPr lang="es-EC" sz="1300" b="1" dirty="0"/>
              <a:t>Incluye aspectos de promoción, competitividad, tratados comerciales, contratación pública, comercio exterior, precios, asociatividad.</a:t>
            </a:r>
          </a:p>
          <a:p>
            <a:endParaRPr lang="es-EC" sz="1300" b="1" dirty="0"/>
          </a:p>
          <a:p>
            <a:r>
              <a:rPr lang="es-EC" sz="1300" b="1" dirty="0"/>
              <a:t>Ej. Generar espacios de promoción comercial artesana.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4302CDD-48C6-4CC2-B4E0-8AC7D2AB05A6}"/>
              </a:ext>
            </a:extLst>
          </p:cNvPr>
          <p:cNvSpPr txBox="1"/>
          <p:nvPr/>
        </p:nvSpPr>
        <p:spPr>
          <a:xfrm>
            <a:off x="624254" y="1048635"/>
            <a:ext cx="10845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METODOLOGÍA SIPOC: </a:t>
            </a:r>
            <a:r>
              <a:rPr lang="es-EC" sz="1600" b="1" dirty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Permite identificar SOLUCIONES para mejorar el estado de la cadena productiva</a:t>
            </a:r>
            <a:r>
              <a:rPr lang="es-EC" sz="1600" b="1" dirty="0">
                <a:solidFill>
                  <a:srgbClr val="0070C0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508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0 CuadroTexto"/>
          <p:cNvSpPr txBox="1"/>
          <p:nvPr/>
        </p:nvSpPr>
        <p:spPr>
          <a:xfrm>
            <a:off x="237831" y="438453"/>
            <a:ext cx="8026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L</a:t>
            </a:r>
            <a:r>
              <a:rPr lang="es-EC" sz="2000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ógica</a:t>
            </a:r>
            <a:r>
              <a:rPr lang="es-EC" sz="20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de Funcionamiento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–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Plataforma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Inteligencia Productiva</a:t>
            </a:r>
            <a:endParaRPr lang="es-EC" sz="2000" b="1" dirty="0">
              <a:solidFill>
                <a:schemeClr val="accent1">
                  <a:lumMod val="50000"/>
                </a:schemeClr>
              </a:solidFill>
              <a:latin typeface="+mj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7 Conector recto"/>
          <p:cNvCxnSpPr/>
          <p:nvPr/>
        </p:nvCxnSpPr>
        <p:spPr>
          <a:xfrm>
            <a:off x="317958" y="900118"/>
            <a:ext cx="11559815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solid"/>
            <a:headEnd type="none"/>
          </a:ln>
          <a:effectLst>
            <a:innerShdw blurRad="63500" dist="50800" dir="54000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agen 63">
            <a:extLst>
              <a:ext uri="{FF2B5EF4-FFF2-40B4-BE49-F238E27FC236}">
                <a16:creationId xmlns:a16="http://schemas.microsoft.com/office/drawing/2014/main" id="{275C7DFB-475A-4023-9664-1438728E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801" y="1789215"/>
            <a:ext cx="399247" cy="422693"/>
          </a:xfrm>
          <a:prstGeom prst="rect">
            <a:avLst/>
          </a:prstGeom>
        </p:spPr>
      </p:pic>
      <p:grpSp>
        <p:nvGrpSpPr>
          <p:cNvPr id="65" name="Grupo 64">
            <a:extLst>
              <a:ext uri="{FF2B5EF4-FFF2-40B4-BE49-F238E27FC236}">
                <a16:creationId xmlns:a16="http://schemas.microsoft.com/office/drawing/2014/main" id="{42695E9D-CC9F-4169-9951-9643460DB64D}"/>
              </a:ext>
            </a:extLst>
          </p:cNvPr>
          <p:cNvGrpSpPr/>
          <p:nvPr/>
        </p:nvGrpSpPr>
        <p:grpSpPr>
          <a:xfrm>
            <a:off x="1008906" y="2039518"/>
            <a:ext cx="2237343" cy="1196591"/>
            <a:chOff x="533879" y="2935626"/>
            <a:chExt cx="2768946" cy="1480907"/>
          </a:xfrm>
        </p:grpSpPr>
        <p:pic>
          <p:nvPicPr>
            <p:cNvPr id="66" name="Imagen 65">
              <a:extLst>
                <a:ext uri="{FF2B5EF4-FFF2-40B4-BE49-F238E27FC236}">
                  <a16:creationId xmlns:a16="http://schemas.microsoft.com/office/drawing/2014/main" id="{A2B44FFA-2D24-4D52-8400-E570CEA1D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7465" y="2935626"/>
              <a:ext cx="385872" cy="352287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B81F738E-A30C-4C1C-8FE5-76F813F3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1905" y="2952784"/>
              <a:ext cx="301257" cy="311643"/>
            </a:xfrm>
            <a:prstGeom prst="rect">
              <a:avLst/>
            </a:prstGeom>
          </p:spPr>
        </p:pic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257A3991-1658-453F-82AB-BC8E5EF32E36}"/>
                </a:ext>
              </a:extLst>
            </p:cNvPr>
            <p:cNvSpPr txBox="1"/>
            <p:nvPr/>
          </p:nvSpPr>
          <p:spPr>
            <a:xfrm>
              <a:off x="533879" y="3388087"/>
              <a:ext cx="2768946" cy="1028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C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Usuarios consultan</a:t>
              </a:r>
            </a:p>
            <a:p>
              <a:pPr algn="ctr"/>
              <a:r>
                <a:rPr lang="es-EC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los compromisos establecidos </a:t>
              </a:r>
            </a:p>
            <a:p>
              <a:pPr algn="ctr"/>
              <a:r>
                <a:rPr lang="es-EC" sz="1200" dirty="0">
                  <a:solidFill>
                    <a:srgbClr val="00ACA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(se indica el origen</a:t>
              </a:r>
            </a:p>
            <a:p>
              <a:pPr algn="ctr"/>
              <a:r>
                <a:rPr lang="es-EC" sz="1200" dirty="0">
                  <a:solidFill>
                    <a:srgbClr val="00ACA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 compromiso)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262E03E-7832-4B6B-A7B4-3DF9E2CD376D}"/>
              </a:ext>
            </a:extLst>
          </p:cNvPr>
          <p:cNvGrpSpPr/>
          <p:nvPr/>
        </p:nvGrpSpPr>
        <p:grpSpPr>
          <a:xfrm>
            <a:off x="6382173" y="2122725"/>
            <a:ext cx="1220151" cy="1259160"/>
            <a:chOff x="5675876" y="2215074"/>
            <a:chExt cx="1509232" cy="1557482"/>
          </a:xfrm>
        </p:grpSpPr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0C98C36E-C106-41F1-831A-E2F528DE3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5877" y="2623135"/>
              <a:ext cx="229379" cy="301018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CD172575-0235-4C2B-8AFC-4753A40A8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5876" y="3014757"/>
              <a:ext cx="229379" cy="301018"/>
            </a:xfrm>
            <a:prstGeom prst="rect">
              <a:avLst/>
            </a:prstGeom>
          </p:spPr>
        </p:pic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A69633A4-6F51-48B3-9FF4-1C05262FF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5877" y="3406379"/>
              <a:ext cx="229379" cy="301018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928148AF-6FF4-4329-8BFE-17DF8CD2D434}"/>
                </a:ext>
              </a:extLst>
            </p:cNvPr>
            <p:cNvSpPr txBox="1"/>
            <p:nvPr/>
          </p:nvSpPr>
          <p:spPr>
            <a:xfrm>
              <a:off x="5905255" y="2628191"/>
              <a:ext cx="829203" cy="342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Actor 1</a:t>
              </a:r>
              <a:endPara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8C40F080-DEDF-4ECF-84CC-9FAB9ADDD823}"/>
                </a:ext>
              </a:extLst>
            </p:cNvPr>
            <p:cNvSpPr txBox="1"/>
            <p:nvPr/>
          </p:nvSpPr>
          <p:spPr>
            <a:xfrm>
              <a:off x="5905255" y="3038308"/>
              <a:ext cx="829203" cy="342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Actor 2</a:t>
              </a:r>
              <a:endPara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EC733467-6990-45ED-A907-7D0CA6717CF7}"/>
                </a:ext>
              </a:extLst>
            </p:cNvPr>
            <p:cNvSpPr txBox="1"/>
            <p:nvPr/>
          </p:nvSpPr>
          <p:spPr>
            <a:xfrm>
              <a:off x="5905255" y="3429930"/>
              <a:ext cx="833169" cy="342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Actor n</a:t>
              </a:r>
              <a:endPara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6" name="Imagen 75">
              <a:extLst>
                <a:ext uri="{FF2B5EF4-FFF2-40B4-BE49-F238E27FC236}">
                  <a16:creationId xmlns:a16="http://schemas.microsoft.com/office/drawing/2014/main" id="{C617DFB2-D6FF-47B0-9756-D77C6F09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5876" y="2215074"/>
              <a:ext cx="229379" cy="301018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FB500801-4880-48FC-A062-81D1AB09E4F0}"/>
                </a:ext>
              </a:extLst>
            </p:cNvPr>
            <p:cNvSpPr txBox="1"/>
            <p:nvPr/>
          </p:nvSpPr>
          <p:spPr>
            <a:xfrm>
              <a:off x="5905255" y="2220131"/>
              <a:ext cx="1279853" cy="342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ACA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Responsable</a:t>
              </a:r>
              <a:endParaRPr lang="es-EC" sz="1200" dirty="0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A047B60A-86C8-4C35-9546-195580ACCE87}"/>
              </a:ext>
            </a:extLst>
          </p:cNvPr>
          <p:cNvGrpSpPr/>
          <p:nvPr/>
        </p:nvGrpSpPr>
        <p:grpSpPr>
          <a:xfrm>
            <a:off x="4330767" y="1909968"/>
            <a:ext cx="1187913" cy="1047326"/>
            <a:chOff x="3980643" y="4334481"/>
            <a:chExt cx="1365646" cy="1204024"/>
          </a:xfrm>
        </p:grpSpPr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8ABFBF9-0793-439D-81D9-D5AF0A47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0643" y="4334481"/>
              <a:ext cx="294590" cy="335593"/>
            </a:xfrm>
            <a:prstGeom prst="rect">
              <a:avLst/>
            </a:prstGeom>
          </p:spPr>
        </p:pic>
        <p:pic>
          <p:nvPicPr>
            <p:cNvPr id="80" name="Imagen 79">
              <a:extLst>
                <a:ext uri="{FF2B5EF4-FFF2-40B4-BE49-F238E27FC236}">
                  <a16:creationId xmlns:a16="http://schemas.microsoft.com/office/drawing/2014/main" id="{8AE5BBF5-2F15-4575-B54F-397E6824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5748" y="4762642"/>
              <a:ext cx="294590" cy="335593"/>
            </a:xfrm>
            <a:prstGeom prst="rect">
              <a:avLst/>
            </a:prstGeom>
          </p:spPr>
        </p:pic>
        <p:pic>
          <p:nvPicPr>
            <p:cNvPr id="81" name="Imagen 80">
              <a:extLst>
                <a:ext uri="{FF2B5EF4-FFF2-40B4-BE49-F238E27FC236}">
                  <a16:creationId xmlns:a16="http://schemas.microsoft.com/office/drawing/2014/main" id="{3BD01D85-F4CD-42EB-8FE6-703FD293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5748" y="5202649"/>
              <a:ext cx="294590" cy="335593"/>
            </a:xfrm>
            <a:prstGeom prst="rect">
              <a:avLst/>
            </a:prstGeom>
          </p:spPr>
        </p:pic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AEFFC59A-CA98-4C63-B086-A012D9C96239}"/>
                </a:ext>
              </a:extLst>
            </p:cNvPr>
            <p:cNvSpPr txBox="1"/>
            <p:nvPr/>
          </p:nvSpPr>
          <p:spPr>
            <a:xfrm>
              <a:off x="4275232" y="4366753"/>
              <a:ext cx="1067373" cy="31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Actividad</a:t>
              </a: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1</a:t>
              </a:r>
              <a:endPara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F41955C7-22FA-40BA-B7D1-6F1D59C3E618}"/>
                </a:ext>
              </a:extLst>
            </p:cNvPr>
            <p:cNvSpPr txBox="1"/>
            <p:nvPr/>
          </p:nvSpPr>
          <p:spPr>
            <a:xfrm>
              <a:off x="4275231" y="4809403"/>
              <a:ext cx="1067373" cy="31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Actividad</a:t>
              </a: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2</a:t>
              </a:r>
              <a:endPara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A1964C85-3CED-4513-9D5C-3FB03631A1D5}"/>
                </a:ext>
              </a:extLst>
            </p:cNvPr>
            <p:cNvSpPr txBox="1"/>
            <p:nvPr/>
          </p:nvSpPr>
          <p:spPr>
            <a:xfrm>
              <a:off x="4275231" y="5220062"/>
              <a:ext cx="1071058" cy="31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Actividad</a:t>
              </a: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n</a:t>
              </a:r>
              <a:endPara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85" name="Conector recto 6">
            <a:extLst>
              <a:ext uri="{FF2B5EF4-FFF2-40B4-BE49-F238E27FC236}">
                <a16:creationId xmlns:a16="http://schemas.microsoft.com/office/drawing/2014/main" id="{387F81D1-72C9-4581-9013-81D206E22553}"/>
              </a:ext>
            </a:extLst>
          </p:cNvPr>
          <p:cNvCxnSpPr>
            <a:cxnSpLocks/>
          </p:cNvCxnSpPr>
          <p:nvPr/>
        </p:nvCxnSpPr>
        <p:spPr>
          <a:xfrm>
            <a:off x="3327985" y="2702352"/>
            <a:ext cx="692160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6">
            <a:extLst>
              <a:ext uri="{FF2B5EF4-FFF2-40B4-BE49-F238E27FC236}">
                <a16:creationId xmlns:a16="http://schemas.microsoft.com/office/drawing/2014/main" id="{611A5A3A-708A-4CA8-80E5-5A3C77FB4FFD}"/>
              </a:ext>
            </a:extLst>
          </p:cNvPr>
          <p:cNvCxnSpPr>
            <a:cxnSpLocks/>
          </p:cNvCxnSpPr>
          <p:nvPr/>
        </p:nvCxnSpPr>
        <p:spPr>
          <a:xfrm>
            <a:off x="5897767" y="2705353"/>
            <a:ext cx="35739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6">
            <a:extLst>
              <a:ext uri="{FF2B5EF4-FFF2-40B4-BE49-F238E27FC236}">
                <a16:creationId xmlns:a16="http://schemas.microsoft.com/office/drawing/2014/main" id="{FB9FCBA5-8869-49B2-B6E9-73BFAAC85B8C}"/>
              </a:ext>
            </a:extLst>
          </p:cNvPr>
          <p:cNvCxnSpPr>
            <a:cxnSpLocks/>
          </p:cNvCxnSpPr>
          <p:nvPr/>
        </p:nvCxnSpPr>
        <p:spPr>
          <a:xfrm>
            <a:off x="8041957" y="1967150"/>
            <a:ext cx="0" cy="149199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737D5B8-594C-4344-BE41-F3F839096B41}"/>
              </a:ext>
            </a:extLst>
          </p:cNvPr>
          <p:cNvSpPr txBox="1"/>
          <p:nvPr/>
        </p:nvSpPr>
        <p:spPr>
          <a:xfrm>
            <a:off x="8264769" y="1862063"/>
            <a:ext cx="1835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Estado de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Cumplimiento</a:t>
            </a:r>
            <a:endParaRPr lang="es-EC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9" name="Conector recto 6">
            <a:extLst>
              <a:ext uri="{FF2B5EF4-FFF2-40B4-BE49-F238E27FC236}">
                <a16:creationId xmlns:a16="http://schemas.microsoft.com/office/drawing/2014/main" id="{08463E8E-9968-4E46-A131-6AFECA3C57D0}"/>
              </a:ext>
            </a:extLst>
          </p:cNvPr>
          <p:cNvCxnSpPr>
            <a:cxnSpLocks/>
          </p:cNvCxnSpPr>
          <p:nvPr/>
        </p:nvCxnSpPr>
        <p:spPr>
          <a:xfrm>
            <a:off x="8041957" y="2493609"/>
            <a:ext cx="241976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5DF75DA9-7B49-4695-89E9-19A2FAB67752}"/>
              </a:ext>
            </a:extLst>
          </p:cNvPr>
          <p:cNvSpPr txBox="1"/>
          <p:nvPr/>
        </p:nvSpPr>
        <p:spPr>
          <a:xfrm>
            <a:off x="8264769" y="2353893"/>
            <a:ext cx="1793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Indicadores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Impacto</a:t>
            </a:r>
            <a:endParaRPr lang="es-EC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1" name="Conector recto 6">
            <a:extLst>
              <a:ext uri="{FF2B5EF4-FFF2-40B4-BE49-F238E27FC236}">
                <a16:creationId xmlns:a16="http://schemas.microsoft.com/office/drawing/2014/main" id="{094E67AB-0E41-4DC4-B745-D820BE2BE9BF}"/>
              </a:ext>
            </a:extLst>
          </p:cNvPr>
          <p:cNvCxnSpPr>
            <a:cxnSpLocks/>
          </p:cNvCxnSpPr>
          <p:nvPr/>
        </p:nvCxnSpPr>
        <p:spPr>
          <a:xfrm>
            <a:off x="8041957" y="3001641"/>
            <a:ext cx="253389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3A18A39-74B1-4B51-B091-D9CD350C290C}"/>
              </a:ext>
            </a:extLst>
          </p:cNvPr>
          <p:cNvSpPr txBox="1"/>
          <p:nvPr/>
        </p:nvSpPr>
        <p:spPr>
          <a:xfrm>
            <a:off x="8280299" y="2808397"/>
            <a:ext cx="18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Comentarios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</a:t>
            </a:r>
          </a:p>
          <a:p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avance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Cumplimiento</a:t>
            </a:r>
            <a:endParaRPr lang="es-EC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F958F189-FA7A-4D96-AE59-9363A03823E4}"/>
              </a:ext>
            </a:extLst>
          </p:cNvPr>
          <p:cNvSpPr txBox="1"/>
          <p:nvPr/>
        </p:nvSpPr>
        <p:spPr>
          <a:xfrm>
            <a:off x="3798744" y="3016318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 </a:t>
            </a:r>
            <a:r>
              <a:rPr lang="en-US" sz="1200" dirty="0" err="1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</a:t>
            </a:r>
            <a:r>
              <a:rPr lang="en-US" sz="1200" dirty="0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r>
              <a:rPr lang="en-US" sz="1200" dirty="0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corresponde</a:t>
            </a:r>
            <a:endParaRPr lang="en-US" sz="1200" dirty="0">
              <a:solidFill>
                <a:srgbClr val="00ACA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sector p</a:t>
            </a:r>
            <a:r>
              <a:rPr lang="es-EC" sz="1200" dirty="0" err="1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úbico</a:t>
            </a:r>
            <a:r>
              <a:rPr lang="es-EC" sz="1200" dirty="0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privado,</a:t>
            </a:r>
          </a:p>
          <a:p>
            <a:pPr algn="ctr"/>
            <a:r>
              <a:rPr lang="es-EC" sz="1200" dirty="0" err="1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Academina</a:t>
            </a:r>
            <a:r>
              <a:rPr lang="es-EC" sz="1200" dirty="0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EPS </a:t>
            </a:r>
            <a:r>
              <a:rPr lang="en-US" sz="1200" dirty="0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sz="1200" dirty="0" err="1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Artesanos</a:t>
            </a:r>
            <a:r>
              <a:rPr lang="en-US" sz="1200" dirty="0">
                <a:solidFill>
                  <a:srgbClr val="00AC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s-EC" sz="1200" dirty="0">
              <a:solidFill>
                <a:srgbClr val="00ACA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5" name="Imagen 94">
            <a:extLst>
              <a:ext uri="{FF2B5EF4-FFF2-40B4-BE49-F238E27FC236}">
                <a16:creationId xmlns:a16="http://schemas.microsoft.com/office/drawing/2014/main" id="{10E526EA-F983-4C62-ABFC-44213FCFF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2399" y="2869576"/>
            <a:ext cx="331232" cy="293484"/>
          </a:xfrm>
          <a:prstGeom prst="rect">
            <a:avLst/>
          </a:prstGeom>
        </p:spPr>
      </p:pic>
      <p:cxnSp>
        <p:nvCxnSpPr>
          <p:cNvPr id="96" name="Conector recto 6">
            <a:extLst>
              <a:ext uri="{FF2B5EF4-FFF2-40B4-BE49-F238E27FC236}">
                <a16:creationId xmlns:a16="http://schemas.microsoft.com/office/drawing/2014/main" id="{C4A9B8BE-98F7-4127-A4EF-10EBD5AC551D}"/>
              </a:ext>
            </a:extLst>
          </p:cNvPr>
          <p:cNvCxnSpPr>
            <a:cxnSpLocks/>
          </p:cNvCxnSpPr>
          <p:nvPr/>
        </p:nvCxnSpPr>
        <p:spPr>
          <a:xfrm>
            <a:off x="8028828" y="3445840"/>
            <a:ext cx="256139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4A390DCD-024A-491F-8FF1-6524E9CB9AF7}"/>
              </a:ext>
            </a:extLst>
          </p:cNvPr>
          <p:cNvSpPr txBox="1"/>
          <p:nvPr/>
        </p:nvSpPr>
        <p:spPr>
          <a:xfrm>
            <a:off x="8292310" y="3310464"/>
            <a:ext cx="1847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Alertas de Cumplimiento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13986F18-C62F-493C-846B-7A2800A18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1283" y="3318191"/>
            <a:ext cx="252978" cy="236405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A6ED826F-3404-408A-9178-DDFBED51D1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0795" y="3278798"/>
            <a:ext cx="288880" cy="287952"/>
          </a:xfrm>
          <a:prstGeom prst="rect">
            <a:avLst/>
          </a:prstGeom>
        </p:spPr>
      </p:pic>
      <p:cxnSp>
        <p:nvCxnSpPr>
          <p:cNvPr id="100" name="Conector recto 6">
            <a:extLst>
              <a:ext uri="{FF2B5EF4-FFF2-40B4-BE49-F238E27FC236}">
                <a16:creationId xmlns:a16="http://schemas.microsoft.com/office/drawing/2014/main" id="{DD00F065-F888-47BA-9F29-FC5DEFD1E816}"/>
              </a:ext>
            </a:extLst>
          </p:cNvPr>
          <p:cNvCxnSpPr>
            <a:cxnSpLocks/>
          </p:cNvCxnSpPr>
          <p:nvPr/>
        </p:nvCxnSpPr>
        <p:spPr>
          <a:xfrm>
            <a:off x="8025194" y="1967150"/>
            <a:ext cx="255105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Imagen 100">
            <a:extLst>
              <a:ext uri="{FF2B5EF4-FFF2-40B4-BE49-F238E27FC236}">
                <a16:creationId xmlns:a16="http://schemas.microsoft.com/office/drawing/2014/main" id="{AC917F81-D81B-439A-8BE6-DC84C30AD2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9876" y="2367534"/>
            <a:ext cx="264206" cy="263358"/>
          </a:xfrm>
          <a:prstGeom prst="rect">
            <a:avLst/>
          </a:prstGeom>
        </p:spPr>
      </p:pic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21EFDC2-3404-405E-BEE5-A92D3E1774B2}"/>
              </a:ext>
            </a:extLst>
          </p:cNvPr>
          <p:cNvSpPr txBox="1"/>
          <p:nvPr/>
        </p:nvSpPr>
        <p:spPr>
          <a:xfrm>
            <a:off x="1076122" y="4809537"/>
            <a:ext cx="1934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de Diálogo</a:t>
            </a:r>
          </a:p>
          <a:p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Productivo (Calendario de</a:t>
            </a:r>
          </a:p>
          <a:p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Despliegue Territorial)</a:t>
            </a:r>
          </a:p>
        </p:txBody>
      </p:sp>
      <p:pic>
        <p:nvPicPr>
          <p:cNvPr id="105" name="Imagen 104">
            <a:extLst>
              <a:ext uri="{FF2B5EF4-FFF2-40B4-BE49-F238E27FC236}">
                <a16:creationId xmlns:a16="http://schemas.microsoft.com/office/drawing/2014/main" id="{A4A58793-A55F-41D6-903E-BC40338BAA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031" y="4945535"/>
            <a:ext cx="316283" cy="320352"/>
          </a:xfrm>
          <a:prstGeom prst="rect">
            <a:avLst/>
          </a:prstGeom>
        </p:spPr>
      </p:pic>
      <p:sp>
        <p:nvSpPr>
          <p:cNvPr id="106" name="CuadroTexto 105">
            <a:extLst>
              <a:ext uri="{FF2B5EF4-FFF2-40B4-BE49-F238E27FC236}">
                <a16:creationId xmlns:a16="http://schemas.microsoft.com/office/drawing/2014/main" id="{4ADA8862-E275-407C-91E1-716322EB9E2D}"/>
              </a:ext>
            </a:extLst>
          </p:cNvPr>
          <p:cNvSpPr txBox="1"/>
          <p:nvPr/>
        </p:nvSpPr>
        <p:spPr>
          <a:xfrm>
            <a:off x="3584027" y="4809537"/>
            <a:ext cx="188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</a:t>
            </a:r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ón para el</a:t>
            </a:r>
          </a:p>
          <a:p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Inversionista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beneficios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Instructivos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etc)</a:t>
            </a:r>
            <a:endParaRPr lang="es-EC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D41DB642-9D3C-4C0A-8E87-EC58DFC98D57}"/>
              </a:ext>
            </a:extLst>
          </p:cNvPr>
          <p:cNvSpPr txBox="1"/>
          <p:nvPr/>
        </p:nvSpPr>
        <p:spPr>
          <a:xfrm>
            <a:off x="6256344" y="4899051"/>
            <a:ext cx="194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Índice Único de </a:t>
            </a:r>
          </a:p>
          <a:p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Competitividad Productiva</a:t>
            </a:r>
          </a:p>
        </p:txBody>
      </p:sp>
      <p:pic>
        <p:nvPicPr>
          <p:cNvPr id="110" name="Imagen 109">
            <a:extLst>
              <a:ext uri="{FF2B5EF4-FFF2-40B4-BE49-F238E27FC236}">
                <a16:creationId xmlns:a16="http://schemas.microsoft.com/office/drawing/2014/main" id="{7A973C64-9DF3-4817-A319-F5739E82C9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4732" y="5782613"/>
            <a:ext cx="389949" cy="388696"/>
          </a:xfrm>
          <a:prstGeom prst="rect">
            <a:avLst/>
          </a:prstGeom>
        </p:spPr>
      </p:pic>
      <p:sp>
        <p:nvSpPr>
          <p:cNvPr id="111" name="CuadroTexto 110">
            <a:extLst>
              <a:ext uri="{FF2B5EF4-FFF2-40B4-BE49-F238E27FC236}">
                <a16:creationId xmlns:a16="http://schemas.microsoft.com/office/drawing/2014/main" id="{E3B22B20-CE6D-48E8-B636-ECEFBA87D421}"/>
              </a:ext>
            </a:extLst>
          </p:cNvPr>
          <p:cNvSpPr txBox="1"/>
          <p:nvPr/>
        </p:nvSpPr>
        <p:spPr>
          <a:xfrm>
            <a:off x="9213608" y="4902859"/>
            <a:ext cx="2406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Econ</a:t>
            </a:r>
            <a:r>
              <a:rPr lang="es-EC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ómicas</a:t>
            </a:r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Productivas y </a:t>
            </a:r>
          </a:p>
          <a:p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Vocaciones Productivas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1E5257EF-21FB-4C54-BC79-79DCBA86CDCD}"/>
              </a:ext>
            </a:extLst>
          </p:cNvPr>
          <p:cNvSpPr txBox="1"/>
          <p:nvPr/>
        </p:nvSpPr>
        <p:spPr>
          <a:xfrm>
            <a:off x="3884537" y="5838462"/>
            <a:ext cx="1998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 del Inversionista</a:t>
            </a:r>
          </a:p>
        </p:txBody>
      </p:sp>
      <p:pic>
        <p:nvPicPr>
          <p:cNvPr id="115" name="Imagen 114">
            <a:extLst>
              <a:ext uri="{FF2B5EF4-FFF2-40B4-BE49-F238E27FC236}">
                <a16:creationId xmlns:a16="http://schemas.microsoft.com/office/drawing/2014/main" id="{499B5785-4824-4DBB-B6E5-BD71C3F7A2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4027" y="5827855"/>
            <a:ext cx="299174" cy="298213"/>
          </a:xfrm>
          <a:prstGeom prst="rect">
            <a:avLst/>
          </a:prstGeom>
        </p:spPr>
      </p:pic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A5D379D-7DD3-4CB3-A9EB-7CCE4558DBD3}"/>
              </a:ext>
            </a:extLst>
          </p:cNvPr>
          <p:cNvSpPr txBox="1"/>
          <p:nvPr/>
        </p:nvSpPr>
        <p:spPr>
          <a:xfrm>
            <a:off x="6685303" y="5726313"/>
            <a:ext cx="2713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Seguimiento de Contratos de </a:t>
            </a:r>
          </a:p>
          <a:p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Inversión, </a:t>
            </a:r>
            <a:r>
              <a:rPr lang="es-EC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ZEDEs</a:t>
            </a:r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EC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</a:t>
            </a:r>
            <a:r>
              <a:rPr lang="es-EC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otros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(CSP)</a:t>
            </a:r>
            <a:endParaRPr lang="es-EC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9F4046BA-C8FF-4566-A509-4AC87E4FEA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63485" y="4965475"/>
            <a:ext cx="329875" cy="32881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0D8EBA69-FA2D-446F-AF07-EF04B3A07E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49049" y="4971231"/>
            <a:ext cx="345263" cy="324920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4E61D3E9-B64F-4568-9155-659EDD1B8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8736" y="4956605"/>
            <a:ext cx="299174" cy="298213"/>
          </a:xfrm>
          <a:prstGeom prst="rect">
            <a:avLst/>
          </a:prstGeom>
        </p:spPr>
      </p:pic>
      <p:cxnSp>
        <p:nvCxnSpPr>
          <p:cNvPr id="121" name="Conector recto 6">
            <a:extLst>
              <a:ext uri="{FF2B5EF4-FFF2-40B4-BE49-F238E27FC236}">
                <a16:creationId xmlns:a16="http://schemas.microsoft.com/office/drawing/2014/main" id="{49524B41-2246-4C60-B328-E9EE56538E1C}"/>
              </a:ext>
            </a:extLst>
          </p:cNvPr>
          <p:cNvCxnSpPr>
            <a:cxnSpLocks/>
          </p:cNvCxnSpPr>
          <p:nvPr/>
        </p:nvCxnSpPr>
        <p:spPr>
          <a:xfrm>
            <a:off x="7677076" y="2680295"/>
            <a:ext cx="35739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85B81C2D-6C39-4A60-AC81-E2E21184F6AF}"/>
              </a:ext>
            </a:extLst>
          </p:cNvPr>
          <p:cNvSpPr txBox="1"/>
          <p:nvPr/>
        </p:nvSpPr>
        <p:spPr>
          <a:xfrm>
            <a:off x="317958" y="1228953"/>
            <a:ext cx="553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Arial Black" panose="020B0A04020102020204" pitchFamily="34" charset="0"/>
              </a:rPr>
              <a:t>Seguimiento</a:t>
            </a:r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 de </a:t>
            </a:r>
            <a:r>
              <a:rPr lang="en-US" b="1" dirty="0" err="1">
                <a:solidFill>
                  <a:schemeClr val="tx2"/>
                </a:solidFill>
                <a:latin typeface="Arial Black" panose="020B0A04020102020204" pitchFamily="34" charset="0"/>
              </a:rPr>
              <a:t>Propuestas</a:t>
            </a:r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 Black" panose="020B0A04020102020204" pitchFamily="34" charset="0"/>
              </a:rPr>
              <a:t>Productivas</a:t>
            </a:r>
            <a:endParaRPr lang="es-EC" dirty="0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1937C9F-8BE3-409E-BC79-ECD6DD7CD34E}"/>
              </a:ext>
            </a:extLst>
          </p:cNvPr>
          <p:cNvSpPr txBox="1"/>
          <p:nvPr/>
        </p:nvSpPr>
        <p:spPr>
          <a:xfrm>
            <a:off x="364261" y="3829953"/>
            <a:ext cx="553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Arial Black" panose="020B0A04020102020204" pitchFamily="34" charset="0"/>
              </a:rPr>
              <a:t>Otros</a:t>
            </a:r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 Black" panose="020B0A04020102020204" pitchFamily="34" charset="0"/>
              </a:rPr>
              <a:t>Componentes</a:t>
            </a:r>
            <a:endParaRPr lang="es-EC" dirty="0"/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EE2DB09B-981C-44F1-959C-BADAC918B24C}"/>
              </a:ext>
            </a:extLst>
          </p:cNvPr>
          <p:cNvCxnSpPr>
            <a:cxnSpLocks/>
          </p:cNvCxnSpPr>
          <p:nvPr/>
        </p:nvCxnSpPr>
        <p:spPr>
          <a:xfrm>
            <a:off x="422031" y="1644163"/>
            <a:ext cx="111222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9742891A-C1F6-4196-A346-5A010D498CB2}"/>
              </a:ext>
            </a:extLst>
          </p:cNvPr>
          <p:cNvCxnSpPr>
            <a:cxnSpLocks/>
          </p:cNvCxnSpPr>
          <p:nvPr/>
        </p:nvCxnSpPr>
        <p:spPr>
          <a:xfrm>
            <a:off x="364261" y="4232032"/>
            <a:ext cx="111222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8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0 CuadroTexto"/>
          <p:cNvSpPr txBox="1"/>
          <p:nvPr/>
        </p:nvSpPr>
        <p:spPr>
          <a:xfrm>
            <a:off x="237831" y="438453"/>
            <a:ext cx="67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Plataforma de Inteligencia Productiva</a:t>
            </a:r>
            <a:endParaRPr lang="es-EC" sz="2400" b="1" dirty="0">
              <a:solidFill>
                <a:schemeClr val="accent1">
                  <a:lumMod val="50000"/>
                </a:schemeClr>
              </a:solidFill>
              <a:latin typeface="+mj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7 Conector recto"/>
          <p:cNvCxnSpPr/>
          <p:nvPr/>
        </p:nvCxnSpPr>
        <p:spPr>
          <a:xfrm>
            <a:off x="317958" y="900118"/>
            <a:ext cx="11559815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solid"/>
            <a:headEnd type="none"/>
          </a:ln>
          <a:effectLst>
            <a:innerShdw blurRad="63500" dist="50800" dir="54000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77FE51D5-C1FD-4F69-9263-1FF2177AC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52" y="1744005"/>
            <a:ext cx="7059577" cy="368964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EAC25B7-BB9C-4B45-938E-2E7C89EAF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871" y="1319513"/>
            <a:ext cx="3682489" cy="595942"/>
          </a:xfrm>
          <a:prstGeom prst="rect">
            <a:avLst/>
          </a:prstGeom>
          <a:effectLst/>
        </p:spPr>
      </p:pic>
      <p:grpSp>
        <p:nvGrpSpPr>
          <p:cNvPr id="29" name="Sketched Arrow">
            <a:extLst>
              <a:ext uri="{FF2B5EF4-FFF2-40B4-BE49-F238E27FC236}">
                <a16:creationId xmlns:a16="http://schemas.microsoft.com/office/drawing/2014/main" id="{0E9AF508-FEAE-42C4-96B0-6F7A7B810C4B}"/>
              </a:ext>
            </a:extLst>
          </p:cNvPr>
          <p:cNvGrpSpPr/>
          <p:nvPr/>
        </p:nvGrpSpPr>
        <p:grpSpPr>
          <a:xfrm rot="15785027" flipH="1" flipV="1">
            <a:off x="2120967" y="1986053"/>
            <a:ext cx="798238" cy="953108"/>
            <a:chOff x="3246438" y="-1454150"/>
            <a:chExt cx="708025" cy="666750"/>
          </a:xfrm>
        </p:grpSpPr>
        <p:sp>
          <p:nvSpPr>
            <p:cNvPr id="30" name="Arrow Tail">
              <a:extLst>
                <a:ext uri="{FF2B5EF4-FFF2-40B4-BE49-F238E27FC236}">
                  <a16:creationId xmlns:a16="http://schemas.microsoft.com/office/drawing/2014/main" id="{AC7958F2-2A08-48D2-BD80-3F104EBC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-1454150"/>
              <a:ext cx="682625" cy="522288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31" name="Arrow Head">
              <a:extLst>
                <a:ext uri="{FF2B5EF4-FFF2-40B4-BE49-F238E27FC236}">
                  <a16:creationId xmlns:a16="http://schemas.microsoft.com/office/drawing/2014/main" id="{A71ED604-0144-41CA-8578-52C219B95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-1092200"/>
              <a:ext cx="303213" cy="304800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  <p:sp>
        <p:nvSpPr>
          <p:cNvPr id="32" name="Lorem Ipsum">
            <a:extLst>
              <a:ext uri="{FF2B5EF4-FFF2-40B4-BE49-F238E27FC236}">
                <a16:creationId xmlns:a16="http://schemas.microsoft.com/office/drawing/2014/main" id="{EF3AB4D8-3C72-42B0-B8C2-4EDB12474C9C}"/>
              </a:ext>
            </a:extLst>
          </p:cNvPr>
          <p:cNvSpPr>
            <a:spLocks/>
          </p:cNvSpPr>
          <p:nvPr/>
        </p:nvSpPr>
        <p:spPr bwMode="auto">
          <a:xfrm>
            <a:off x="631890" y="1558054"/>
            <a:ext cx="2327143" cy="71176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noProof="1">
                <a:solidFill>
                  <a:schemeClr val="tx2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Permite escoger el sector o eje temático de consulta</a:t>
            </a:r>
          </a:p>
        </p:txBody>
      </p:sp>
      <p:grpSp>
        <p:nvGrpSpPr>
          <p:cNvPr id="35" name="Sketched Arrow">
            <a:extLst>
              <a:ext uri="{FF2B5EF4-FFF2-40B4-BE49-F238E27FC236}">
                <a16:creationId xmlns:a16="http://schemas.microsoft.com/office/drawing/2014/main" id="{04C811BD-19EC-4E57-A396-59C36EE06C7F}"/>
              </a:ext>
            </a:extLst>
          </p:cNvPr>
          <p:cNvGrpSpPr/>
          <p:nvPr/>
        </p:nvGrpSpPr>
        <p:grpSpPr>
          <a:xfrm rot="16200000" flipV="1">
            <a:off x="1964134" y="4248882"/>
            <a:ext cx="822081" cy="1046283"/>
            <a:chOff x="3246438" y="-1454148"/>
            <a:chExt cx="708026" cy="666748"/>
          </a:xfrm>
        </p:grpSpPr>
        <p:sp>
          <p:nvSpPr>
            <p:cNvPr id="36" name="Arrow Tail">
              <a:extLst>
                <a:ext uri="{FF2B5EF4-FFF2-40B4-BE49-F238E27FC236}">
                  <a16:creationId xmlns:a16="http://schemas.microsoft.com/office/drawing/2014/main" id="{BD36F53E-EBFE-4192-B653-A22D707E1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9" y="-1454148"/>
              <a:ext cx="682625" cy="522287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37" name="Arrow Head">
              <a:extLst>
                <a:ext uri="{FF2B5EF4-FFF2-40B4-BE49-F238E27FC236}">
                  <a16:creationId xmlns:a16="http://schemas.microsoft.com/office/drawing/2014/main" id="{5670335A-77E8-4BA1-A1B2-25B793F18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-1092200"/>
              <a:ext cx="303213" cy="304800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  <p:sp>
        <p:nvSpPr>
          <p:cNvPr id="38" name="Lorem Ipsum">
            <a:extLst>
              <a:ext uri="{FF2B5EF4-FFF2-40B4-BE49-F238E27FC236}">
                <a16:creationId xmlns:a16="http://schemas.microsoft.com/office/drawing/2014/main" id="{D3692976-C06D-494A-8D31-53802CB76A8C}"/>
              </a:ext>
            </a:extLst>
          </p:cNvPr>
          <p:cNvSpPr>
            <a:spLocks/>
          </p:cNvSpPr>
          <p:nvPr/>
        </p:nvSpPr>
        <p:spPr bwMode="auto">
          <a:xfrm>
            <a:off x="835366" y="5361820"/>
            <a:ext cx="2327143" cy="49631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noProof="1">
                <a:solidFill>
                  <a:schemeClr val="tx2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Propuestas del sector productivo</a:t>
            </a:r>
          </a:p>
        </p:txBody>
      </p:sp>
      <p:grpSp>
        <p:nvGrpSpPr>
          <p:cNvPr id="40" name="Sketched Arrow">
            <a:extLst>
              <a:ext uri="{FF2B5EF4-FFF2-40B4-BE49-F238E27FC236}">
                <a16:creationId xmlns:a16="http://schemas.microsoft.com/office/drawing/2014/main" id="{1BCE8A05-3FCC-4BD7-A99F-BEAF60BA9FF1}"/>
              </a:ext>
            </a:extLst>
          </p:cNvPr>
          <p:cNvGrpSpPr/>
          <p:nvPr/>
        </p:nvGrpSpPr>
        <p:grpSpPr>
          <a:xfrm flipH="1">
            <a:off x="5355131" y="5286222"/>
            <a:ext cx="708026" cy="666750"/>
            <a:chOff x="3246438" y="-1454150"/>
            <a:chExt cx="708025" cy="666750"/>
          </a:xfrm>
        </p:grpSpPr>
        <p:sp>
          <p:nvSpPr>
            <p:cNvPr id="42" name="Arrow Tail">
              <a:extLst>
                <a:ext uri="{FF2B5EF4-FFF2-40B4-BE49-F238E27FC236}">
                  <a16:creationId xmlns:a16="http://schemas.microsoft.com/office/drawing/2014/main" id="{A32B4D5D-EC63-4F57-9FAC-1498FE837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-1454150"/>
              <a:ext cx="682625" cy="522288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43" name="Arrow Head">
              <a:extLst>
                <a:ext uri="{FF2B5EF4-FFF2-40B4-BE49-F238E27FC236}">
                  <a16:creationId xmlns:a16="http://schemas.microsoft.com/office/drawing/2014/main" id="{77D277DB-B4B3-43E2-9022-E1AF3A7B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-1092200"/>
              <a:ext cx="303213" cy="304800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  <p:sp>
        <p:nvSpPr>
          <p:cNvPr id="44" name="Lorem Ipsum">
            <a:extLst>
              <a:ext uri="{FF2B5EF4-FFF2-40B4-BE49-F238E27FC236}">
                <a16:creationId xmlns:a16="http://schemas.microsoft.com/office/drawing/2014/main" id="{71C51BCE-4B1F-4790-BC07-E18837D9B0B6}"/>
              </a:ext>
            </a:extLst>
          </p:cNvPr>
          <p:cNvSpPr>
            <a:spLocks/>
          </p:cNvSpPr>
          <p:nvPr/>
        </p:nvSpPr>
        <p:spPr bwMode="auto">
          <a:xfrm>
            <a:off x="6099240" y="5552413"/>
            <a:ext cx="2327143" cy="49631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noProof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Permite ver el detalle de la propuesta</a:t>
            </a:r>
            <a:endParaRPr lang="en-US" sz="1400" b="1" noProof="1">
              <a:solidFill>
                <a:schemeClr val="tx2"/>
              </a:solidFill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7" name="Sketched Arrow">
            <a:extLst>
              <a:ext uri="{FF2B5EF4-FFF2-40B4-BE49-F238E27FC236}">
                <a16:creationId xmlns:a16="http://schemas.microsoft.com/office/drawing/2014/main" id="{360EA391-6548-4A13-804A-E982D685FD75}"/>
              </a:ext>
            </a:extLst>
          </p:cNvPr>
          <p:cNvGrpSpPr/>
          <p:nvPr/>
        </p:nvGrpSpPr>
        <p:grpSpPr>
          <a:xfrm flipH="1" flipV="1">
            <a:off x="9768985" y="3529109"/>
            <a:ext cx="626305" cy="295972"/>
            <a:chOff x="2971887" y="-1772665"/>
            <a:chExt cx="777910" cy="304800"/>
          </a:xfrm>
        </p:grpSpPr>
        <p:sp>
          <p:nvSpPr>
            <p:cNvPr id="48" name="Arrow Tail">
              <a:extLst>
                <a:ext uri="{FF2B5EF4-FFF2-40B4-BE49-F238E27FC236}">
                  <a16:creationId xmlns:a16="http://schemas.microsoft.com/office/drawing/2014/main" id="{57EEDE89-1C28-47CD-97E3-6EDCAD575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827" y="-1667348"/>
              <a:ext cx="754970" cy="47083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49" name="Arrow Head">
              <a:extLst>
                <a:ext uri="{FF2B5EF4-FFF2-40B4-BE49-F238E27FC236}">
                  <a16:creationId xmlns:a16="http://schemas.microsoft.com/office/drawing/2014/main" id="{E0D066A0-5EE1-403B-95D0-FF176348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87" y="-1772665"/>
              <a:ext cx="303213" cy="304800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  <p:sp>
        <p:nvSpPr>
          <p:cNvPr id="50" name="Lorem Ipsum">
            <a:extLst>
              <a:ext uri="{FF2B5EF4-FFF2-40B4-BE49-F238E27FC236}">
                <a16:creationId xmlns:a16="http://schemas.microsoft.com/office/drawing/2014/main" id="{30DCF721-CD4C-47F4-9D8D-B386C78EABE6}"/>
              </a:ext>
            </a:extLst>
          </p:cNvPr>
          <p:cNvSpPr>
            <a:spLocks/>
          </p:cNvSpPr>
          <p:nvPr/>
        </p:nvSpPr>
        <p:spPr bwMode="auto">
          <a:xfrm>
            <a:off x="10444319" y="3529109"/>
            <a:ext cx="1636930" cy="49631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noProof="1">
                <a:solidFill>
                  <a:schemeClr val="tx2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Cadena productiva</a:t>
            </a:r>
          </a:p>
        </p:txBody>
      </p:sp>
    </p:spTree>
    <p:extLst>
      <p:ext uri="{BB962C8B-B14F-4D97-AF65-F5344CB8AC3E}">
        <p14:creationId xmlns:p14="http://schemas.microsoft.com/office/powerpoint/2010/main" val="378751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0 CuadroTexto"/>
          <p:cNvSpPr txBox="1"/>
          <p:nvPr/>
        </p:nvSpPr>
        <p:spPr>
          <a:xfrm>
            <a:off x="237831" y="438453"/>
            <a:ext cx="67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Plataforma de Inteligencia Productiva</a:t>
            </a:r>
            <a:endParaRPr lang="es-EC" sz="2400" b="1" dirty="0">
              <a:solidFill>
                <a:schemeClr val="accent1">
                  <a:lumMod val="50000"/>
                </a:schemeClr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7 Conector recto"/>
          <p:cNvCxnSpPr/>
          <p:nvPr/>
        </p:nvCxnSpPr>
        <p:spPr>
          <a:xfrm>
            <a:off x="317958" y="900118"/>
            <a:ext cx="11559815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solid"/>
            <a:headEnd type="none"/>
          </a:ln>
          <a:effectLst>
            <a:innerShdw blurRad="63500" dist="50800" dir="54000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08D9D0C8-011E-45B1-B851-888DB1E6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07" y="1361783"/>
            <a:ext cx="5286031" cy="4489624"/>
          </a:xfrm>
          <a:prstGeom prst="rect">
            <a:avLst/>
          </a:prstGeom>
        </p:spPr>
      </p:pic>
      <p:grpSp>
        <p:nvGrpSpPr>
          <p:cNvPr id="13" name="Sketched Arrow">
            <a:extLst>
              <a:ext uri="{FF2B5EF4-FFF2-40B4-BE49-F238E27FC236}">
                <a16:creationId xmlns:a16="http://schemas.microsoft.com/office/drawing/2014/main" id="{2447CF8F-9309-4D4B-84C1-0F076A1E9CD7}"/>
              </a:ext>
            </a:extLst>
          </p:cNvPr>
          <p:cNvGrpSpPr/>
          <p:nvPr/>
        </p:nvGrpSpPr>
        <p:grpSpPr>
          <a:xfrm flipH="1" flipV="1">
            <a:off x="5583114" y="2566351"/>
            <a:ext cx="972575" cy="295972"/>
            <a:chOff x="2971887" y="-1772665"/>
            <a:chExt cx="777910" cy="304800"/>
          </a:xfrm>
        </p:grpSpPr>
        <p:sp>
          <p:nvSpPr>
            <p:cNvPr id="14" name="Arrow Tail">
              <a:extLst>
                <a:ext uri="{FF2B5EF4-FFF2-40B4-BE49-F238E27FC236}">
                  <a16:creationId xmlns:a16="http://schemas.microsoft.com/office/drawing/2014/main" id="{D19A9829-E59F-467F-B4E3-62D6C08B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827" y="-1667348"/>
              <a:ext cx="754970" cy="47083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15" name="Arrow Head">
              <a:extLst>
                <a:ext uri="{FF2B5EF4-FFF2-40B4-BE49-F238E27FC236}">
                  <a16:creationId xmlns:a16="http://schemas.microsoft.com/office/drawing/2014/main" id="{D2AD37BD-F8D3-4AD0-AF6D-F51BE27C9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87" y="-1772665"/>
              <a:ext cx="303213" cy="304800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  <p:sp>
        <p:nvSpPr>
          <p:cNvPr id="16" name="Lorem Ipsum">
            <a:extLst>
              <a:ext uri="{FF2B5EF4-FFF2-40B4-BE49-F238E27FC236}">
                <a16:creationId xmlns:a16="http://schemas.microsoft.com/office/drawing/2014/main" id="{A26D746C-BE5D-4CD7-8560-AC7E60B98C4C}"/>
              </a:ext>
            </a:extLst>
          </p:cNvPr>
          <p:cNvSpPr>
            <a:spLocks/>
          </p:cNvSpPr>
          <p:nvPr/>
        </p:nvSpPr>
        <p:spPr bwMode="auto">
          <a:xfrm>
            <a:off x="6604718" y="2566351"/>
            <a:ext cx="2847013" cy="28087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noProof="1">
                <a:solidFill>
                  <a:schemeClr val="tx2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Descripción de la propuesta</a:t>
            </a:r>
          </a:p>
        </p:txBody>
      </p:sp>
      <p:grpSp>
        <p:nvGrpSpPr>
          <p:cNvPr id="17" name="Sketched Arrow">
            <a:extLst>
              <a:ext uri="{FF2B5EF4-FFF2-40B4-BE49-F238E27FC236}">
                <a16:creationId xmlns:a16="http://schemas.microsoft.com/office/drawing/2014/main" id="{CF943AFF-EEAF-4E32-AE9B-0159C4D17168}"/>
              </a:ext>
            </a:extLst>
          </p:cNvPr>
          <p:cNvGrpSpPr/>
          <p:nvPr/>
        </p:nvGrpSpPr>
        <p:grpSpPr>
          <a:xfrm flipH="1" flipV="1">
            <a:off x="5792664" y="1467749"/>
            <a:ext cx="972575" cy="295972"/>
            <a:chOff x="2971887" y="-1772665"/>
            <a:chExt cx="777910" cy="304800"/>
          </a:xfrm>
        </p:grpSpPr>
        <p:sp>
          <p:nvSpPr>
            <p:cNvPr id="18" name="Arrow Tail">
              <a:extLst>
                <a:ext uri="{FF2B5EF4-FFF2-40B4-BE49-F238E27FC236}">
                  <a16:creationId xmlns:a16="http://schemas.microsoft.com/office/drawing/2014/main" id="{C3D2CC9A-C319-4ACC-B183-E2C03BFF4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827" y="-1667348"/>
              <a:ext cx="754970" cy="47083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19" name="Arrow Head">
              <a:extLst>
                <a:ext uri="{FF2B5EF4-FFF2-40B4-BE49-F238E27FC236}">
                  <a16:creationId xmlns:a16="http://schemas.microsoft.com/office/drawing/2014/main" id="{218FD33E-AD16-4E01-8CE0-0CE97DE9E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87" y="-1772665"/>
              <a:ext cx="303213" cy="304800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  <p:sp>
        <p:nvSpPr>
          <p:cNvPr id="20" name="Lorem Ipsum">
            <a:extLst>
              <a:ext uri="{FF2B5EF4-FFF2-40B4-BE49-F238E27FC236}">
                <a16:creationId xmlns:a16="http://schemas.microsoft.com/office/drawing/2014/main" id="{EB4BC0D9-80FA-4704-8EC2-BEBAEF00195E}"/>
              </a:ext>
            </a:extLst>
          </p:cNvPr>
          <p:cNvSpPr>
            <a:spLocks/>
          </p:cNvSpPr>
          <p:nvPr/>
        </p:nvSpPr>
        <p:spPr bwMode="auto">
          <a:xfrm>
            <a:off x="6814269" y="1467749"/>
            <a:ext cx="2193450" cy="28087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noProof="1">
                <a:solidFill>
                  <a:schemeClr val="tx2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Ficha de la propuesta</a:t>
            </a:r>
          </a:p>
        </p:txBody>
      </p:sp>
      <p:grpSp>
        <p:nvGrpSpPr>
          <p:cNvPr id="21" name="Sketched Arrow">
            <a:extLst>
              <a:ext uri="{FF2B5EF4-FFF2-40B4-BE49-F238E27FC236}">
                <a16:creationId xmlns:a16="http://schemas.microsoft.com/office/drawing/2014/main" id="{EB69679E-AB91-4D3A-8AB3-AC2EFF099FC6}"/>
              </a:ext>
            </a:extLst>
          </p:cNvPr>
          <p:cNvGrpSpPr/>
          <p:nvPr/>
        </p:nvGrpSpPr>
        <p:grpSpPr>
          <a:xfrm flipH="1" flipV="1">
            <a:off x="5220934" y="4740982"/>
            <a:ext cx="972575" cy="295972"/>
            <a:chOff x="2971887" y="-1772665"/>
            <a:chExt cx="777910" cy="304800"/>
          </a:xfrm>
        </p:grpSpPr>
        <p:sp>
          <p:nvSpPr>
            <p:cNvPr id="22" name="Arrow Tail">
              <a:extLst>
                <a:ext uri="{FF2B5EF4-FFF2-40B4-BE49-F238E27FC236}">
                  <a16:creationId xmlns:a16="http://schemas.microsoft.com/office/drawing/2014/main" id="{F40D5B23-FC8A-453B-8CDD-F0A8C5560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827" y="-1667348"/>
              <a:ext cx="754970" cy="47083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23" name="Arrow Head">
              <a:extLst>
                <a:ext uri="{FF2B5EF4-FFF2-40B4-BE49-F238E27FC236}">
                  <a16:creationId xmlns:a16="http://schemas.microsoft.com/office/drawing/2014/main" id="{A73C4F73-BD61-45E2-8BDE-9DF48DDB3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87" y="-1772665"/>
              <a:ext cx="303213" cy="304800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  <p:sp>
        <p:nvSpPr>
          <p:cNvPr id="24" name="Lorem Ipsum">
            <a:extLst>
              <a:ext uri="{FF2B5EF4-FFF2-40B4-BE49-F238E27FC236}">
                <a16:creationId xmlns:a16="http://schemas.microsoft.com/office/drawing/2014/main" id="{2130C726-53CA-4586-8590-698452BB8E22}"/>
              </a:ext>
            </a:extLst>
          </p:cNvPr>
          <p:cNvSpPr>
            <a:spLocks/>
          </p:cNvSpPr>
          <p:nvPr/>
        </p:nvSpPr>
        <p:spPr bwMode="auto">
          <a:xfrm>
            <a:off x="6242538" y="4740982"/>
            <a:ext cx="5380893" cy="49631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noProof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Funcionarios e Instituciones responsables y co-responsables de cumplir con los compromisos de la propuesta</a:t>
            </a:r>
            <a:endParaRPr lang="en-US" sz="1400" b="1" noProof="1">
              <a:solidFill>
                <a:schemeClr val="tx2"/>
              </a:solidFill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6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0 CuadroTexto"/>
          <p:cNvSpPr txBox="1"/>
          <p:nvPr/>
        </p:nvSpPr>
        <p:spPr>
          <a:xfrm>
            <a:off x="237831" y="438453"/>
            <a:ext cx="67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Plataforma de Inteligencia Productiva</a:t>
            </a:r>
            <a:endParaRPr lang="es-EC" sz="2400" b="1" dirty="0">
              <a:solidFill>
                <a:schemeClr val="accent1">
                  <a:lumMod val="50000"/>
                </a:schemeClr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7 Conector recto"/>
          <p:cNvCxnSpPr/>
          <p:nvPr/>
        </p:nvCxnSpPr>
        <p:spPr>
          <a:xfrm>
            <a:off x="317958" y="900118"/>
            <a:ext cx="11559815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solid"/>
            <a:headEnd type="none"/>
          </a:ln>
          <a:effectLst>
            <a:innerShdw blurRad="63500" dist="50800" dir="54000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5596225-7703-41A4-A411-73E48E5B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47" y="1044814"/>
            <a:ext cx="5613889" cy="44311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3909ECD-375B-4F84-BEC7-B58314A5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19" y="1465720"/>
            <a:ext cx="5331496" cy="3475556"/>
          </a:xfrm>
          <a:prstGeom prst="rect">
            <a:avLst/>
          </a:prstGeom>
        </p:spPr>
      </p:pic>
      <p:grpSp>
        <p:nvGrpSpPr>
          <p:cNvPr id="14" name="Sketched Arrow">
            <a:extLst>
              <a:ext uri="{FF2B5EF4-FFF2-40B4-BE49-F238E27FC236}">
                <a16:creationId xmlns:a16="http://schemas.microsoft.com/office/drawing/2014/main" id="{1EF3F2BD-E8E7-47AB-A8B3-19B78882F98E}"/>
              </a:ext>
            </a:extLst>
          </p:cNvPr>
          <p:cNvGrpSpPr/>
          <p:nvPr/>
        </p:nvGrpSpPr>
        <p:grpSpPr>
          <a:xfrm rot="5400000" flipH="1" flipV="1">
            <a:off x="8728745" y="3989319"/>
            <a:ext cx="2194354" cy="1442988"/>
            <a:chOff x="3271838" y="-1454150"/>
            <a:chExt cx="682625" cy="561668"/>
          </a:xfrm>
        </p:grpSpPr>
        <p:sp>
          <p:nvSpPr>
            <p:cNvPr id="15" name="Arrow Tail">
              <a:extLst>
                <a:ext uri="{FF2B5EF4-FFF2-40B4-BE49-F238E27FC236}">
                  <a16:creationId xmlns:a16="http://schemas.microsoft.com/office/drawing/2014/main" id="{E142C2DC-5F8B-4AAE-A388-C9149A697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-1454150"/>
              <a:ext cx="682625" cy="522288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16" name="Arrow Head">
              <a:extLst>
                <a:ext uri="{FF2B5EF4-FFF2-40B4-BE49-F238E27FC236}">
                  <a16:creationId xmlns:a16="http://schemas.microsoft.com/office/drawing/2014/main" id="{8343EF42-0E40-4ED5-8B10-8ABE1CCFD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-1016502"/>
              <a:ext cx="123374" cy="124020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  <p:grpSp>
        <p:nvGrpSpPr>
          <p:cNvPr id="19" name="Sketched Arrow">
            <a:extLst>
              <a:ext uri="{FF2B5EF4-FFF2-40B4-BE49-F238E27FC236}">
                <a16:creationId xmlns:a16="http://schemas.microsoft.com/office/drawing/2014/main" id="{454C5C0D-BEBD-4E58-ACA0-CFDB9CE58863}"/>
              </a:ext>
            </a:extLst>
          </p:cNvPr>
          <p:cNvGrpSpPr/>
          <p:nvPr/>
        </p:nvGrpSpPr>
        <p:grpSpPr>
          <a:xfrm rot="16200000" flipV="1">
            <a:off x="3074165" y="4433992"/>
            <a:ext cx="923532" cy="614027"/>
            <a:chOff x="3428798" y="-1404142"/>
            <a:chExt cx="569979" cy="391530"/>
          </a:xfrm>
        </p:grpSpPr>
        <p:sp>
          <p:nvSpPr>
            <p:cNvPr id="20" name="Arrow Tail">
              <a:extLst>
                <a:ext uri="{FF2B5EF4-FFF2-40B4-BE49-F238E27FC236}">
                  <a16:creationId xmlns:a16="http://schemas.microsoft.com/office/drawing/2014/main" id="{CB383F6C-D446-48B1-BB95-5445D7D40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530" y="-1404142"/>
              <a:ext cx="565247" cy="314855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21" name="Arrow Head">
              <a:extLst>
                <a:ext uri="{FF2B5EF4-FFF2-40B4-BE49-F238E27FC236}">
                  <a16:creationId xmlns:a16="http://schemas.microsoft.com/office/drawing/2014/main" id="{0C6BB235-44C1-4D1D-84D8-F3E9568D3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798" y="-1201545"/>
              <a:ext cx="173332" cy="188933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  <p:sp>
        <p:nvSpPr>
          <p:cNvPr id="22" name="Lorem Ipsum">
            <a:extLst>
              <a:ext uri="{FF2B5EF4-FFF2-40B4-BE49-F238E27FC236}">
                <a16:creationId xmlns:a16="http://schemas.microsoft.com/office/drawing/2014/main" id="{991391FF-17AA-4A21-AFCB-F870D4390E84}"/>
              </a:ext>
            </a:extLst>
          </p:cNvPr>
          <p:cNvSpPr>
            <a:spLocks/>
          </p:cNvSpPr>
          <p:nvPr/>
        </p:nvSpPr>
        <p:spPr bwMode="auto">
          <a:xfrm>
            <a:off x="1438520" y="5253810"/>
            <a:ext cx="3338265" cy="9272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noProof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 listan todos los compromisos relacionados a la propuesta del sector productivo, indicando las fechas comprometidas e insumos requeridos</a:t>
            </a:r>
          </a:p>
        </p:txBody>
      </p:sp>
      <p:sp>
        <p:nvSpPr>
          <p:cNvPr id="23" name="Lorem Ipsum">
            <a:extLst>
              <a:ext uri="{FF2B5EF4-FFF2-40B4-BE49-F238E27FC236}">
                <a16:creationId xmlns:a16="http://schemas.microsoft.com/office/drawing/2014/main" id="{BB8CC328-C88C-490C-8C1D-1D1574833B60}"/>
              </a:ext>
            </a:extLst>
          </p:cNvPr>
          <p:cNvSpPr>
            <a:spLocks/>
          </p:cNvSpPr>
          <p:nvPr/>
        </p:nvSpPr>
        <p:spPr bwMode="auto">
          <a:xfrm>
            <a:off x="5754566" y="5475954"/>
            <a:ext cx="4534138" cy="9272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noProof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 cada compromiso, hay un listado de acciones de cumplimiento (historial), donde se reporta todo lo realizado (adjuntando archivos) hasta la fecha para cumplir con el compromiso y su cierre.</a:t>
            </a:r>
          </a:p>
        </p:txBody>
      </p:sp>
    </p:spTree>
    <p:extLst>
      <p:ext uri="{BB962C8B-B14F-4D97-AF65-F5344CB8AC3E}">
        <p14:creationId xmlns:p14="http://schemas.microsoft.com/office/powerpoint/2010/main" val="206157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0 CuadroTexto"/>
          <p:cNvSpPr txBox="1"/>
          <p:nvPr/>
        </p:nvSpPr>
        <p:spPr>
          <a:xfrm>
            <a:off x="237831" y="438453"/>
            <a:ext cx="67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Plataforma de Inteligencia Productiva</a:t>
            </a:r>
            <a:endParaRPr lang="es-EC" sz="2400" b="1" dirty="0">
              <a:solidFill>
                <a:schemeClr val="accent1">
                  <a:lumMod val="50000"/>
                </a:schemeClr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7 Conector recto"/>
          <p:cNvCxnSpPr/>
          <p:nvPr/>
        </p:nvCxnSpPr>
        <p:spPr>
          <a:xfrm>
            <a:off x="317958" y="900118"/>
            <a:ext cx="11559815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solid"/>
            <a:headEnd type="none"/>
          </a:ln>
          <a:effectLst>
            <a:innerShdw blurRad="63500" dist="50800" dir="54000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7D627F6-B51F-43FB-9376-35DDB257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09" y="2121039"/>
            <a:ext cx="6198078" cy="2936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Sketched Arrow">
            <a:extLst>
              <a:ext uri="{FF2B5EF4-FFF2-40B4-BE49-F238E27FC236}">
                <a16:creationId xmlns:a16="http://schemas.microsoft.com/office/drawing/2014/main" id="{D045E1C8-9CF4-4B04-88DF-24E93441C7D0}"/>
              </a:ext>
            </a:extLst>
          </p:cNvPr>
          <p:cNvGrpSpPr/>
          <p:nvPr/>
        </p:nvGrpSpPr>
        <p:grpSpPr>
          <a:xfrm flipH="1" flipV="1">
            <a:off x="7315198" y="3460496"/>
            <a:ext cx="972575" cy="295972"/>
            <a:chOff x="2971887" y="-1772665"/>
            <a:chExt cx="777910" cy="304800"/>
          </a:xfrm>
        </p:grpSpPr>
        <p:sp>
          <p:nvSpPr>
            <p:cNvPr id="12" name="Arrow Tail">
              <a:extLst>
                <a:ext uri="{FF2B5EF4-FFF2-40B4-BE49-F238E27FC236}">
                  <a16:creationId xmlns:a16="http://schemas.microsoft.com/office/drawing/2014/main" id="{375DB985-A1B2-4DBE-AF99-420D94741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827" y="-1667348"/>
              <a:ext cx="754970" cy="47083"/>
            </a:xfrm>
            <a:custGeom>
              <a:avLst/>
              <a:gdLst>
                <a:gd name="T0" fmla="*/ 7161 w 7162"/>
                <a:gd name="T1" fmla="*/ 28 h 5477"/>
                <a:gd name="T2" fmla="*/ 7158 w 7162"/>
                <a:gd name="T3" fmla="*/ 84 h 5477"/>
                <a:gd name="T4" fmla="*/ 7152 w 7162"/>
                <a:gd name="T5" fmla="*/ 174 h 5477"/>
                <a:gd name="T6" fmla="*/ 7132 w 7162"/>
                <a:gd name="T7" fmla="*/ 367 h 5477"/>
                <a:gd name="T8" fmla="*/ 7099 w 7162"/>
                <a:gd name="T9" fmla="*/ 622 h 5477"/>
                <a:gd name="T10" fmla="*/ 6971 w 7162"/>
                <a:gd name="T11" fmla="*/ 1276 h 5477"/>
                <a:gd name="T12" fmla="*/ 6735 w 7162"/>
                <a:gd name="T13" fmla="*/ 2065 h 5477"/>
                <a:gd name="T14" fmla="*/ 6359 w 7162"/>
                <a:gd name="T15" fmla="*/ 2912 h 5477"/>
                <a:gd name="T16" fmla="*/ 5810 w 7162"/>
                <a:gd name="T17" fmla="*/ 3745 h 5477"/>
                <a:gd name="T18" fmla="*/ 5332 w 7162"/>
                <a:gd name="T19" fmla="*/ 4256 h 5477"/>
                <a:gd name="T20" fmla="*/ 4907 w 7162"/>
                <a:gd name="T21" fmla="*/ 4601 h 5477"/>
                <a:gd name="T22" fmla="*/ 4422 w 7162"/>
                <a:gd name="T23" fmla="*/ 4901 h 5477"/>
                <a:gd name="T24" fmla="*/ 3872 w 7162"/>
                <a:gd name="T25" fmla="*/ 5148 h 5477"/>
                <a:gd name="T26" fmla="*/ 3253 w 7162"/>
                <a:gd name="T27" fmla="*/ 5332 h 5477"/>
                <a:gd name="T28" fmla="*/ 2560 w 7162"/>
                <a:gd name="T29" fmla="*/ 5445 h 5477"/>
                <a:gd name="T30" fmla="*/ 1791 w 7162"/>
                <a:gd name="T31" fmla="*/ 5477 h 5477"/>
                <a:gd name="T32" fmla="*/ 942 w 7162"/>
                <a:gd name="T33" fmla="*/ 5420 h 5477"/>
                <a:gd name="T34" fmla="*/ 7 w 7162"/>
                <a:gd name="T35" fmla="*/ 5262 h 5477"/>
                <a:gd name="T36" fmla="*/ 331 w 7162"/>
                <a:gd name="T37" fmla="*/ 5311 h 5477"/>
                <a:gd name="T38" fmla="*/ 643 w 7162"/>
                <a:gd name="T39" fmla="*/ 5364 h 5477"/>
                <a:gd name="T40" fmla="*/ 1236 w 7162"/>
                <a:gd name="T41" fmla="*/ 5434 h 5477"/>
                <a:gd name="T42" fmla="*/ 1519 w 7162"/>
                <a:gd name="T43" fmla="*/ 5453 h 5477"/>
                <a:gd name="T44" fmla="*/ 2056 w 7162"/>
                <a:gd name="T45" fmla="*/ 5460 h 5477"/>
                <a:gd name="T46" fmla="*/ 2312 w 7162"/>
                <a:gd name="T47" fmla="*/ 5449 h 5477"/>
                <a:gd name="T48" fmla="*/ 2798 w 7162"/>
                <a:gd name="T49" fmla="*/ 5401 h 5477"/>
                <a:gd name="T50" fmla="*/ 3027 w 7162"/>
                <a:gd name="T51" fmla="*/ 5363 h 5477"/>
                <a:gd name="T52" fmla="*/ 3463 w 7162"/>
                <a:gd name="T53" fmla="*/ 5263 h 5477"/>
                <a:gd name="T54" fmla="*/ 3668 w 7162"/>
                <a:gd name="T55" fmla="*/ 5202 h 5477"/>
                <a:gd name="T56" fmla="*/ 4056 w 7162"/>
                <a:gd name="T57" fmla="*/ 5057 h 5477"/>
                <a:gd name="T58" fmla="*/ 4239 w 7162"/>
                <a:gd name="T59" fmla="*/ 4975 h 5477"/>
                <a:gd name="T60" fmla="*/ 4583 w 7162"/>
                <a:gd name="T61" fmla="*/ 4792 h 5477"/>
                <a:gd name="T62" fmla="*/ 4744 w 7162"/>
                <a:gd name="T63" fmla="*/ 4693 h 5477"/>
                <a:gd name="T64" fmla="*/ 5046 w 7162"/>
                <a:gd name="T65" fmla="*/ 4478 h 5477"/>
                <a:gd name="T66" fmla="*/ 5186 w 7162"/>
                <a:gd name="T67" fmla="*/ 4363 h 5477"/>
                <a:gd name="T68" fmla="*/ 5449 w 7162"/>
                <a:gd name="T69" fmla="*/ 4123 h 5477"/>
                <a:gd name="T70" fmla="*/ 5571 w 7162"/>
                <a:gd name="T71" fmla="*/ 3997 h 5477"/>
                <a:gd name="T72" fmla="*/ 6001 w 7162"/>
                <a:gd name="T73" fmla="*/ 3465 h 5477"/>
                <a:gd name="T74" fmla="*/ 6184 w 7162"/>
                <a:gd name="T75" fmla="*/ 3188 h 5477"/>
                <a:gd name="T76" fmla="*/ 6487 w 7162"/>
                <a:gd name="T77" fmla="*/ 2621 h 5477"/>
                <a:gd name="T78" fmla="*/ 6612 w 7162"/>
                <a:gd name="T79" fmla="*/ 2339 h 5477"/>
                <a:gd name="T80" fmla="*/ 6813 w 7162"/>
                <a:gd name="T81" fmla="*/ 1787 h 5477"/>
                <a:gd name="T82" fmla="*/ 6891 w 7162"/>
                <a:gd name="T83" fmla="*/ 1523 h 5477"/>
                <a:gd name="T84" fmla="*/ 7009 w 7162"/>
                <a:gd name="T85" fmla="*/ 1037 h 5477"/>
                <a:gd name="T86" fmla="*/ 7051 w 7162"/>
                <a:gd name="T87" fmla="*/ 818 h 5477"/>
                <a:gd name="T88" fmla="*/ 7097 w 7162"/>
                <a:gd name="T89" fmla="*/ 528 h 5477"/>
                <a:gd name="T90" fmla="*/ 7108 w 7162"/>
                <a:gd name="T91" fmla="*/ 444 h 5477"/>
                <a:gd name="T92" fmla="*/ 7125 w 7162"/>
                <a:gd name="T93" fmla="*/ 295 h 5477"/>
                <a:gd name="T94" fmla="*/ 7136 w 7162"/>
                <a:gd name="T95" fmla="*/ 173 h 5477"/>
                <a:gd name="T96" fmla="*/ 7142 w 7162"/>
                <a:gd name="T97" fmla="*/ 83 h 5477"/>
                <a:gd name="T98" fmla="*/ 7144 w 7162"/>
                <a:gd name="T99" fmla="*/ 51 h 5477"/>
                <a:gd name="T100" fmla="*/ 7146 w 7162"/>
                <a:gd name="T101" fmla="*/ 13 h 5477"/>
                <a:gd name="T102" fmla="*/ 7162 w 7162"/>
                <a:gd name="T103" fmla="*/ 8 h 5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62" h="5477">
                  <a:moveTo>
                    <a:pt x="7162" y="8"/>
                  </a:moveTo>
                  <a:lnTo>
                    <a:pt x="7162" y="14"/>
                  </a:lnTo>
                  <a:lnTo>
                    <a:pt x="7161" y="28"/>
                  </a:lnTo>
                  <a:lnTo>
                    <a:pt x="7161" y="28"/>
                  </a:lnTo>
                  <a:lnTo>
                    <a:pt x="7160" y="52"/>
                  </a:lnTo>
                  <a:lnTo>
                    <a:pt x="7158" y="84"/>
                  </a:lnTo>
                  <a:lnTo>
                    <a:pt x="7155" y="125"/>
                  </a:lnTo>
                  <a:lnTo>
                    <a:pt x="7155" y="125"/>
                  </a:lnTo>
                  <a:lnTo>
                    <a:pt x="7152" y="174"/>
                  </a:lnTo>
                  <a:lnTo>
                    <a:pt x="7147" y="231"/>
                  </a:lnTo>
                  <a:lnTo>
                    <a:pt x="7140" y="296"/>
                  </a:lnTo>
                  <a:lnTo>
                    <a:pt x="7132" y="367"/>
                  </a:lnTo>
                  <a:lnTo>
                    <a:pt x="7123" y="445"/>
                  </a:lnTo>
                  <a:lnTo>
                    <a:pt x="7112" y="531"/>
                  </a:lnTo>
                  <a:lnTo>
                    <a:pt x="7099" y="622"/>
                  </a:lnTo>
                  <a:lnTo>
                    <a:pt x="7066" y="821"/>
                  </a:lnTo>
                  <a:lnTo>
                    <a:pt x="7024" y="1040"/>
                  </a:lnTo>
                  <a:lnTo>
                    <a:pt x="6971" y="1276"/>
                  </a:lnTo>
                  <a:lnTo>
                    <a:pt x="6906" y="1528"/>
                  </a:lnTo>
                  <a:lnTo>
                    <a:pt x="6828" y="1792"/>
                  </a:lnTo>
                  <a:lnTo>
                    <a:pt x="6735" y="2065"/>
                  </a:lnTo>
                  <a:lnTo>
                    <a:pt x="6627" y="2345"/>
                  </a:lnTo>
                  <a:lnTo>
                    <a:pt x="6502" y="2628"/>
                  </a:lnTo>
                  <a:lnTo>
                    <a:pt x="6359" y="2912"/>
                  </a:lnTo>
                  <a:lnTo>
                    <a:pt x="6197" y="3196"/>
                  </a:lnTo>
                  <a:lnTo>
                    <a:pt x="6014" y="3474"/>
                  </a:lnTo>
                  <a:lnTo>
                    <a:pt x="5810" y="3745"/>
                  </a:lnTo>
                  <a:lnTo>
                    <a:pt x="5583" y="4008"/>
                  </a:lnTo>
                  <a:lnTo>
                    <a:pt x="5460" y="4134"/>
                  </a:lnTo>
                  <a:lnTo>
                    <a:pt x="5332" y="4256"/>
                  </a:lnTo>
                  <a:lnTo>
                    <a:pt x="5197" y="4376"/>
                  </a:lnTo>
                  <a:lnTo>
                    <a:pt x="5055" y="4491"/>
                  </a:lnTo>
                  <a:lnTo>
                    <a:pt x="4907" y="4601"/>
                  </a:lnTo>
                  <a:lnTo>
                    <a:pt x="4753" y="4706"/>
                  </a:lnTo>
                  <a:lnTo>
                    <a:pt x="4591" y="4806"/>
                  </a:lnTo>
                  <a:lnTo>
                    <a:pt x="4422" y="4901"/>
                  </a:lnTo>
                  <a:lnTo>
                    <a:pt x="4246" y="4990"/>
                  </a:lnTo>
                  <a:lnTo>
                    <a:pt x="4063" y="5072"/>
                  </a:lnTo>
                  <a:lnTo>
                    <a:pt x="3872" y="5148"/>
                  </a:lnTo>
                  <a:lnTo>
                    <a:pt x="3673" y="5217"/>
                  </a:lnTo>
                  <a:lnTo>
                    <a:pt x="3467" y="5278"/>
                  </a:lnTo>
                  <a:lnTo>
                    <a:pt x="3253" y="5332"/>
                  </a:lnTo>
                  <a:lnTo>
                    <a:pt x="3030" y="5378"/>
                  </a:lnTo>
                  <a:lnTo>
                    <a:pt x="2800" y="5416"/>
                  </a:lnTo>
                  <a:lnTo>
                    <a:pt x="2560" y="5445"/>
                  </a:lnTo>
                  <a:lnTo>
                    <a:pt x="2313" y="5465"/>
                  </a:lnTo>
                  <a:lnTo>
                    <a:pt x="2057" y="5476"/>
                  </a:lnTo>
                  <a:lnTo>
                    <a:pt x="1791" y="5477"/>
                  </a:lnTo>
                  <a:lnTo>
                    <a:pt x="1518" y="5469"/>
                  </a:lnTo>
                  <a:lnTo>
                    <a:pt x="1235" y="5449"/>
                  </a:lnTo>
                  <a:lnTo>
                    <a:pt x="942" y="5420"/>
                  </a:lnTo>
                  <a:lnTo>
                    <a:pt x="640" y="5379"/>
                  </a:lnTo>
                  <a:lnTo>
                    <a:pt x="328" y="5326"/>
                  </a:lnTo>
                  <a:lnTo>
                    <a:pt x="7" y="5262"/>
                  </a:lnTo>
                  <a:cubicBezTo>
                    <a:pt x="3" y="5261"/>
                    <a:pt x="0" y="5257"/>
                    <a:pt x="1" y="5253"/>
                  </a:cubicBezTo>
                  <a:cubicBezTo>
                    <a:pt x="1" y="5249"/>
                    <a:pt x="6" y="5246"/>
                    <a:pt x="10" y="5247"/>
                  </a:cubicBezTo>
                  <a:lnTo>
                    <a:pt x="331" y="5311"/>
                  </a:lnTo>
                  <a:lnTo>
                    <a:pt x="331" y="5311"/>
                  </a:lnTo>
                  <a:lnTo>
                    <a:pt x="643" y="5364"/>
                  </a:lnTo>
                  <a:lnTo>
                    <a:pt x="643" y="5364"/>
                  </a:lnTo>
                  <a:lnTo>
                    <a:pt x="944" y="5405"/>
                  </a:lnTo>
                  <a:lnTo>
                    <a:pt x="943" y="5405"/>
                  </a:lnTo>
                  <a:lnTo>
                    <a:pt x="1236" y="5434"/>
                  </a:lnTo>
                  <a:lnTo>
                    <a:pt x="1236" y="5433"/>
                  </a:lnTo>
                  <a:lnTo>
                    <a:pt x="1519" y="5453"/>
                  </a:lnTo>
                  <a:lnTo>
                    <a:pt x="1519" y="5453"/>
                  </a:lnTo>
                  <a:lnTo>
                    <a:pt x="1792" y="5461"/>
                  </a:lnTo>
                  <a:lnTo>
                    <a:pt x="1791" y="5461"/>
                  </a:lnTo>
                  <a:lnTo>
                    <a:pt x="2056" y="5460"/>
                  </a:lnTo>
                  <a:lnTo>
                    <a:pt x="2056" y="5460"/>
                  </a:lnTo>
                  <a:lnTo>
                    <a:pt x="2312" y="5449"/>
                  </a:lnTo>
                  <a:lnTo>
                    <a:pt x="2312" y="5449"/>
                  </a:lnTo>
                  <a:lnTo>
                    <a:pt x="2559" y="5429"/>
                  </a:lnTo>
                  <a:lnTo>
                    <a:pt x="2559" y="5430"/>
                  </a:lnTo>
                  <a:lnTo>
                    <a:pt x="2798" y="5401"/>
                  </a:lnTo>
                  <a:lnTo>
                    <a:pt x="2797" y="5401"/>
                  </a:lnTo>
                  <a:lnTo>
                    <a:pt x="3027" y="5363"/>
                  </a:lnTo>
                  <a:lnTo>
                    <a:pt x="3027" y="5363"/>
                  </a:lnTo>
                  <a:lnTo>
                    <a:pt x="3250" y="5317"/>
                  </a:lnTo>
                  <a:lnTo>
                    <a:pt x="3250" y="5317"/>
                  </a:lnTo>
                  <a:lnTo>
                    <a:pt x="3463" y="5263"/>
                  </a:lnTo>
                  <a:lnTo>
                    <a:pt x="3462" y="5263"/>
                  </a:lnTo>
                  <a:lnTo>
                    <a:pt x="3668" y="5202"/>
                  </a:lnTo>
                  <a:lnTo>
                    <a:pt x="3668" y="5202"/>
                  </a:lnTo>
                  <a:lnTo>
                    <a:pt x="3867" y="5133"/>
                  </a:lnTo>
                  <a:lnTo>
                    <a:pt x="3866" y="5133"/>
                  </a:lnTo>
                  <a:lnTo>
                    <a:pt x="4056" y="5057"/>
                  </a:lnTo>
                  <a:lnTo>
                    <a:pt x="4056" y="5057"/>
                  </a:lnTo>
                  <a:lnTo>
                    <a:pt x="4239" y="4975"/>
                  </a:lnTo>
                  <a:lnTo>
                    <a:pt x="4239" y="4975"/>
                  </a:lnTo>
                  <a:lnTo>
                    <a:pt x="4415" y="4886"/>
                  </a:lnTo>
                  <a:lnTo>
                    <a:pt x="4415" y="4886"/>
                  </a:lnTo>
                  <a:lnTo>
                    <a:pt x="4583" y="4792"/>
                  </a:lnTo>
                  <a:lnTo>
                    <a:pt x="4582" y="4793"/>
                  </a:lnTo>
                  <a:lnTo>
                    <a:pt x="4744" y="4693"/>
                  </a:lnTo>
                  <a:lnTo>
                    <a:pt x="4744" y="4693"/>
                  </a:lnTo>
                  <a:lnTo>
                    <a:pt x="4898" y="4588"/>
                  </a:lnTo>
                  <a:lnTo>
                    <a:pt x="4898" y="4588"/>
                  </a:lnTo>
                  <a:lnTo>
                    <a:pt x="5046" y="4478"/>
                  </a:lnTo>
                  <a:lnTo>
                    <a:pt x="5045" y="4478"/>
                  </a:lnTo>
                  <a:lnTo>
                    <a:pt x="5186" y="4363"/>
                  </a:lnTo>
                  <a:lnTo>
                    <a:pt x="5186" y="4363"/>
                  </a:lnTo>
                  <a:lnTo>
                    <a:pt x="5321" y="4244"/>
                  </a:lnTo>
                  <a:lnTo>
                    <a:pt x="5321" y="4245"/>
                  </a:lnTo>
                  <a:lnTo>
                    <a:pt x="5449" y="4123"/>
                  </a:lnTo>
                  <a:lnTo>
                    <a:pt x="5449" y="4123"/>
                  </a:lnTo>
                  <a:lnTo>
                    <a:pt x="5572" y="3997"/>
                  </a:lnTo>
                  <a:lnTo>
                    <a:pt x="5571" y="3997"/>
                  </a:lnTo>
                  <a:lnTo>
                    <a:pt x="5797" y="3735"/>
                  </a:lnTo>
                  <a:lnTo>
                    <a:pt x="5797" y="3736"/>
                  </a:lnTo>
                  <a:lnTo>
                    <a:pt x="6001" y="3465"/>
                  </a:lnTo>
                  <a:lnTo>
                    <a:pt x="6001" y="3465"/>
                  </a:lnTo>
                  <a:lnTo>
                    <a:pt x="6184" y="3187"/>
                  </a:lnTo>
                  <a:lnTo>
                    <a:pt x="6184" y="3188"/>
                  </a:lnTo>
                  <a:lnTo>
                    <a:pt x="6345" y="2905"/>
                  </a:lnTo>
                  <a:lnTo>
                    <a:pt x="6344" y="2905"/>
                  </a:lnTo>
                  <a:lnTo>
                    <a:pt x="6487" y="2621"/>
                  </a:lnTo>
                  <a:lnTo>
                    <a:pt x="6487" y="2621"/>
                  </a:lnTo>
                  <a:lnTo>
                    <a:pt x="6612" y="2338"/>
                  </a:lnTo>
                  <a:lnTo>
                    <a:pt x="6612" y="2339"/>
                  </a:lnTo>
                  <a:lnTo>
                    <a:pt x="6720" y="2060"/>
                  </a:lnTo>
                  <a:lnTo>
                    <a:pt x="6720" y="2060"/>
                  </a:lnTo>
                  <a:lnTo>
                    <a:pt x="6813" y="1787"/>
                  </a:lnTo>
                  <a:lnTo>
                    <a:pt x="6813" y="1787"/>
                  </a:lnTo>
                  <a:lnTo>
                    <a:pt x="6891" y="1523"/>
                  </a:lnTo>
                  <a:lnTo>
                    <a:pt x="6891" y="1523"/>
                  </a:lnTo>
                  <a:lnTo>
                    <a:pt x="6956" y="1272"/>
                  </a:lnTo>
                  <a:lnTo>
                    <a:pt x="6956" y="1273"/>
                  </a:lnTo>
                  <a:lnTo>
                    <a:pt x="7009" y="1037"/>
                  </a:lnTo>
                  <a:lnTo>
                    <a:pt x="7009" y="1037"/>
                  </a:lnTo>
                  <a:lnTo>
                    <a:pt x="7051" y="818"/>
                  </a:lnTo>
                  <a:lnTo>
                    <a:pt x="7051" y="818"/>
                  </a:lnTo>
                  <a:lnTo>
                    <a:pt x="7084" y="619"/>
                  </a:lnTo>
                  <a:lnTo>
                    <a:pt x="7084" y="619"/>
                  </a:lnTo>
                  <a:lnTo>
                    <a:pt x="7097" y="528"/>
                  </a:lnTo>
                  <a:lnTo>
                    <a:pt x="7097" y="528"/>
                  </a:lnTo>
                  <a:lnTo>
                    <a:pt x="7108" y="443"/>
                  </a:lnTo>
                  <a:lnTo>
                    <a:pt x="7108" y="444"/>
                  </a:lnTo>
                  <a:lnTo>
                    <a:pt x="7117" y="366"/>
                  </a:lnTo>
                  <a:lnTo>
                    <a:pt x="7125" y="295"/>
                  </a:lnTo>
                  <a:lnTo>
                    <a:pt x="7125" y="295"/>
                  </a:lnTo>
                  <a:lnTo>
                    <a:pt x="7132" y="230"/>
                  </a:lnTo>
                  <a:lnTo>
                    <a:pt x="7131" y="230"/>
                  </a:lnTo>
                  <a:lnTo>
                    <a:pt x="7136" y="173"/>
                  </a:lnTo>
                  <a:lnTo>
                    <a:pt x="7136" y="173"/>
                  </a:lnTo>
                  <a:lnTo>
                    <a:pt x="7139" y="124"/>
                  </a:lnTo>
                  <a:lnTo>
                    <a:pt x="7142" y="83"/>
                  </a:lnTo>
                  <a:lnTo>
                    <a:pt x="7142" y="83"/>
                  </a:lnTo>
                  <a:lnTo>
                    <a:pt x="7144" y="51"/>
                  </a:lnTo>
                  <a:lnTo>
                    <a:pt x="7144" y="51"/>
                  </a:lnTo>
                  <a:lnTo>
                    <a:pt x="7145" y="27"/>
                  </a:lnTo>
                  <a:lnTo>
                    <a:pt x="7146" y="13"/>
                  </a:lnTo>
                  <a:lnTo>
                    <a:pt x="7146" y="13"/>
                  </a:lnTo>
                  <a:lnTo>
                    <a:pt x="7146" y="8"/>
                  </a:lnTo>
                  <a:cubicBezTo>
                    <a:pt x="7146" y="4"/>
                    <a:pt x="7150" y="0"/>
                    <a:pt x="7154" y="0"/>
                  </a:cubicBezTo>
                  <a:cubicBezTo>
                    <a:pt x="7159" y="0"/>
                    <a:pt x="7162" y="4"/>
                    <a:pt x="7162" y="8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  <p:sp>
          <p:nvSpPr>
            <p:cNvPr id="13" name="Arrow Head">
              <a:extLst>
                <a:ext uri="{FF2B5EF4-FFF2-40B4-BE49-F238E27FC236}">
                  <a16:creationId xmlns:a16="http://schemas.microsoft.com/office/drawing/2014/main" id="{7E4EF168-E240-4AA1-AAEB-ED13DAECE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87" y="-1772665"/>
              <a:ext cx="303213" cy="304800"/>
            </a:xfrm>
            <a:custGeom>
              <a:avLst/>
              <a:gdLst>
                <a:gd name="T0" fmla="*/ 3118 w 3186"/>
                <a:gd name="T1" fmla="*/ 3185 h 3197"/>
                <a:gd name="T2" fmla="*/ 3002 w 3186"/>
                <a:gd name="T3" fmla="*/ 3158 h 3197"/>
                <a:gd name="T4" fmla="*/ 2738 w 3186"/>
                <a:gd name="T5" fmla="*/ 3090 h 3197"/>
                <a:gd name="T6" fmla="*/ 2392 w 3186"/>
                <a:gd name="T7" fmla="*/ 2994 h 3197"/>
                <a:gd name="T8" fmla="*/ 1850 w 3186"/>
                <a:gd name="T9" fmla="*/ 2829 h 3197"/>
                <a:gd name="T10" fmla="*/ 1001 w 3186"/>
                <a:gd name="T11" fmla="*/ 2524 h 3197"/>
                <a:gd name="T12" fmla="*/ 622 w 3186"/>
                <a:gd name="T13" fmla="*/ 2355 h 3197"/>
                <a:gd name="T14" fmla="*/ 310 w 3186"/>
                <a:gd name="T15" fmla="*/ 2179 h 3197"/>
                <a:gd name="T16" fmla="*/ 94 w 3186"/>
                <a:gd name="T17" fmla="*/ 2004 h 3197"/>
                <a:gd name="T18" fmla="*/ 0 w 3186"/>
                <a:gd name="T19" fmla="*/ 1828 h 3197"/>
                <a:gd name="T20" fmla="*/ 46 w 3186"/>
                <a:gd name="T21" fmla="*/ 1641 h 3197"/>
                <a:gd name="T22" fmla="*/ 207 w 3186"/>
                <a:gd name="T23" fmla="*/ 1432 h 3197"/>
                <a:gd name="T24" fmla="*/ 453 w 3186"/>
                <a:gd name="T25" fmla="*/ 1209 h 3197"/>
                <a:gd name="T26" fmla="*/ 989 w 3186"/>
                <a:gd name="T27" fmla="*/ 833 h 3197"/>
                <a:gd name="T28" fmla="*/ 1692 w 3186"/>
                <a:gd name="T29" fmla="*/ 419 h 3197"/>
                <a:gd name="T30" fmla="*/ 2100 w 3186"/>
                <a:gd name="T31" fmla="*/ 202 h 3197"/>
                <a:gd name="T32" fmla="*/ 2263 w 3186"/>
                <a:gd name="T33" fmla="*/ 118 h 3197"/>
                <a:gd name="T34" fmla="*/ 2390 w 3186"/>
                <a:gd name="T35" fmla="*/ 55 h 3197"/>
                <a:gd name="T36" fmla="*/ 2471 w 3186"/>
                <a:gd name="T37" fmla="*/ 16 h 3197"/>
                <a:gd name="T38" fmla="*/ 2511 w 3186"/>
                <a:gd name="T39" fmla="*/ 7 h 3197"/>
                <a:gd name="T40" fmla="*/ 2499 w 3186"/>
                <a:gd name="T41" fmla="*/ 20 h 3197"/>
                <a:gd name="T42" fmla="*/ 2443 w 3186"/>
                <a:gd name="T43" fmla="*/ 47 h 3197"/>
                <a:gd name="T44" fmla="*/ 2270 w 3186"/>
                <a:gd name="T45" fmla="*/ 133 h 3197"/>
                <a:gd name="T46" fmla="*/ 2107 w 3186"/>
                <a:gd name="T47" fmla="*/ 217 h 3197"/>
                <a:gd name="T48" fmla="*/ 2014 w 3186"/>
                <a:gd name="T49" fmla="*/ 265 h 3197"/>
                <a:gd name="T50" fmla="*/ 1699 w 3186"/>
                <a:gd name="T51" fmla="*/ 434 h 3197"/>
                <a:gd name="T52" fmla="*/ 1470 w 3186"/>
                <a:gd name="T53" fmla="*/ 562 h 3197"/>
                <a:gd name="T54" fmla="*/ 998 w 3186"/>
                <a:gd name="T55" fmla="*/ 846 h 3197"/>
                <a:gd name="T56" fmla="*/ 771 w 3186"/>
                <a:gd name="T57" fmla="*/ 996 h 3197"/>
                <a:gd name="T58" fmla="*/ 463 w 3186"/>
                <a:gd name="T59" fmla="*/ 1222 h 3197"/>
                <a:gd name="T60" fmla="*/ 374 w 3186"/>
                <a:gd name="T61" fmla="*/ 1296 h 3197"/>
                <a:gd name="T62" fmla="*/ 218 w 3186"/>
                <a:gd name="T63" fmla="*/ 1443 h 3197"/>
                <a:gd name="T64" fmla="*/ 155 w 3186"/>
                <a:gd name="T65" fmla="*/ 1513 h 3197"/>
                <a:gd name="T66" fmla="*/ 60 w 3186"/>
                <a:gd name="T67" fmla="*/ 1649 h 3197"/>
                <a:gd name="T68" fmla="*/ 32 w 3186"/>
                <a:gd name="T69" fmla="*/ 1710 h 3197"/>
                <a:gd name="T70" fmla="*/ 16 w 3186"/>
                <a:gd name="T71" fmla="*/ 1828 h 3197"/>
                <a:gd name="T72" fmla="*/ 31 w 3186"/>
                <a:gd name="T73" fmla="*/ 1880 h 3197"/>
                <a:gd name="T74" fmla="*/ 106 w 3186"/>
                <a:gd name="T75" fmla="*/ 1993 h 3197"/>
                <a:gd name="T76" fmla="*/ 163 w 3186"/>
                <a:gd name="T77" fmla="*/ 2050 h 3197"/>
                <a:gd name="T78" fmla="*/ 319 w 3186"/>
                <a:gd name="T79" fmla="*/ 2166 h 3197"/>
                <a:gd name="T80" fmla="*/ 412 w 3186"/>
                <a:gd name="T81" fmla="*/ 2224 h 3197"/>
                <a:gd name="T82" fmla="*/ 629 w 3186"/>
                <a:gd name="T83" fmla="*/ 2340 h 3197"/>
                <a:gd name="T84" fmla="*/ 749 w 3186"/>
                <a:gd name="T85" fmla="*/ 2397 h 3197"/>
                <a:gd name="T86" fmla="*/ 1008 w 3186"/>
                <a:gd name="T87" fmla="*/ 2509 h 3197"/>
                <a:gd name="T88" fmla="*/ 1283 w 3186"/>
                <a:gd name="T89" fmla="*/ 2616 h 3197"/>
                <a:gd name="T90" fmla="*/ 1855 w 3186"/>
                <a:gd name="T91" fmla="*/ 2814 h 3197"/>
                <a:gd name="T92" fmla="*/ 2134 w 3186"/>
                <a:gd name="T93" fmla="*/ 2901 h 3197"/>
                <a:gd name="T94" fmla="*/ 2397 w 3186"/>
                <a:gd name="T95" fmla="*/ 2979 h 3197"/>
                <a:gd name="T96" fmla="*/ 2520 w 3186"/>
                <a:gd name="T97" fmla="*/ 3014 h 3197"/>
                <a:gd name="T98" fmla="*/ 2743 w 3186"/>
                <a:gd name="T99" fmla="*/ 3075 h 3197"/>
                <a:gd name="T100" fmla="*/ 2929 w 3186"/>
                <a:gd name="T101" fmla="*/ 3124 h 3197"/>
                <a:gd name="T102" fmla="*/ 3005 w 3186"/>
                <a:gd name="T103" fmla="*/ 3143 h 3197"/>
                <a:gd name="T104" fmla="*/ 3121 w 3186"/>
                <a:gd name="T105" fmla="*/ 3170 h 3197"/>
                <a:gd name="T106" fmla="*/ 3185 w 3186"/>
                <a:gd name="T107" fmla="*/ 3190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6" h="3197">
                  <a:moveTo>
                    <a:pt x="3176" y="3196"/>
                  </a:moveTo>
                  <a:lnTo>
                    <a:pt x="3155" y="3192"/>
                  </a:lnTo>
                  <a:lnTo>
                    <a:pt x="3118" y="3185"/>
                  </a:lnTo>
                  <a:lnTo>
                    <a:pt x="3067" y="3173"/>
                  </a:lnTo>
                  <a:lnTo>
                    <a:pt x="3067" y="3173"/>
                  </a:lnTo>
                  <a:lnTo>
                    <a:pt x="3002" y="3158"/>
                  </a:lnTo>
                  <a:lnTo>
                    <a:pt x="2925" y="3139"/>
                  </a:lnTo>
                  <a:lnTo>
                    <a:pt x="2836" y="3116"/>
                  </a:lnTo>
                  <a:lnTo>
                    <a:pt x="2738" y="3090"/>
                  </a:lnTo>
                  <a:lnTo>
                    <a:pt x="2630" y="3061"/>
                  </a:lnTo>
                  <a:lnTo>
                    <a:pt x="2515" y="3029"/>
                  </a:lnTo>
                  <a:lnTo>
                    <a:pt x="2392" y="2994"/>
                  </a:lnTo>
                  <a:lnTo>
                    <a:pt x="2263" y="2956"/>
                  </a:lnTo>
                  <a:lnTo>
                    <a:pt x="2129" y="2916"/>
                  </a:lnTo>
                  <a:lnTo>
                    <a:pt x="1850" y="2829"/>
                  </a:lnTo>
                  <a:lnTo>
                    <a:pt x="1563" y="2733"/>
                  </a:lnTo>
                  <a:lnTo>
                    <a:pt x="1278" y="2631"/>
                  </a:lnTo>
                  <a:lnTo>
                    <a:pt x="1001" y="2524"/>
                  </a:lnTo>
                  <a:lnTo>
                    <a:pt x="869" y="2468"/>
                  </a:lnTo>
                  <a:lnTo>
                    <a:pt x="742" y="2412"/>
                  </a:lnTo>
                  <a:lnTo>
                    <a:pt x="622" y="2355"/>
                  </a:lnTo>
                  <a:lnTo>
                    <a:pt x="509" y="2297"/>
                  </a:lnTo>
                  <a:lnTo>
                    <a:pt x="404" y="2238"/>
                  </a:lnTo>
                  <a:lnTo>
                    <a:pt x="310" y="2179"/>
                  </a:lnTo>
                  <a:lnTo>
                    <a:pt x="226" y="2121"/>
                  </a:lnTo>
                  <a:lnTo>
                    <a:pt x="153" y="2062"/>
                  </a:lnTo>
                  <a:lnTo>
                    <a:pt x="94" y="2004"/>
                  </a:lnTo>
                  <a:lnTo>
                    <a:pt x="47" y="1945"/>
                  </a:lnTo>
                  <a:lnTo>
                    <a:pt x="16" y="1886"/>
                  </a:lnTo>
                  <a:lnTo>
                    <a:pt x="0" y="1828"/>
                  </a:lnTo>
                  <a:lnTo>
                    <a:pt x="1" y="1768"/>
                  </a:lnTo>
                  <a:lnTo>
                    <a:pt x="17" y="1706"/>
                  </a:lnTo>
                  <a:lnTo>
                    <a:pt x="46" y="1641"/>
                  </a:lnTo>
                  <a:lnTo>
                    <a:pt x="89" y="1573"/>
                  </a:lnTo>
                  <a:lnTo>
                    <a:pt x="142" y="1503"/>
                  </a:lnTo>
                  <a:lnTo>
                    <a:pt x="207" y="1432"/>
                  </a:lnTo>
                  <a:lnTo>
                    <a:pt x="280" y="1359"/>
                  </a:lnTo>
                  <a:lnTo>
                    <a:pt x="363" y="1284"/>
                  </a:lnTo>
                  <a:lnTo>
                    <a:pt x="453" y="1209"/>
                  </a:lnTo>
                  <a:lnTo>
                    <a:pt x="551" y="1134"/>
                  </a:lnTo>
                  <a:lnTo>
                    <a:pt x="762" y="983"/>
                  </a:lnTo>
                  <a:lnTo>
                    <a:pt x="989" y="833"/>
                  </a:lnTo>
                  <a:lnTo>
                    <a:pt x="1225" y="687"/>
                  </a:lnTo>
                  <a:lnTo>
                    <a:pt x="1461" y="549"/>
                  </a:lnTo>
                  <a:lnTo>
                    <a:pt x="1692" y="419"/>
                  </a:lnTo>
                  <a:lnTo>
                    <a:pt x="1907" y="303"/>
                  </a:lnTo>
                  <a:lnTo>
                    <a:pt x="2007" y="250"/>
                  </a:lnTo>
                  <a:lnTo>
                    <a:pt x="2100" y="202"/>
                  </a:lnTo>
                  <a:lnTo>
                    <a:pt x="2186" y="158"/>
                  </a:lnTo>
                  <a:lnTo>
                    <a:pt x="2186" y="158"/>
                  </a:lnTo>
                  <a:lnTo>
                    <a:pt x="2263" y="118"/>
                  </a:lnTo>
                  <a:lnTo>
                    <a:pt x="2332" y="84"/>
                  </a:lnTo>
                  <a:lnTo>
                    <a:pt x="2332" y="84"/>
                  </a:lnTo>
                  <a:lnTo>
                    <a:pt x="2390" y="55"/>
                  </a:lnTo>
                  <a:lnTo>
                    <a:pt x="2436" y="32"/>
                  </a:lnTo>
                  <a:lnTo>
                    <a:pt x="2471" y="16"/>
                  </a:lnTo>
                  <a:lnTo>
                    <a:pt x="2471" y="16"/>
                  </a:lnTo>
                  <a:lnTo>
                    <a:pt x="2492" y="5"/>
                  </a:lnTo>
                  <a:lnTo>
                    <a:pt x="2501" y="2"/>
                  </a:lnTo>
                  <a:cubicBezTo>
                    <a:pt x="2505" y="0"/>
                    <a:pt x="2509" y="3"/>
                    <a:pt x="2511" y="7"/>
                  </a:cubicBezTo>
                  <a:cubicBezTo>
                    <a:pt x="2513" y="11"/>
                    <a:pt x="2510" y="15"/>
                    <a:pt x="2506" y="17"/>
                  </a:cubicBezTo>
                  <a:lnTo>
                    <a:pt x="2498" y="20"/>
                  </a:lnTo>
                  <a:lnTo>
                    <a:pt x="2499" y="20"/>
                  </a:lnTo>
                  <a:lnTo>
                    <a:pt x="2478" y="31"/>
                  </a:lnTo>
                  <a:lnTo>
                    <a:pt x="2443" y="47"/>
                  </a:lnTo>
                  <a:lnTo>
                    <a:pt x="2443" y="47"/>
                  </a:lnTo>
                  <a:lnTo>
                    <a:pt x="2397" y="70"/>
                  </a:lnTo>
                  <a:lnTo>
                    <a:pt x="2339" y="99"/>
                  </a:lnTo>
                  <a:lnTo>
                    <a:pt x="2270" y="133"/>
                  </a:lnTo>
                  <a:lnTo>
                    <a:pt x="2270" y="133"/>
                  </a:lnTo>
                  <a:lnTo>
                    <a:pt x="2193" y="173"/>
                  </a:lnTo>
                  <a:lnTo>
                    <a:pt x="2107" y="217"/>
                  </a:lnTo>
                  <a:lnTo>
                    <a:pt x="2107" y="217"/>
                  </a:lnTo>
                  <a:lnTo>
                    <a:pt x="2014" y="265"/>
                  </a:lnTo>
                  <a:lnTo>
                    <a:pt x="2014" y="265"/>
                  </a:lnTo>
                  <a:lnTo>
                    <a:pt x="1914" y="318"/>
                  </a:lnTo>
                  <a:lnTo>
                    <a:pt x="1914" y="318"/>
                  </a:lnTo>
                  <a:lnTo>
                    <a:pt x="1699" y="434"/>
                  </a:lnTo>
                  <a:lnTo>
                    <a:pt x="1699" y="433"/>
                  </a:lnTo>
                  <a:lnTo>
                    <a:pt x="1469" y="562"/>
                  </a:lnTo>
                  <a:lnTo>
                    <a:pt x="1470" y="562"/>
                  </a:lnTo>
                  <a:lnTo>
                    <a:pt x="1234" y="700"/>
                  </a:lnTo>
                  <a:lnTo>
                    <a:pt x="1234" y="700"/>
                  </a:lnTo>
                  <a:lnTo>
                    <a:pt x="998" y="846"/>
                  </a:lnTo>
                  <a:lnTo>
                    <a:pt x="998" y="846"/>
                  </a:lnTo>
                  <a:lnTo>
                    <a:pt x="771" y="996"/>
                  </a:lnTo>
                  <a:lnTo>
                    <a:pt x="771" y="996"/>
                  </a:lnTo>
                  <a:lnTo>
                    <a:pt x="560" y="1147"/>
                  </a:lnTo>
                  <a:lnTo>
                    <a:pt x="560" y="1147"/>
                  </a:lnTo>
                  <a:lnTo>
                    <a:pt x="463" y="1222"/>
                  </a:lnTo>
                  <a:lnTo>
                    <a:pt x="464" y="1222"/>
                  </a:lnTo>
                  <a:lnTo>
                    <a:pt x="374" y="1297"/>
                  </a:lnTo>
                  <a:lnTo>
                    <a:pt x="374" y="1296"/>
                  </a:lnTo>
                  <a:lnTo>
                    <a:pt x="291" y="1370"/>
                  </a:lnTo>
                  <a:lnTo>
                    <a:pt x="291" y="1370"/>
                  </a:lnTo>
                  <a:lnTo>
                    <a:pt x="218" y="1443"/>
                  </a:lnTo>
                  <a:lnTo>
                    <a:pt x="218" y="1443"/>
                  </a:lnTo>
                  <a:lnTo>
                    <a:pt x="154" y="1514"/>
                  </a:lnTo>
                  <a:lnTo>
                    <a:pt x="155" y="1513"/>
                  </a:lnTo>
                  <a:lnTo>
                    <a:pt x="102" y="1582"/>
                  </a:lnTo>
                  <a:lnTo>
                    <a:pt x="102" y="1582"/>
                  </a:lnTo>
                  <a:lnTo>
                    <a:pt x="60" y="1649"/>
                  </a:lnTo>
                  <a:lnTo>
                    <a:pt x="61" y="1648"/>
                  </a:lnTo>
                  <a:lnTo>
                    <a:pt x="32" y="1712"/>
                  </a:lnTo>
                  <a:lnTo>
                    <a:pt x="32" y="1710"/>
                  </a:lnTo>
                  <a:lnTo>
                    <a:pt x="17" y="1771"/>
                  </a:lnTo>
                  <a:lnTo>
                    <a:pt x="17" y="1770"/>
                  </a:lnTo>
                  <a:lnTo>
                    <a:pt x="16" y="1828"/>
                  </a:lnTo>
                  <a:lnTo>
                    <a:pt x="16" y="1825"/>
                  </a:lnTo>
                  <a:lnTo>
                    <a:pt x="31" y="1881"/>
                  </a:lnTo>
                  <a:lnTo>
                    <a:pt x="31" y="1880"/>
                  </a:lnTo>
                  <a:lnTo>
                    <a:pt x="61" y="1937"/>
                  </a:lnTo>
                  <a:lnTo>
                    <a:pt x="60" y="1935"/>
                  </a:lnTo>
                  <a:lnTo>
                    <a:pt x="106" y="1993"/>
                  </a:lnTo>
                  <a:lnTo>
                    <a:pt x="105" y="1993"/>
                  </a:lnTo>
                  <a:lnTo>
                    <a:pt x="164" y="2051"/>
                  </a:lnTo>
                  <a:lnTo>
                    <a:pt x="163" y="2050"/>
                  </a:lnTo>
                  <a:lnTo>
                    <a:pt x="235" y="2108"/>
                  </a:lnTo>
                  <a:lnTo>
                    <a:pt x="235" y="2108"/>
                  </a:lnTo>
                  <a:lnTo>
                    <a:pt x="319" y="2166"/>
                  </a:lnTo>
                  <a:lnTo>
                    <a:pt x="319" y="2166"/>
                  </a:lnTo>
                  <a:lnTo>
                    <a:pt x="413" y="2225"/>
                  </a:lnTo>
                  <a:lnTo>
                    <a:pt x="412" y="2224"/>
                  </a:lnTo>
                  <a:lnTo>
                    <a:pt x="516" y="2282"/>
                  </a:lnTo>
                  <a:lnTo>
                    <a:pt x="516" y="2282"/>
                  </a:lnTo>
                  <a:lnTo>
                    <a:pt x="629" y="2340"/>
                  </a:lnTo>
                  <a:lnTo>
                    <a:pt x="629" y="2340"/>
                  </a:lnTo>
                  <a:lnTo>
                    <a:pt x="749" y="2397"/>
                  </a:lnTo>
                  <a:lnTo>
                    <a:pt x="749" y="2397"/>
                  </a:lnTo>
                  <a:lnTo>
                    <a:pt x="876" y="2453"/>
                  </a:lnTo>
                  <a:lnTo>
                    <a:pt x="876" y="2453"/>
                  </a:lnTo>
                  <a:lnTo>
                    <a:pt x="1008" y="2509"/>
                  </a:lnTo>
                  <a:lnTo>
                    <a:pt x="1007" y="2509"/>
                  </a:lnTo>
                  <a:lnTo>
                    <a:pt x="1283" y="2616"/>
                  </a:lnTo>
                  <a:lnTo>
                    <a:pt x="1283" y="2616"/>
                  </a:lnTo>
                  <a:lnTo>
                    <a:pt x="1568" y="2718"/>
                  </a:lnTo>
                  <a:lnTo>
                    <a:pt x="1568" y="2718"/>
                  </a:lnTo>
                  <a:lnTo>
                    <a:pt x="1855" y="2814"/>
                  </a:lnTo>
                  <a:lnTo>
                    <a:pt x="1855" y="2814"/>
                  </a:lnTo>
                  <a:lnTo>
                    <a:pt x="2134" y="2901"/>
                  </a:lnTo>
                  <a:lnTo>
                    <a:pt x="2134" y="2901"/>
                  </a:lnTo>
                  <a:lnTo>
                    <a:pt x="2268" y="2941"/>
                  </a:lnTo>
                  <a:lnTo>
                    <a:pt x="2268" y="2941"/>
                  </a:lnTo>
                  <a:lnTo>
                    <a:pt x="2397" y="2979"/>
                  </a:lnTo>
                  <a:lnTo>
                    <a:pt x="2397" y="2979"/>
                  </a:lnTo>
                  <a:lnTo>
                    <a:pt x="2520" y="3014"/>
                  </a:lnTo>
                  <a:lnTo>
                    <a:pt x="2520" y="3014"/>
                  </a:lnTo>
                  <a:lnTo>
                    <a:pt x="2635" y="3046"/>
                  </a:lnTo>
                  <a:lnTo>
                    <a:pt x="2635" y="3046"/>
                  </a:lnTo>
                  <a:lnTo>
                    <a:pt x="2743" y="3075"/>
                  </a:lnTo>
                  <a:lnTo>
                    <a:pt x="2841" y="3101"/>
                  </a:lnTo>
                  <a:lnTo>
                    <a:pt x="2840" y="3101"/>
                  </a:lnTo>
                  <a:lnTo>
                    <a:pt x="2929" y="3124"/>
                  </a:lnTo>
                  <a:lnTo>
                    <a:pt x="2929" y="3124"/>
                  </a:lnTo>
                  <a:lnTo>
                    <a:pt x="3005" y="3143"/>
                  </a:lnTo>
                  <a:lnTo>
                    <a:pt x="3005" y="3143"/>
                  </a:lnTo>
                  <a:lnTo>
                    <a:pt x="3070" y="3158"/>
                  </a:lnTo>
                  <a:lnTo>
                    <a:pt x="3121" y="3170"/>
                  </a:lnTo>
                  <a:lnTo>
                    <a:pt x="3121" y="3170"/>
                  </a:lnTo>
                  <a:lnTo>
                    <a:pt x="3158" y="3177"/>
                  </a:lnTo>
                  <a:lnTo>
                    <a:pt x="3179" y="3181"/>
                  </a:lnTo>
                  <a:cubicBezTo>
                    <a:pt x="3183" y="3181"/>
                    <a:pt x="3186" y="3186"/>
                    <a:pt x="3185" y="3190"/>
                  </a:cubicBezTo>
                  <a:cubicBezTo>
                    <a:pt x="3185" y="3194"/>
                    <a:pt x="3180" y="3197"/>
                    <a:pt x="3176" y="3196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CA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E13000"/>
                </a:solidFill>
              </a:endParaRPr>
            </a:p>
          </p:txBody>
        </p:sp>
      </p:grpSp>
      <p:sp>
        <p:nvSpPr>
          <p:cNvPr id="14" name="Lorem Ipsum">
            <a:extLst>
              <a:ext uri="{FF2B5EF4-FFF2-40B4-BE49-F238E27FC236}">
                <a16:creationId xmlns:a16="http://schemas.microsoft.com/office/drawing/2014/main" id="{CF328BC0-0595-4E02-BF82-1CE2713702B0}"/>
              </a:ext>
            </a:extLst>
          </p:cNvPr>
          <p:cNvSpPr>
            <a:spLocks/>
          </p:cNvSpPr>
          <p:nvPr/>
        </p:nvSpPr>
        <p:spPr bwMode="auto">
          <a:xfrm>
            <a:off x="8336802" y="3460496"/>
            <a:ext cx="2847013" cy="71176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noProof="1">
                <a:solidFill>
                  <a:schemeClr val="tx2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Reporte de los compromisos generados, que permite obtener los datos en: EXCEL, CSV, PDF.</a:t>
            </a:r>
          </a:p>
        </p:txBody>
      </p:sp>
    </p:spTree>
    <p:extLst>
      <p:ext uri="{BB962C8B-B14F-4D97-AF65-F5344CB8AC3E}">
        <p14:creationId xmlns:p14="http://schemas.microsoft.com/office/powerpoint/2010/main" val="1435007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28822</TotalTime>
  <Words>629</Words>
  <Application>Microsoft Office PowerPoint</Application>
  <PresentationFormat>Panorámica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Lato</vt:lpstr>
      <vt:lpstr>Open Sans</vt:lpstr>
      <vt:lpstr>Segoe UI</vt:lpstr>
      <vt:lpstr>Tahoma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SENPLADES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Alejo Aguirre</dc:creator>
  <cp:lastModifiedBy>Jorge Pantoja</cp:lastModifiedBy>
  <cp:revision>1068</cp:revision>
  <cp:lastPrinted>2017-02-24T13:58:45Z</cp:lastPrinted>
  <dcterms:created xsi:type="dcterms:W3CDTF">2012-08-28T17:47:25Z</dcterms:created>
  <dcterms:modified xsi:type="dcterms:W3CDTF">2017-10-30T18:42:42Z</dcterms:modified>
</cp:coreProperties>
</file>