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CE34-5A4A-49C7-A10E-E10F91B26962}" type="datetimeFigureOut">
              <a:rPr lang="es-EC" smtClean="0"/>
              <a:t>28/01/2019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72D7-64C5-4A88-AF2C-B8509F814A8A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10 Rectángulo"/>
          <p:cNvSpPr>
            <a:spLocks noChangeArrowheads="1"/>
          </p:cNvSpPr>
          <p:nvPr/>
        </p:nvSpPr>
        <p:spPr bwMode="auto">
          <a:xfrm>
            <a:off x="285750" y="500063"/>
            <a:ext cx="2207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tabLst>
                <a:tab pos="419100" algn="l"/>
                <a:tab pos="447675" algn="l"/>
              </a:tabLst>
            </a:pPr>
            <a:r>
              <a:rPr lang="es-EC" sz="2800" b="1" dirty="0"/>
              <a:t> </a:t>
            </a:r>
            <a:r>
              <a:rPr lang="es-EC" sz="2800" b="1" dirty="0" smtClean="0"/>
              <a:t>PROPUESTA</a:t>
            </a:r>
            <a:endParaRPr lang="es-EC" sz="2800" b="1" dirty="0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0" y="457200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C"/>
          </a:p>
        </p:txBody>
      </p:sp>
      <p:sp>
        <p:nvSpPr>
          <p:cNvPr id="45" name="44 Rectángulo"/>
          <p:cNvSpPr/>
          <p:nvPr/>
        </p:nvSpPr>
        <p:spPr>
          <a:xfrm>
            <a:off x="5000625" y="214313"/>
            <a:ext cx="4000500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C" b="1" dirty="0" smtClean="0"/>
              <a:t>POLO DE DESARROLLO TECNOLOGICO</a:t>
            </a:r>
            <a:endParaRPr lang="es-EC" b="1" dirty="0"/>
          </a:p>
        </p:txBody>
      </p:sp>
      <p:sp>
        <p:nvSpPr>
          <p:cNvPr id="50" name="Rectángulo 15"/>
          <p:cNvSpPr/>
          <p:nvPr/>
        </p:nvSpPr>
        <p:spPr bwMode="auto">
          <a:xfrm>
            <a:off x="3047996" y="1643063"/>
            <a:ext cx="2974979" cy="2236787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Rectángulo redondeado 17"/>
          <p:cNvSpPr/>
          <p:nvPr/>
        </p:nvSpPr>
        <p:spPr>
          <a:xfrm>
            <a:off x="857224" y="3935417"/>
            <a:ext cx="8001026" cy="2279666"/>
          </a:xfrm>
          <a:prstGeom prst="roundRect">
            <a:avLst>
              <a:gd name="adj" fmla="val 5000"/>
            </a:avLst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42875" y="1555735"/>
            <a:ext cx="4214812" cy="636587"/>
            <a:chOff x="1296" y="1824"/>
            <a:chExt cx="2976" cy="615"/>
          </a:xfrm>
        </p:grpSpPr>
        <p:sp>
          <p:nvSpPr>
            <p:cNvPr id="58" name="AutoShape 42"/>
            <p:cNvSpPr>
              <a:spLocks noChangeArrowheads="1"/>
            </p:cNvSpPr>
            <p:nvPr/>
          </p:nvSpPr>
          <p:spPr bwMode="gray">
            <a:xfrm>
              <a:off x="1536" y="1899"/>
              <a:ext cx="2720" cy="48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dist="99190" dir="238833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s-ES" sz="1200">
                <a:cs typeface="Times New Roman" pitchFamily="18" charset="0"/>
              </a:endParaRPr>
            </a:p>
          </p:txBody>
        </p:sp>
        <p:sp>
          <p:nvSpPr>
            <p:cNvPr id="59" name="AutoShape 4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 sz="1200">
                <a:cs typeface="Times New Roman" pitchFamily="18" charset="0"/>
              </a:endParaRPr>
            </a:p>
          </p:txBody>
        </p:sp>
        <p:sp>
          <p:nvSpPr>
            <p:cNvPr id="23630" name="Text Box 44"/>
            <p:cNvSpPr txBox="1">
              <a:spLocks noChangeArrowheads="1"/>
            </p:cNvSpPr>
            <p:nvPr/>
          </p:nvSpPr>
          <p:spPr bwMode="gray">
            <a:xfrm>
              <a:off x="1680" y="1934"/>
              <a:ext cx="2592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400" dirty="0" err="1">
                  <a:cs typeface="Times New Roman" pitchFamily="18" charset="0"/>
                </a:rPr>
                <a:t>Zonificación</a:t>
              </a:r>
              <a:r>
                <a:rPr lang="en-US" sz="1400" dirty="0">
                  <a:cs typeface="Times New Roman" pitchFamily="18" charset="0"/>
                </a:rPr>
                <a:t>, </a:t>
              </a:r>
              <a:r>
                <a:rPr lang="en-US" sz="1400" dirty="0" err="1">
                  <a:cs typeface="Times New Roman" pitchFamily="18" charset="0"/>
                </a:rPr>
                <a:t>ordenamiento</a:t>
              </a:r>
              <a:r>
                <a:rPr lang="en-US" sz="1400" dirty="0">
                  <a:cs typeface="Times New Roman" pitchFamily="18" charset="0"/>
                </a:rPr>
                <a:t> territorial y </a:t>
              </a:r>
              <a:r>
                <a:rPr lang="en-US" sz="1400" dirty="0" err="1">
                  <a:cs typeface="Times New Roman" pitchFamily="18" charset="0"/>
                </a:rPr>
                <a:t>uso</a:t>
              </a:r>
              <a:r>
                <a:rPr lang="en-US" sz="1400" dirty="0">
                  <a:cs typeface="Times New Roman" pitchFamily="18" charset="0"/>
                </a:rPr>
                <a:t> de </a:t>
              </a:r>
              <a:r>
                <a:rPr lang="en-US" sz="1400" dirty="0" err="1">
                  <a:cs typeface="Times New Roman" pitchFamily="18" charset="0"/>
                </a:rPr>
                <a:t>suelo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23631" name="Text Box 45"/>
            <p:cNvSpPr txBox="1">
              <a:spLocks noChangeArrowheads="1"/>
            </p:cNvSpPr>
            <p:nvPr/>
          </p:nvSpPr>
          <p:spPr bwMode="gray">
            <a:xfrm>
              <a:off x="1414" y="1934"/>
              <a:ext cx="18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42875" y="2143110"/>
            <a:ext cx="4192587" cy="581025"/>
            <a:chOff x="1296" y="1824"/>
            <a:chExt cx="2960" cy="561"/>
          </a:xfrm>
        </p:grpSpPr>
        <p:sp>
          <p:nvSpPr>
            <p:cNvPr id="63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20" cy="48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99190" dir="238833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s-ES" sz="1200">
                <a:cs typeface="Times New Roman" pitchFamily="18" charset="0"/>
              </a:endParaRPr>
            </a:p>
          </p:txBody>
        </p:sp>
        <p:sp>
          <p:nvSpPr>
            <p:cNvPr id="64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 sz="1200">
                <a:cs typeface="Times New Roman" pitchFamily="18" charset="0"/>
              </a:endParaRPr>
            </a:p>
          </p:txBody>
        </p:sp>
        <p:sp>
          <p:nvSpPr>
            <p:cNvPr id="23626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42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400">
                  <a:cs typeface="Times New Roman" pitchFamily="18" charset="0"/>
                </a:rPr>
                <a:t>Vocación y potencialidad productiva</a:t>
              </a:r>
            </a:p>
          </p:txBody>
        </p:sp>
        <p:sp>
          <p:nvSpPr>
            <p:cNvPr id="23627" name="Text Box 50"/>
            <p:cNvSpPr txBox="1">
              <a:spLocks noChangeArrowheads="1"/>
            </p:cNvSpPr>
            <p:nvPr/>
          </p:nvSpPr>
          <p:spPr bwMode="gray">
            <a:xfrm>
              <a:off x="1423" y="1931"/>
              <a:ext cx="18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42875" y="2714610"/>
            <a:ext cx="4192587" cy="581025"/>
            <a:chOff x="1296" y="1824"/>
            <a:chExt cx="2960" cy="561"/>
          </a:xfrm>
        </p:grpSpPr>
        <p:sp>
          <p:nvSpPr>
            <p:cNvPr id="68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20" cy="48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blurRad="63500" dist="99190" dir="238833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s-ES" sz="1200">
                <a:cs typeface="Times New Roman" pitchFamily="18" charset="0"/>
              </a:endParaRPr>
            </a:p>
          </p:txBody>
        </p:sp>
        <p:sp>
          <p:nvSpPr>
            <p:cNvPr id="69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 sz="1200">
                <a:cs typeface="Times New Roman" pitchFamily="18" charset="0"/>
              </a:endParaRPr>
            </a:p>
          </p:txBody>
        </p:sp>
        <p:sp>
          <p:nvSpPr>
            <p:cNvPr id="23622" name="Text Box 54"/>
            <p:cNvSpPr txBox="1">
              <a:spLocks noChangeArrowheads="1"/>
            </p:cNvSpPr>
            <p:nvPr/>
          </p:nvSpPr>
          <p:spPr bwMode="gray">
            <a:xfrm>
              <a:off x="1750" y="1947"/>
              <a:ext cx="233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400" dirty="0" err="1">
                  <a:cs typeface="Times New Roman" pitchFamily="18" charset="0"/>
                </a:rPr>
                <a:t>Incentivos</a:t>
              </a:r>
              <a:r>
                <a:rPr lang="en-US" sz="1400" dirty="0">
                  <a:cs typeface="Times New Roman" pitchFamily="18" charset="0"/>
                </a:rPr>
                <a:t> </a:t>
              </a:r>
              <a:r>
                <a:rPr lang="en-US" sz="1400" dirty="0" err="1">
                  <a:cs typeface="Times New Roman" pitchFamily="18" charset="0"/>
                </a:rPr>
                <a:t>tributarios</a:t>
              </a:r>
              <a:r>
                <a:rPr lang="en-US" sz="1400" dirty="0">
                  <a:cs typeface="Times New Roman" pitchFamily="18" charset="0"/>
                </a:rPr>
                <a:t> y no </a:t>
              </a:r>
              <a:r>
                <a:rPr lang="en-US" sz="1400" dirty="0" err="1">
                  <a:cs typeface="Times New Roman" pitchFamily="18" charset="0"/>
                </a:rPr>
                <a:t>tributarios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23623" name="Text Box 55"/>
            <p:cNvSpPr txBox="1">
              <a:spLocks noChangeArrowheads="1"/>
            </p:cNvSpPr>
            <p:nvPr/>
          </p:nvSpPr>
          <p:spPr bwMode="gray">
            <a:xfrm>
              <a:off x="1432" y="1930"/>
              <a:ext cx="18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23572" name="CuadroTexto 86"/>
          <p:cNvSpPr txBox="1">
            <a:spLocks noChangeArrowheads="1"/>
          </p:cNvSpPr>
          <p:nvPr/>
        </p:nvSpPr>
        <p:spPr bwMode="auto">
          <a:xfrm>
            <a:off x="928662" y="1285860"/>
            <a:ext cx="11287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3" tIns="45706" rIns="91413" bIns="45706">
            <a:spAutoFit/>
          </a:bodyPr>
          <a:lstStyle/>
          <a:p>
            <a:r>
              <a:rPr lang="es-ES" sz="1600" b="1" i="1" dirty="0">
                <a:cs typeface="Times New Roman" pitchFamily="18" charset="0"/>
              </a:rPr>
              <a:t>Requisitos</a:t>
            </a:r>
          </a:p>
        </p:txBody>
      </p:sp>
      <p:sp>
        <p:nvSpPr>
          <p:cNvPr id="23574" name="84 Rectángulo"/>
          <p:cNvSpPr>
            <a:spLocks noChangeArrowheads="1"/>
          </p:cNvSpPr>
          <p:nvPr/>
        </p:nvSpPr>
        <p:spPr bwMode="auto">
          <a:xfrm>
            <a:off x="1000100" y="4143380"/>
            <a:ext cx="7858150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5613" indent="-455613" defTabSz="1776413">
              <a:lnSpc>
                <a:spcPct val="90000"/>
              </a:lnSpc>
              <a:spcAft>
                <a:spcPct val="35000"/>
              </a:spcAft>
              <a:buFont typeface="Calibri" pitchFamily="34" charset="0"/>
              <a:buAutoNum type="arabicPeriod"/>
            </a:pPr>
            <a:r>
              <a:rPr lang="es-EC" sz="1600" dirty="0" smtClean="0"/>
              <a:t>Infraestructura  física y virtual de alta disponibilidad</a:t>
            </a:r>
            <a:endParaRPr lang="es-EC" sz="1600" dirty="0"/>
          </a:p>
          <a:p>
            <a:pPr marL="455613" indent="-455613" defTabSz="1776413">
              <a:lnSpc>
                <a:spcPct val="90000"/>
              </a:lnSpc>
              <a:spcAft>
                <a:spcPct val="35000"/>
              </a:spcAft>
              <a:buFont typeface="Calibri" pitchFamily="34" charset="0"/>
              <a:buAutoNum type="arabicPeriod"/>
            </a:pPr>
            <a:r>
              <a:rPr lang="es-EC" sz="1600" dirty="0" smtClean="0"/>
              <a:t>Acceso a opciones de financiamiento</a:t>
            </a:r>
            <a:endParaRPr lang="es-EC" sz="1600" dirty="0"/>
          </a:p>
          <a:p>
            <a:pPr marL="455613" indent="-455613" defTabSz="1776413">
              <a:lnSpc>
                <a:spcPct val="90000"/>
              </a:lnSpc>
              <a:spcAft>
                <a:spcPct val="35000"/>
              </a:spcAft>
              <a:buFont typeface="Calibri" pitchFamily="34" charset="0"/>
              <a:buAutoNum type="arabicPeriod"/>
            </a:pPr>
            <a:r>
              <a:rPr lang="es-EC" sz="1600" dirty="0" smtClean="0"/>
              <a:t>Vinculación con la comunidad científica</a:t>
            </a:r>
          </a:p>
          <a:p>
            <a:pPr marL="455613" indent="-455613" defTabSz="1776413">
              <a:lnSpc>
                <a:spcPct val="90000"/>
              </a:lnSpc>
              <a:spcAft>
                <a:spcPct val="35000"/>
              </a:spcAft>
              <a:buFont typeface="Calibri" pitchFamily="34" charset="0"/>
              <a:buAutoNum type="arabicPeriod"/>
            </a:pPr>
            <a:r>
              <a:rPr lang="es-EC" sz="1600" dirty="0" smtClean="0"/>
              <a:t>Tener la combinación con la industria</a:t>
            </a:r>
          </a:p>
          <a:p>
            <a:pPr marL="455613" indent="-455613" defTabSz="1776413">
              <a:lnSpc>
                <a:spcPct val="90000"/>
              </a:lnSpc>
              <a:spcAft>
                <a:spcPct val="35000"/>
              </a:spcAft>
              <a:buFont typeface="Calibri" pitchFamily="34" charset="0"/>
              <a:buAutoNum type="arabicPeriod"/>
            </a:pPr>
            <a:r>
              <a:rPr lang="es-EC" sz="1600" dirty="0" smtClean="0"/>
              <a:t>Un equipo de administración de parques de TI dinámico y proactivo representa una ventaja adicional.</a:t>
            </a:r>
            <a:endParaRPr lang="es-EC" sz="1600" dirty="0"/>
          </a:p>
        </p:txBody>
      </p:sp>
      <p:sp>
        <p:nvSpPr>
          <p:cNvPr id="86" name="85 Rectángulo"/>
          <p:cNvSpPr/>
          <p:nvPr/>
        </p:nvSpPr>
        <p:spPr>
          <a:xfrm>
            <a:off x="857224" y="3500438"/>
            <a:ext cx="17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C" b="1" dirty="0" smtClean="0">
                <a:solidFill>
                  <a:schemeClr val="accent1">
                    <a:lumMod val="75000"/>
                  </a:schemeClr>
                </a:solidFill>
              </a:rPr>
              <a:t>Tomar en cuenta</a:t>
            </a:r>
            <a:endParaRPr lang="es-EC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8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564313"/>
            <a:ext cx="2133600" cy="365125"/>
          </a:xfrm>
        </p:spPr>
        <p:txBody>
          <a:bodyPr/>
          <a:lstStyle/>
          <a:p>
            <a:pPr>
              <a:defRPr/>
            </a:pPr>
            <a:fld id="{96C2C127-8963-4711-8E23-872745FBF1DD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  <p:sp>
        <p:nvSpPr>
          <p:cNvPr id="85" name="84 Rectángulo"/>
          <p:cNvSpPr/>
          <p:nvPr/>
        </p:nvSpPr>
        <p:spPr>
          <a:xfrm>
            <a:off x="5000628" y="1714488"/>
            <a:ext cx="357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smtClean="0"/>
              <a:t>Mejora la inversión tecnológica e ingresos tributarios con efectos secundarios positivos en bienes raíces, empleo y ventas minoristas.</a:t>
            </a: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90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cgallardo</dc:creator>
  <cp:lastModifiedBy>cgallardo</cp:lastModifiedBy>
  <cp:revision>2</cp:revision>
  <dcterms:created xsi:type="dcterms:W3CDTF">2019-01-28T21:20:51Z</dcterms:created>
  <dcterms:modified xsi:type="dcterms:W3CDTF">2019-01-28T22:25:49Z</dcterms:modified>
</cp:coreProperties>
</file>