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84" r:id="rId3"/>
    <p:sldId id="386" r:id="rId4"/>
    <p:sldId id="257" r:id="rId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773" autoAdjust="0"/>
    <p:restoredTop sz="97312" autoAdjust="0"/>
  </p:normalViewPr>
  <p:slideViewPr>
    <p:cSldViewPr snapToGrid="0" snapToObjects="1">
      <p:cViewPr>
        <p:scale>
          <a:sx n="70" d="100"/>
          <a:sy n="70" d="100"/>
        </p:scale>
        <p:origin x="-618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28BED-BA2A-4A89-9604-8131B7350E6F}" type="datetimeFigureOut">
              <a:rPr lang="es-EC" smtClean="0"/>
              <a:pPr/>
              <a:t>01/03/2019</a:t>
            </a:fld>
            <a:endParaRPr lang="es-EC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3370-5D60-4BED-877B-897C92C6F039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95258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3370-5D60-4BED-877B-897C92C6F039}" type="slidenum">
              <a:rPr lang="es-EC" smtClean="0"/>
              <a:pPr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xmlns="" val="142058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1738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7980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3081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0894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531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2549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1442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2567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185069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4534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3223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FE11-93B0-C540-B861-999BE6418E4E}" type="datetimeFigureOut">
              <a:rPr lang="es-ES_tradnl" smtClean="0"/>
              <a:pPr/>
              <a:t>01/03/2019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831-8528-5945-8BFE-DBF06695CB80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="" xmlns:p14="http://schemas.microsoft.com/office/powerpoint/2010/main" val="88000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21035" y="2780270"/>
            <a:ext cx="8300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Política de Estado para la Producción</a:t>
            </a:r>
            <a:endParaRPr lang="es-ES_tradnl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113028" y="5369442"/>
            <a:ext cx="414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 2019</a:t>
            </a:r>
            <a:endParaRPr lang="es-ES_tradnl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55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dondear rectángulo de esquina del mismo lado 88"/>
          <p:cNvSpPr/>
          <p:nvPr/>
        </p:nvSpPr>
        <p:spPr>
          <a:xfrm rot="16200000" flipV="1">
            <a:off x="1605992" y="-1388566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6" name="CuadroTexto 89"/>
          <p:cNvSpPr txBox="1"/>
          <p:nvPr/>
        </p:nvSpPr>
        <p:spPr>
          <a:xfrm>
            <a:off x="149458" y="201596"/>
            <a:ext cx="2019001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ANTECEDENTES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Text Box 66"/>
          <p:cNvSpPr txBox="1">
            <a:spLocks noChangeArrowheads="1"/>
          </p:cNvSpPr>
          <p:nvPr/>
        </p:nvSpPr>
        <p:spPr bwMode="gray">
          <a:xfrm>
            <a:off x="1489074" y="4019725"/>
            <a:ext cx="9898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b="1" dirty="0" smtClean="0"/>
              <a:t>Elaborar Política Productiva con un enfoque integral de cadena de valor.</a:t>
            </a:r>
            <a:endParaRPr lang="en-US" sz="2400" b="1" dirty="0"/>
          </a:p>
        </p:txBody>
      </p:sp>
      <p:sp>
        <p:nvSpPr>
          <p:cNvPr id="14" name="Text Box 71"/>
          <p:cNvSpPr txBox="1">
            <a:spLocks noChangeArrowheads="1"/>
          </p:cNvSpPr>
          <p:nvPr/>
        </p:nvSpPr>
        <p:spPr bwMode="gray">
          <a:xfrm>
            <a:off x="149458" y="4967384"/>
            <a:ext cx="115234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s-EC" sz="2400" dirty="0" smtClean="0"/>
              <a:t>El comité se ha instalado en </a:t>
            </a:r>
            <a:r>
              <a:rPr lang="es-EC" sz="2400" b="1" dirty="0" smtClean="0"/>
              <a:t>10 ocasiones </a:t>
            </a:r>
            <a:r>
              <a:rPr lang="es-EC" sz="2400" dirty="0" smtClean="0"/>
              <a:t>en donde se han mostrado los avances.</a:t>
            </a:r>
            <a:endParaRPr lang="en-US" sz="2400" dirty="0"/>
          </a:p>
        </p:txBody>
      </p:sp>
      <p:sp>
        <p:nvSpPr>
          <p:cNvPr id="40" name="39 Rectángulo"/>
          <p:cNvSpPr/>
          <p:nvPr/>
        </p:nvSpPr>
        <p:spPr>
          <a:xfrm>
            <a:off x="149457" y="785813"/>
            <a:ext cx="1123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sz="2200" dirty="0" smtClean="0"/>
              <a:t>El 12 de septiembre de 2018 se creó el </a:t>
            </a:r>
            <a:r>
              <a:rPr lang="es-EC" sz="2200" b="1" dirty="0" smtClean="0"/>
              <a:t>Comité de Política de Estado para la Producción,</a:t>
            </a:r>
            <a:r>
              <a:rPr lang="es-EC" sz="2200" dirty="0" smtClean="0"/>
              <a:t> impulsado por el entonces Ministerio de Industrias y Productividad, con la presencia de los principales Directivos de las Cámaras de la Producción y  Gremios del país. </a:t>
            </a:r>
          </a:p>
          <a:p>
            <a:pPr algn="just"/>
            <a:endParaRPr lang="es-EC" sz="2200" dirty="0" smtClean="0"/>
          </a:p>
          <a:p>
            <a:pPr algn="just"/>
            <a:r>
              <a:rPr lang="es-EC" sz="2200" dirty="0" smtClean="0"/>
              <a:t>El Comité es el espacio en donde el </a:t>
            </a:r>
            <a:r>
              <a:rPr lang="es-EC" sz="2200" b="1" dirty="0" smtClean="0"/>
              <a:t>sector privado, mediante diálogo público privado, presenta propuestas de los sectores productivos. </a:t>
            </a:r>
          </a:p>
          <a:p>
            <a:endParaRPr lang="es-EC" sz="2400" dirty="0" smtClean="0"/>
          </a:p>
          <a:p>
            <a:endParaRPr lang="es-EC" sz="2400" dirty="0"/>
          </a:p>
        </p:txBody>
      </p:sp>
      <p:sp>
        <p:nvSpPr>
          <p:cNvPr id="43" name="Redondear rectángulo de esquina del mismo lado 88"/>
          <p:cNvSpPr/>
          <p:nvPr/>
        </p:nvSpPr>
        <p:spPr>
          <a:xfrm rot="16200000" flipV="1">
            <a:off x="1605992" y="1656819"/>
            <a:ext cx="360039" cy="3578085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891" tIns="34445" rIns="68891" bIns="34445" rtlCol="0" anchor="ctr"/>
          <a:lstStyle/>
          <a:p>
            <a:pPr algn="ctr"/>
            <a:endParaRPr lang="es-ES" dirty="0"/>
          </a:p>
        </p:txBody>
      </p:sp>
      <p:sp>
        <p:nvSpPr>
          <p:cNvPr id="44" name="CuadroTexto 89"/>
          <p:cNvSpPr txBox="1"/>
          <p:nvPr/>
        </p:nvSpPr>
        <p:spPr>
          <a:xfrm>
            <a:off x="149458" y="3246981"/>
            <a:ext cx="1286173" cy="408117"/>
          </a:xfrm>
          <a:prstGeom prst="rect">
            <a:avLst/>
          </a:prstGeom>
          <a:noFill/>
        </p:spPr>
        <p:txBody>
          <a:bodyPr wrap="none" lIns="68891" tIns="34445" rIns="68891" bIns="34445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</a:rPr>
              <a:t>OBJETIVO</a:t>
            </a:r>
            <a:endParaRPr lang="es-ES" sz="2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685799" y="3962573"/>
            <a:ext cx="628650" cy="6650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="" xmlns:p14="http://schemas.microsoft.com/office/powerpoint/2010/main" val="36424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D5C8361-2287-41EC-8341-1597642C9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9372755"/>
              </p:ext>
            </p:extLst>
          </p:nvPr>
        </p:nvGraphicFramePr>
        <p:xfrm>
          <a:off x="163774" y="390633"/>
          <a:ext cx="11825026" cy="63909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8997">
                  <a:extLst>
                    <a:ext uri="{9D8B030D-6E8A-4147-A177-3AD203B41FA5}">
                      <a16:colId xmlns="" xmlns:a16="http://schemas.microsoft.com/office/drawing/2014/main" val="2926095497"/>
                    </a:ext>
                  </a:extLst>
                </a:gridCol>
                <a:gridCol w="2110489">
                  <a:extLst>
                    <a:ext uri="{9D8B030D-6E8A-4147-A177-3AD203B41FA5}">
                      <a16:colId xmlns="" xmlns:a16="http://schemas.microsoft.com/office/drawing/2014/main" val="4279001416"/>
                    </a:ext>
                  </a:extLst>
                </a:gridCol>
                <a:gridCol w="6073253">
                  <a:extLst>
                    <a:ext uri="{9D8B030D-6E8A-4147-A177-3AD203B41FA5}">
                      <a16:colId xmlns="" xmlns:a16="http://schemas.microsoft.com/office/drawing/2014/main" val="1040666970"/>
                    </a:ext>
                  </a:extLst>
                </a:gridCol>
                <a:gridCol w="2012287">
                  <a:extLst>
                    <a:ext uri="{9D8B030D-6E8A-4147-A177-3AD203B41FA5}">
                      <a16:colId xmlns="" xmlns:a16="http://schemas.microsoft.com/office/drawing/2014/main" val="359821772"/>
                    </a:ext>
                  </a:extLst>
                </a:gridCol>
              </a:tblGrid>
              <a:tr h="34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29149393"/>
                  </a:ext>
                </a:extLst>
              </a:tr>
              <a:tr h="2168739">
                <a:tc rowSpan="5">
                  <a:txBody>
                    <a:bodyPr/>
                    <a:lstStyle/>
                    <a:p>
                      <a:pPr lvl="0"/>
                      <a:r>
                        <a:rPr lang="es-ES" sz="1800" b="1" dirty="0">
                          <a:solidFill>
                            <a:schemeClr val="tx1"/>
                          </a:solidFill>
                        </a:rPr>
                        <a:t>Productos con calidad y </a:t>
                      </a:r>
                      <a:r>
                        <a:rPr lang="es-ES" sz="1800" b="1" dirty="0" smtClean="0">
                          <a:solidFill>
                            <a:schemeClr val="tx1"/>
                          </a:solidFill>
                        </a:rPr>
                        <a:t>sostenibilidad</a:t>
                      </a:r>
                    </a:p>
                    <a:p>
                      <a:pPr lvl="0"/>
                      <a:endParaRPr lang="es-E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s-EC" sz="1600" dirty="0">
                          <a:solidFill>
                            <a:schemeClr val="tx1"/>
                          </a:solidFill>
                        </a:rPr>
                        <a:t>Sistema Nacional de Trazabilidad (SNT</a:t>
                      </a:r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Propuesta de ONUDI para SNT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Validación del sector público a SNT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Pilotos de trazabilidad en Esmeraldas y Sucumbíos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Revisión del borrador de la 4ta parte de la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 ISO 34101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Identificación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dos DOP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 de $750 MM a $1.400 MM a 2025</a:t>
                      </a:r>
                      <a:endParaRPr lang="es-ES_tradnl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66969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Productividad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</a:rPr>
                        <a:t>Línea de crédito para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renovación,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rehabilitación y mantenimiento ($380 MM en 7 años)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Asistencia técnica con operadores privados autorizados por MAG</a:t>
                      </a:r>
                      <a:endParaRPr lang="es-ES_tradnl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/>
                      <a:endParaRPr lang="es-EC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3077861"/>
                  </a:ext>
                </a:extLst>
              </a:tr>
              <a:tr h="877134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MX" sz="1600" dirty="0">
                          <a:solidFill>
                            <a:schemeClr val="tx1"/>
                          </a:solidFill>
                        </a:rPr>
                        <a:t>Valor </a:t>
                      </a:r>
                      <a:r>
                        <a:rPr lang="es-MX" sz="1600" dirty="0" smtClean="0">
                          <a:solidFill>
                            <a:schemeClr val="tx1"/>
                          </a:solidFill>
                        </a:rPr>
                        <a:t>agregado</a:t>
                      </a:r>
                      <a:endParaRPr lang="es-MX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Perfil de proyecto para incentivos específicos</a:t>
                      </a:r>
                      <a:r>
                        <a:rPr lang="es-ES_tradnl" sz="1600" dirty="0" smtClean="0">
                          <a:solidFill>
                            <a:schemeClr val="tx1"/>
                          </a:solidFill>
                          <a:effectLst/>
                        </a:rPr>
                        <a:t> para atracción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de inversiones.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En análisi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s: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Polos de Desarrollo industrial: Santo Domingo y Guayas/Los Ríos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2777040"/>
                  </a:ext>
                </a:extLst>
              </a:tr>
              <a:tr h="620829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Posicionamiento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En análisis: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Campaña consumo nacional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Búsqueda</a:t>
                      </a:r>
                      <a:r>
                        <a:rPr lang="es-ES" sz="1600" baseline="0" dirty="0" smtClean="0">
                          <a:solidFill>
                            <a:schemeClr val="tx1"/>
                          </a:solidFill>
                          <a:effectLst/>
                        </a:rPr>
                        <a:t> de empresarios para f</a:t>
                      </a:r>
                      <a:r>
                        <a:rPr lang="es-ES" sz="1600" dirty="0" smtClean="0">
                          <a:solidFill>
                            <a:schemeClr val="tx1"/>
                          </a:solidFill>
                          <a:effectLst/>
                        </a:rPr>
                        <a:t>incas/industrias vitrinas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01805">
                <a:tc vMerge="1">
                  <a:txBody>
                    <a:bodyPr/>
                    <a:lstStyle/>
                    <a:p>
                      <a:pPr lvl="0"/>
                      <a:endParaRPr lang="es-E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s-EC" sz="1600" dirty="0" smtClean="0">
                          <a:solidFill>
                            <a:schemeClr val="tx1"/>
                          </a:solidFill>
                        </a:rPr>
                        <a:t>Institucionalidad</a:t>
                      </a:r>
                      <a:endParaRPr lang="es-EC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Firma del acuerdo de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voluntades del PMC</a:t>
                      </a:r>
                      <a:endParaRPr lang="es-E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Desarrollo de capacidades de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 </a:t>
                      </a:r>
                      <a:r>
                        <a:rPr lang="es-E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públicos</a:t>
                      </a:r>
                      <a:endParaRPr lang="es-ES_tradnl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7037365-B7BB-4925-9C5D-608AB79DF7E0}"/>
              </a:ext>
            </a:extLst>
          </p:cNvPr>
          <p:cNvSpPr txBox="1"/>
          <p:nvPr/>
        </p:nvSpPr>
        <p:spPr>
          <a:xfrm>
            <a:off x="348791" y="51004"/>
            <a:ext cx="336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SECTOR: CACAO Y DERIVADOS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090887" y="-54592"/>
            <a:ext cx="39449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s-EC" sz="2800" b="1" dirty="0">
                <a:solidFill>
                  <a:srgbClr val="767171"/>
                </a:solidFill>
                <a:latin typeface="Calibri" pitchFamily="34" charset="0"/>
              </a:rPr>
              <a:t>Política Sectorial </a:t>
            </a:r>
          </a:p>
        </p:txBody>
      </p:sp>
    </p:spTree>
    <p:extLst>
      <p:ext uri="{BB962C8B-B14F-4D97-AF65-F5344CB8AC3E}">
        <p14:creationId xmlns:p14="http://schemas.microsoft.com/office/powerpoint/2010/main" xmlns="" val="1081519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49800" y="2780270"/>
            <a:ext cx="6803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400" b="1" dirty="0" smtClean="0">
                <a:solidFill>
                  <a:schemeClr val="bg1"/>
                </a:solidFill>
              </a:rPr>
              <a:t>     GRACIAS</a:t>
            </a:r>
            <a:endParaRPr lang="es-ES_tradnl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6428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223</Words>
  <Application>Microsoft Office PowerPoint</Application>
  <PresentationFormat>Personalizado</PresentationFormat>
  <Paragraphs>37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cgallardo</cp:lastModifiedBy>
  <cp:revision>488</cp:revision>
  <dcterms:created xsi:type="dcterms:W3CDTF">2018-04-27T14:38:36Z</dcterms:created>
  <dcterms:modified xsi:type="dcterms:W3CDTF">2019-03-01T16:24:07Z</dcterms:modified>
</cp:coreProperties>
</file>