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384" r:id="rId3"/>
    <p:sldId id="368" r:id="rId4"/>
    <p:sldId id="351" r:id="rId5"/>
    <p:sldId id="257" r:id="rId6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773" autoAdjust="0"/>
    <p:restoredTop sz="97312" autoAdjust="0"/>
  </p:normalViewPr>
  <p:slideViewPr>
    <p:cSldViewPr snapToGrid="0" snapToObjects="1">
      <p:cViewPr>
        <p:scale>
          <a:sx n="70" d="100"/>
          <a:sy n="70" d="100"/>
        </p:scale>
        <p:origin x="-618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28BED-BA2A-4A89-9604-8131B7350E6F}" type="datetimeFigureOut">
              <a:rPr lang="es-EC" smtClean="0"/>
              <a:pPr/>
              <a:t>28/02/2019</a:t>
            </a:fld>
            <a:endParaRPr lang="es-EC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D3370-5D60-4BED-877B-897C92C6F039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3952581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1738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28/02/2019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37980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28/02/2019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3081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28/02/2019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08940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28/02/2019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531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28/02/2019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2549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28/02/2019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4428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28/02/2019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2567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28/02/2019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85069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28/02/2019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45348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28/02/2019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32239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1FE11-93B0-C540-B861-999BE6418E4E}" type="datetimeFigureOut">
              <a:rPr lang="es-ES_tradnl" smtClean="0"/>
              <a:pPr/>
              <a:t>28/02/2019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88000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421035" y="2780270"/>
            <a:ext cx="8300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Política de Estado para la Producción</a:t>
            </a:r>
            <a:endParaRPr lang="es-ES_tradnl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113028" y="5369442"/>
            <a:ext cx="414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Febrero 2019</a:t>
            </a:r>
            <a:endParaRPr lang="es-ES_tradnl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6559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dondear rectángulo de esquina del mismo lado 88"/>
          <p:cNvSpPr/>
          <p:nvPr/>
        </p:nvSpPr>
        <p:spPr>
          <a:xfrm rot="16200000" flipV="1">
            <a:off x="1605992" y="-1388566"/>
            <a:ext cx="360039" cy="357808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/>
            <a:endParaRPr lang="es-ES" dirty="0"/>
          </a:p>
        </p:txBody>
      </p:sp>
      <p:sp>
        <p:nvSpPr>
          <p:cNvPr id="6" name="CuadroTexto 89"/>
          <p:cNvSpPr txBox="1"/>
          <p:nvPr/>
        </p:nvSpPr>
        <p:spPr>
          <a:xfrm>
            <a:off x="149458" y="201596"/>
            <a:ext cx="2019001" cy="408117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</a:rPr>
              <a:t>ANTECEDENTES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Text Box 66"/>
          <p:cNvSpPr txBox="1">
            <a:spLocks noChangeArrowheads="1"/>
          </p:cNvSpPr>
          <p:nvPr/>
        </p:nvSpPr>
        <p:spPr bwMode="gray">
          <a:xfrm>
            <a:off x="1489074" y="4019725"/>
            <a:ext cx="98980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s-EC" sz="2400" b="1" dirty="0" smtClean="0"/>
              <a:t>Elaborar Política Productiva con un enfoque integral de cadena de valor.</a:t>
            </a:r>
            <a:endParaRPr lang="en-US" sz="2400" b="1" dirty="0"/>
          </a:p>
        </p:txBody>
      </p:sp>
      <p:sp>
        <p:nvSpPr>
          <p:cNvPr id="14" name="Text Box 71"/>
          <p:cNvSpPr txBox="1">
            <a:spLocks noChangeArrowheads="1"/>
          </p:cNvSpPr>
          <p:nvPr/>
        </p:nvSpPr>
        <p:spPr bwMode="gray">
          <a:xfrm>
            <a:off x="149458" y="4967384"/>
            <a:ext cx="115234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s-EC" sz="2400" dirty="0" smtClean="0"/>
              <a:t>El comité se ha instalado en </a:t>
            </a:r>
            <a:r>
              <a:rPr lang="es-EC" sz="2400" b="1" dirty="0" smtClean="0"/>
              <a:t>10 ocasiones </a:t>
            </a:r>
            <a:r>
              <a:rPr lang="es-EC" sz="2400" dirty="0" smtClean="0"/>
              <a:t>en donde se han mostrado los avances.</a:t>
            </a:r>
            <a:endParaRPr lang="en-US" sz="2400" dirty="0"/>
          </a:p>
        </p:txBody>
      </p:sp>
      <p:sp>
        <p:nvSpPr>
          <p:cNvPr id="40" name="39 Rectángulo"/>
          <p:cNvSpPr/>
          <p:nvPr/>
        </p:nvSpPr>
        <p:spPr>
          <a:xfrm>
            <a:off x="149457" y="785813"/>
            <a:ext cx="112315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200" dirty="0" smtClean="0"/>
              <a:t>El 12 de septiembre de 2018 se creó el </a:t>
            </a:r>
            <a:r>
              <a:rPr lang="es-EC" sz="2200" b="1" dirty="0" smtClean="0"/>
              <a:t>Comité de Política de Estado para la Producción,</a:t>
            </a:r>
            <a:r>
              <a:rPr lang="es-EC" sz="2200" dirty="0" smtClean="0"/>
              <a:t> impulsado por el entonces Ministerio de Industrias y Productividad, con la presencia de los principales Directivos de las Cámaras de la Producción y  Gremios del país. </a:t>
            </a:r>
          </a:p>
          <a:p>
            <a:pPr algn="just"/>
            <a:endParaRPr lang="es-EC" sz="2200" dirty="0" smtClean="0"/>
          </a:p>
          <a:p>
            <a:pPr algn="just"/>
            <a:r>
              <a:rPr lang="es-EC" sz="2200" dirty="0" smtClean="0"/>
              <a:t>El Comité es el espacio en donde el </a:t>
            </a:r>
            <a:r>
              <a:rPr lang="es-EC" sz="2200" b="1" dirty="0" smtClean="0"/>
              <a:t>sector privado, mediante diálogo público privado, presenta propuestas de los sectores productivos. </a:t>
            </a:r>
          </a:p>
          <a:p>
            <a:endParaRPr lang="es-EC" sz="2400" dirty="0" smtClean="0"/>
          </a:p>
          <a:p>
            <a:endParaRPr lang="es-EC" sz="2400" dirty="0"/>
          </a:p>
        </p:txBody>
      </p:sp>
      <p:sp>
        <p:nvSpPr>
          <p:cNvPr id="43" name="Redondear rectángulo de esquina del mismo lado 88"/>
          <p:cNvSpPr/>
          <p:nvPr/>
        </p:nvSpPr>
        <p:spPr>
          <a:xfrm rot="16200000" flipV="1">
            <a:off x="1605992" y="1656819"/>
            <a:ext cx="360039" cy="357808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/>
            <a:endParaRPr lang="es-ES" dirty="0"/>
          </a:p>
        </p:txBody>
      </p:sp>
      <p:sp>
        <p:nvSpPr>
          <p:cNvPr id="44" name="CuadroTexto 89"/>
          <p:cNvSpPr txBox="1"/>
          <p:nvPr/>
        </p:nvSpPr>
        <p:spPr>
          <a:xfrm>
            <a:off x="149458" y="3246981"/>
            <a:ext cx="1286173" cy="408117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</a:rPr>
              <a:t>OBJETIVO</a:t>
            </a:r>
            <a:endParaRPr lang="es-ES" sz="2200" b="1" dirty="0">
              <a:solidFill>
                <a:schemeClr val="bg1"/>
              </a:solidFill>
            </a:endParaRPr>
          </a:p>
        </p:txBody>
      </p:sp>
      <p:sp>
        <p:nvSpPr>
          <p:cNvPr id="45" name="44 Flecha derecha"/>
          <p:cNvSpPr/>
          <p:nvPr/>
        </p:nvSpPr>
        <p:spPr>
          <a:xfrm>
            <a:off x="685799" y="3962573"/>
            <a:ext cx="628650" cy="6650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364244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83239729"/>
              </p:ext>
            </p:extLst>
          </p:nvPr>
        </p:nvGraphicFramePr>
        <p:xfrm>
          <a:off x="204716" y="413235"/>
          <a:ext cx="11698900" cy="6260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32805"/>
                <a:gridCol w="3448941"/>
                <a:gridCol w="6517154"/>
              </a:tblGrid>
              <a:tr h="457127">
                <a:tc>
                  <a:txBody>
                    <a:bodyPr/>
                    <a:lstStyle/>
                    <a:p>
                      <a:pPr algn="ctr"/>
                      <a:r>
                        <a:rPr lang="es-EC" sz="1800" dirty="0" smtClean="0"/>
                        <a:t>EJE</a:t>
                      </a:r>
                      <a:endParaRPr lang="es-EC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dirty="0" smtClean="0"/>
                        <a:t>REQUERIMIENTO</a:t>
                      </a:r>
                      <a:endParaRPr lang="es-EC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dirty="0" smtClean="0"/>
                        <a:t>LOGROS </a:t>
                      </a:r>
                      <a:endParaRPr lang="es-EC" sz="1800" dirty="0"/>
                    </a:p>
                  </a:txBody>
                  <a:tcPr/>
                </a:tc>
              </a:tr>
              <a:tr h="2087806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Calidad</a:t>
                      </a:r>
                      <a:endParaRPr lang="es-EC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Establecer un marco legal y regulatorio que permita el trabajo coordinado de los organismos de control, con el aporte y consulta  al sector privado.</a:t>
                      </a:r>
                      <a:endParaRPr lang="es-EC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Ley Calidad: Documento listo dentro del paquete de leyes para discusión Asamblea General.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Eliminación</a:t>
                      </a:r>
                      <a:r>
                        <a:rPr lang="es-EC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 ROP- Registro Operadores de Comercio.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Notificación de 70 proyectos de RTE,  fase aprobación OMC y CAN.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Derogatoria de la Resolución 116 COMEX.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otorgaron 92 certificados a Mipymes y EPS (mi primer certificado INEN) cubierto 100%. </a:t>
                      </a:r>
                    </a:p>
                  </a:txBody>
                  <a:tcPr/>
                </a:tc>
              </a:tr>
              <a:tr h="1627781"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Participar activamente en organismos internacionales de normalización, en la preparación y posterior adopción de las mejores prácticas.</a:t>
                      </a:r>
                      <a:endParaRPr lang="es-ES_tradnl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ha registrado participación en 17 Comités Espejo (40 reuniones).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efectuó un taller sobre etiquetado ambiental.</a:t>
                      </a:r>
                    </a:p>
                  </a:txBody>
                  <a:tcPr/>
                </a:tc>
              </a:tr>
              <a:tr h="2087806"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Desarrollar la infraestructura de calidad  y control posterior de manera integral.</a:t>
                      </a:r>
                      <a:endParaRPr lang="es-ES_tradnl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incorporaron 24</a:t>
                      </a:r>
                      <a:r>
                        <a:rPr lang="es-EC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C" sz="16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OCEs</a:t>
                      </a:r>
                      <a:r>
                        <a:rPr lang="es-EC" sz="160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C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designados: 2 Certificación; 3 Inspección; 19 Laboratorios.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Durante 2018 se cumplió con el  plan anual de control y vigilancia de mercado 50</a:t>
                      </a:r>
                      <a:r>
                        <a:rPr lang="es-EC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RTE</a:t>
                      </a: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Apertura 221</a:t>
                      </a:r>
                      <a:r>
                        <a:rPr lang="es-EC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procesos administrativos (42 sancionatorios); Acción inmediata derogatoria 116: se cumplió </a:t>
                      </a: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cronograma de 6 RTE</a:t>
                      </a:r>
                      <a:r>
                        <a:rPr lang="es-EC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(etiquetado y eficiencia energética).</a:t>
                      </a: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7 CuadroTexto">
            <a:extLst>
              <a:ext uri="{FF2B5EF4-FFF2-40B4-BE49-F238E27FC236}">
                <a16:creationId xmlns="" xmlns:a16="http://schemas.microsoft.com/office/drawing/2014/main" id="{8489BEB5-2CC9-E044-A494-0BE01395915A}"/>
              </a:ext>
            </a:extLst>
          </p:cNvPr>
          <p:cNvSpPr txBox="1"/>
          <p:nvPr/>
        </p:nvSpPr>
        <p:spPr>
          <a:xfrm>
            <a:off x="7230533" y="-95697"/>
            <a:ext cx="49614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 eaLnBrk="0" hangingPunct="0">
              <a:defRPr/>
            </a:pPr>
            <a:r>
              <a:rPr lang="es-EC" sz="2800" b="1" dirty="0" smtClean="0">
                <a:solidFill>
                  <a:srgbClr val="E7E6E6">
                    <a:lumMod val="50000"/>
                  </a:srgbClr>
                </a:solidFill>
                <a:cs typeface="Arial" pitchFamily="34" charset="0"/>
              </a:rPr>
              <a:t>                  Calidad</a:t>
            </a:r>
            <a:r>
              <a:rPr lang="es-EC" sz="2800" b="1" dirty="0">
                <a:solidFill>
                  <a:srgbClr val="E7E6E6">
                    <a:lumMod val="50000"/>
                  </a:srgbClr>
                </a:solidFill>
                <a:cs typeface="Arial" pitchFamily="34" charset="0"/>
              </a:rPr>
              <a:t>	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83239729"/>
              </p:ext>
            </p:extLst>
          </p:nvPr>
        </p:nvGraphicFramePr>
        <p:xfrm>
          <a:off x="158496" y="397561"/>
          <a:ext cx="11810591" cy="627619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95027"/>
                <a:gridCol w="2179521"/>
                <a:gridCol w="4118444"/>
                <a:gridCol w="4417599"/>
              </a:tblGrid>
              <a:tr h="406685">
                <a:tc>
                  <a:txBody>
                    <a:bodyPr/>
                    <a:lstStyle/>
                    <a:p>
                      <a:pPr algn="ctr"/>
                      <a:r>
                        <a:rPr lang="es-EC" sz="1800" dirty="0" smtClean="0"/>
                        <a:t>EJE</a:t>
                      </a:r>
                      <a:endParaRPr lang="es-EC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dirty="0" smtClean="0"/>
                        <a:t>REQUERIMIENTO</a:t>
                      </a:r>
                      <a:endParaRPr lang="es-EC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dirty="0" smtClean="0"/>
                        <a:t>AVANCES</a:t>
                      </a:r>
                      <a:r>
                        <a:rPr lang="es-EC" sz="1800" baseline="0" dirty="0" smtClean="0"/>
                        <a:t> </a:t>
                      </a:r>
                      <a:endParaRPr lang="es-EC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dirty="0" smtClean="0"/>
                        <a:t>IMPACTOS </a:t>
                      </a:r>
                      <a:endParaRPr lang="es-EC" sz="1800" dirty="0"/>
                    </a:p>
                  </a:txBody>
                  <a:tcPr/>
                </a:tc>
              </a:tr>
              <a:tr h="983445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Calidad</a:t>
                      </a:r>
                      <a:endParaRPr lang="es-EC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Mejorar integralmente  la reglamentación técnica </a:t>
                      </a:r>
                      <a:endParaRPr lang="es-EC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Etapa de socialización ( 28 </a:t>
                      </a:r>
                      <a:r>
                        <a:rPr lang="es-ES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feb</a:t>
                      </a:r>
                      <a:r>
                        <a:rPr lang="es-E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 Etapa notificación a la CAN y OMC (Mar 2019); Etapa de entrega de observaciones de CAN y OMC (</a:t>
                      </a:r>
                      <a:r>
                        <a:rPr lang="es-ES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abr</a:t>
                      </a:r>
                      <a:r>
                        <a:rPr lang="es-E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2019) 133 RTE entran en vigencia ( 2019).</a:t>
                      </a:r>
                      <a:endParaRPr lang="es-EC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C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Enero y febrero: Segunda y Tercera etapa de socialización de 143 RTE.</a:t>
                      </a:r>
                    </a:p>
                    <a:p>
                      <a:pPr algn="l"/>
                      <a:endParaRPr lang="es-EC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s-EC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 2019: 143 reglamentos revisados y mejorados</a:t>
                      </a:r>
                    </a:p>
                  </a:txBody>
                  <a:tcPr/>
                </a:tc>
              </a:tr>
              <a:tr h="1215854"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Entregar  certificaciones de calidad a las EPS</a:t>
                      </a:r>
                      <a:endParaRPr lang="es-ES_tradnl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Otorgamiento de  certificaciones de calidad  a EPS y MIPYMES.</a:t>
                      </a:r>
                      <a:endParaRPr lang="es-EC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C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Enero: </a:t>
                      </a:r>
                    </a:p>
                    <a:p>
                      <a:pPr algn="l"/>
                      <a:r>
                        <a:rPr lang="es-EC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es-E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certificaciones de calidad emitidas a EPS y MIPYMES.</a:t>
                      </a:r>
                    </a:p>
                    <a:p>
                      <a:pPr algn="l"/>
                      <a:r>
                        <a:rPr lang="es-E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 solicitudes de organizaciones en las provincias de Esmeraldas, Guayas, Los Ríos, Manabí, Loja y Azuay.</a:t>
                      </a:r>
                    </a:p>
                    <a:p>
                      <a:pPr algn="l"/>
                      <a:r>
                        <a:rPr lang="es-E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 2019</a:t>
                      </a:r>
                      <a:r>
                        <a:rPr lang="es-E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500 certificados.</a:t>
                      </a:r>
                      <a:endParaRPr lang="es-EC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75935"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Adoptar y adaptar las Normas internacionales</a:t>
                      </a:r>
                      <a:endParaRPr lang="es-ES_tradnl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Priorización de adopción de normas frente a adaptación.</a:t>
                      </a:r>
                      <a:endParaRPr lang="es-EC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Enero: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 normas adoptadas; y,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adaptadas.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 smtClean="0">
                          <a:solidFill>
                            <a:schemeClr val="tx1"/>
                          </a:solidFill>
                        </a:rPr>
                        <a:t>Meta 2019: 116 normas adoptadas.</a:t>
                      </a:r>
                      <a:endParaRPr lang="es-ES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75935"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Desarrollar la infraestructura de calidad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Promover laboratorios designados con apoyo de la academia e industria.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Febrero: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laboratorios: 1  por designarse (ANCE , curtidores);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Acreditado centro carrocero- Ambato.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 2019: 18 laboratorios</a:t>
                      </a:r>
                      <a:endParaRPr lang="es-EC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718341"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Desarrollar el control posterior de manera integral</a:t>
                      </a:r>
                      <a:endParaRPr lang="es-EC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Aseguramiento de la calidad de los productos para acceso a mercados.</a:t>
                      </a:r>
                      <a:endParaRPr lang="es-EC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Enero: 166 locales visitados; 7 productos: (línea blanca, calzado, marroquinería y textiles);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 incumplen; 70 por entregar certificado, 3 denuncias atendidas (cerámica, café, azúcar).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 2.300 </a:t>
                      </a:r>
                      <a:r>
                        <a:rPr lang="es-ES" sz="1400" b="0" baseline="0" dirty="0" smtClean="0">
                          <a:solidFill>
                            <a:schemeClr val="tx1"/>
                          </a:solidFill>
                        </a:rPr>
                        <a:t>visitas a nivel nacional</a:t>
                      </a:r>
                      <a:r>
                        <a:rPr lang="es-E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7 CuadroTexto">
            <a:extLst>
              <a:ext uri="{FF2B5EF4-FFF2-40B4-BE49-F238E27FC236}">
                <a16:creationId xmlns="" xmlns:a16="http://schemas.microsoft.com/office/drawing/2014/main" id="{8489BEB5-2CC9-E044-A494-0BE01395915A}"/>
              </a:ext>
            </a:extLst>
          </p:cNvPr>
          <p:cNvSpPr txBox="1"/>
          <p:nvPr/>
        </p:nvSpPr>
        <p:spPr>
          <a:xfrm>
            <a:off x="7518917" y="-95697"/>
            <a:ext cx="46730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 eaLnBrk="0" hangingPunct="0">
              <a:defRPr/>
            </a:pPr>
            <a:r>
              <a:rPr lang="es-EC" sz="2800" b="1" dirty="0" smtClean="0">
                <a:solidFill>
                  <a:srgbClr val="E7E6E6">
                    <a:lumMod val="50000"/>
                  </a:srgbClr>
                </a:solidFill>
                <a:cs typeface="Arial" pitchFamily="34" charset="0"/>
              </a:rPr>
              <a:t>       Calidad</a:t>
            </a:r>
            <a:r>
              <a:rPr lang="es-EC" sz="2800" b="1" dirty="0">
                <a:solidFill>
                  <a:srgbClr val="E7E6E6">
                    <a:lumMod val="50000"/>
                  </a:srgbClr>
                </a:solidFill>
                <a:cs typeface="Arial" pitchFamily="34" charset="0"/>
              </a:rPr>
              <a:t>	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749800" y="2780270"/>
            <a:ext cx="6803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 smtClean="0">
                <a:solidFill>
                  <a:schemeClr val="bg1"/>
                </a:solidFill>
              </a:rPr>
              <a:t>     GRACIAS</a:t>
            </a:r>
            <a:endParaRPr lang="es-ES_tradnl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6428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7982</TotalTime>
  <Words>504</Words>
  <Application>Microsoft Office PowerPoint</Application>
  <PresentationFormat>Personalizado</PresentationFormat>
  <Paragraphs>81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Diapositiva 1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cgallardo</cp:lastModifiedBy>
  <cp:revision>478</cp:revision>
  <dcterms:created xsi:type="dcterms:W3CDTF">2018-04-27T14:38:36Z</dcterms:created>
  <dcterms:modified xsi:type="dcterms:W3CDTF">2019-03-01T15:38:48Z</dcterms:modified>
</cp:coreProperties>
</file>