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84" r:id="rId3"/>
    <p:sldId id="385" r:id="rId4"/>
    <p:sldId id="386" r:id="rId5"/>
    <p:sldId id="387" r:id="rId6"/>
    <p:sldId id="257" r:id="rId7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773" autoAdjust="0"/>
    <p:restoredTop sz="97312" autoAdjust="0"/>
  </p:normalViewPr>
  <p:slideViewPr>
    <p:cSldViewPr snapToGrid="0" snapToObjects="1">
      <p:cViewPr>
        <p:scale>
          <a:sx n="70" d="100"/>
          <a:sy n="70" d="100"/>
        </p:scale>
        <p:origin x="-61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28BED-BA2A-4A89-9604-8131B7350E6F}" type="datetimeFigureOut">
              <a:rPr lang="es-EC" smtClean="0"/>
              <a:pPr/>
              <a:t>01/03/2019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3370-5D60-4BED-877B-897C92C6F039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95258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1738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7980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308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08940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531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254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442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2567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85069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45348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2239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88000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21035" y="2780270"/>
            <a:ext cx="8300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Política de Estado para la Producción</a:t>
            </a:r>
            <a:endParaRPr lang="es-ES_tradnl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113028" y="5369442"/>
            <a:ext cx="414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Febrero 2019</a:t>
            </a:r>
            <a:endParaRPr lang="es-ES_tradn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6559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dondear rectángulo de esquina del mismo lado 88"/>
          <p:cNvSpPr/>
          <p:nvPr/>
        </p:nvSpPr>
        <p:spPr>
          <a:xfrm rot="16200000" flipV="1">
            <a:off x="1605992" y="-1388566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6" name="CuadroTexto 89"/>
          <p:cNvSpPr txBox="1"/>
          <p:nvPr/>
        </p:nvSpPr>
        <p:spPr>
          <a:xfrm>
            <a:off x="149458" y="201596"/>
            <a:ext cx="2019001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ANTECEDENTES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gray">
          <a:xfrm>
            <a:off x="1489074" y="4019725"/>
            <a:ext cx="989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b="1" dirty="0" smtClean="0"/>
              <a:t>Elaborar Política Productiva con un enfoque integral de cadena de valor.</a:t>
            </a:r>
            <a:endParaRPr lang="en-US" sz="2400" b="1" dirty="0"/>
          </a:p>
        </p:txBody>
      </p:sp>
      <p:sp>
        <p:nvSpPr>
          <p:cNvPr id="14" name="Text Box 71"/>
          <p:cNvSpPr txBox="1">
            <a:spLocks noChangeArrowheads="1"/>
          </p:cNvSpPr>
          <p:nvPr/>
        </p:nvSpPr>
        <p:spPr bwMode="gray">
          <a:xfrm>
            <a:off x="149458" y="4967384"/>
            <a:ext cx="115234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dirty="0" smtClean="0"/>
              <a:t>El comité se ha instalado en </a:t>
            </a:r>
            <a:r>
              <a:rPr lang="es-EC" sz="2400" b="1" dirty="0" smtClean="0"/>
              <a:t>10 ocasiones </a:t>
            </a:r>
            <a:r>
              <a:rPr lang="es-EC" sz="2400" dirty="0" smtClean="0"/>
              <a:t>en donde se han mostrado los avances.</a:t>
            </a:r>
            <a:endParaRPr lang="en-US" sz="2400" dirty="0"/>
          </a:p>
        </p:txBody>
      </p:sp>
      <p:sp>
        <p:nvSpPr>
          <p:cNvPr id="40" name="39 Rectángulo"/>
          <p:cNvSpPr/>
          <p:nvPr/>
        </p:nvSpPr>
        <p:spPr>
          <a:xfrm>
            <a:off x="149457" y="785813"/>
            <a:ext cx="11231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200" dirty="0" smtClean="0"/>
              <a:t>El 12 de septiembre de 2018 se creó el </a:t>
            </a:r>
            <a:r>
              <a:rPr lang="es-EC" sz="2200" b="1" dirty="0" smtClean="0"/>
              <a:t>Comité de Política de Estado para la Producción,</a:t>
            </a:r>
            <a:r>
              <a:rPr lang="es-EC" sz="2200" dirty="0" smtClean="0"/>
              <a:t> impulsado por el entonces Ministerio de Industrias y Productividad, con la presencia de los principales Directivos de las Cámaras de la Producción y  Gremios del país. </a:t>
            </a:r>
          </a:p>
          <a:p>
            <a:pPr algn="just"/>
            <a:endParaRPr lang="es-EC" sz="2200" dirty="0" smtClean="0"/>
          </a:p>
          <a:p>
            <a:pPr algn="just"/>
            <a:r>
              <a:rPr lang="es-EC" sz="2200" dirty="0" smtClean="0"/>
              <a:t>El Comité es el espacio en donde el </a:t>
            </a:r>
            <a:r>
              <a:rPr lang="es-EC" sz="2200" b="1" dirty="0" smtClean="0"/>
              <a:t>sector privado, mediante diálogo público privado, presenta propuestas de los sectores productivos. </a:t>
            </a:r>
          </a:p>
          <a:p>
            <a:endParaRPr lang="es-EC" sz="2400" dirty="0" smtClean="0"/>
          </a:p>
          <a:p>
            <a:endParaRPr lang="es-EC" sz="2400" dirty="0"/>
          </a:p>
        </p:txBody>
      </p:sp>
      <p:sp>
        <p:nvSpPr>
          <p:cNvPr id="43" name="Redondear rectángulo de esquina del mismo lado 88"/>
          <p:cNvSpPr/>
          <p:nvPr/>
        </p:nvSpPr>
        <p:spPr>
          <a:xfrm rot="16200000" flipV="1">
            <a:off x="1605992" y="1656819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44" name="CuadroTexto 89"/>
          <p:cNvSpPr txBox="1"/>
          <p:nvPr/>
        </p:nvSpPr>
        <p:spPr>
          <a:xfrm>
            <a:off x="149458" y="3246981"/>
            <a:ext cx="1286173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OBJETIVO</a:t>
            </a:r>
            <a:endParaRPr lang="es-ES" sz="2200" b="1" dirty="0">
              <a:solidFill>
                <a:schemeClr val="bg1"/>
              </a:solidFill>
            </a:endParaRPr>
          </a:p>
        </p:txBody>
      </p:sp>
      <p:sp>
        <p:nvSpPr>
          <p:cNvPr id="45" name="44 Flecha derecha"/>
          <p:cNvSpPr/>
          <p:nvPr/>
        </p:nvSpPr>
        <p:spPr>
          <a:xfrm>
            <a:off x="685799" y="3962573"/>
            <a:ext cx="628650" cy="6650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6424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8009004" y="1"/>
            <a:ext cx="3944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8" rIns="91434" bIns="45718">
            <a:spAutoFit/>
          </a:bodyPr>
          <a:lstStyle/>
          <a:p>
            <a:pPr algn="r" eaLnBrk="0" hangingPunct="0"/>
            <a:r>
              <a:rPr lang="es-EC" sz="2800" b="1" dirty="0">
                <a:solidFill>
                  <a:srgbClr val="767171"/>
                </a:solidFill>
                <a:latin typeface="Calibri" pitchFamily="34" charset="0"/>
              </a:rPr>
              <a:t>Emprendimiento 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83239729"/>
              </p:ext>
            </p:extLst>
          </p:nvPr>
        </p:nvGraphicFramePr>
        <p:xfrm>
          <a:off x="232013" y="523875"/>
          <a:ext cx="11723427" cy="618494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69857"/>
                <a:gridCol w="3062579"/>
                <a:gridCol w="6290991"/>
              </a:tblGrid>
              <a:tr h="393744">
                <a:tc>
                  <a:txBody>
                    <a:bodyPr/>
                    <a:lstStyle/>
                    <a:p>
                      <a:pPr algn="ctr"/>
                      <a:r>
                        <a:rPr lang="es-EC" sz="1900" dirty="0" smtClean="0"/>
                        <a:t>EJE</a:t>
                      </a:r>
                      <a:endParaRPr lang="es-EC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900" dirty="0" smtClean="0"/>
                        <a:t>REQUERIMIENTO</a:t>
                      </a:r>
                      <a:endParaRPr lang="es-EC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900" dirty="0" smtClean="0"/>
                        <a:t>LOGROS</a:t>
                      </a:r>
                      <a:endParaRPr lang="es-EC" sz="1900" dirty="0"/>
                    </a:p>
                  </a:txBody>
                  <a:tcPr/>
                </a:tc>
              </a:tr>
              <a:tr h="17983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Emprendimiento</a:t>
                      </a:r>
                      <a:endParaRPr lang="es-EC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Establecer un marco legal que fomente la creación, desarrollo, crecimiento y expansión del emprendimiento</a:t>
                      </a:r>
                      <a:endParaRPr lang="es-EC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Propuesta de proyecto de ley</a:t>
                      </a: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consensuada con Asamblea Nacional remitida al Consejo Sectorial Económico Productivo, con inclusión de incentivos tributarios.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dirty="0" smtClean="0"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latin typeface="Calibri" pitchFamily="34" charset="0"/>
                        </a:rPr>
                        <a:t>Creación del Consejo Nacional de Emprendimiento incluida en la propuesta de Ley. </a:t>
                      </a: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92880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Fomentar el emprendimiento, articulando con actores públicos, privados y academia</a:t>
                      </a:r>
                      <a:endParaRPr lang="es-ES_tradnl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b="0" baseline="0" dirty="0" smtClean="0"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0" baseline="0" dirty="0" smtClean="0">
                          <a:cs typeface="Calibri" pitchFamily="34" charset="0"/>
                        </a:rPr>
                        <a:t>Transferencia de metodología establecida por el MPCEIP a 11 incubadoras que serán calificadas por SENESCYT.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b="0" baseline="0" dirty="0" smtClean="0"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0" baseline="0" dirty="0" smtClean="0">
                          <a:cs typeface="Calibri" pitchFamily="34" charset="0"/>
                        </a:rPr>
                        <a:t>Dos mesas de trabajo interinstitucionales dentro del Acuerdo por el Emprendimiento: Capacitación y </a:t>
                      </a:r>
                      <a:r>
                        <a:rPr lang="es-EC" sz="1600" b="0" baseline="0" dirty="0" err="1" smtClean="0">
                          <a:cs typeface="Calibri" pitchFamily="34" charset="0"/>
                        </a:rPr>
                        <a:t>Bioemprendimiento</a:t>
                      </a:r>
                      <a:r>
                        <a:rPr lang="es-EC" sz="1600" b="0" baseline="0" dirty="0" smtClean="0">
                          <a:cs typeface="Calibri" pitchFamily="34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latin typeface="Calibri" pitchFamily="34" charset="0"/>
                        </a:rPr>
                        <a:t>Rueda de Codificación Nacional</a:t>
                      </a:r>
                      <a:r>
                        <a:rPr lang="es-EC" sz="1600" baseline="0" dirty="0" smtClean="0">
                          <a:latin typeface="Calibri" pitchFamily="34" charset="0"/>
                        </a:rPr>
                        <a:t> (59 Mipymes, 5 cadenas).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dirty="0" smtClean="0"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latin typeface="Calibri" pitchFamily="34" charset="0"/>
                        </a:rPr>
                        <a:t>4 proyectos</a:t>
                      </a:r>
                      <a:r>
                        <a:rPr lang="es-EC" sz="1600" baseline="0" dirty="0" smtClean="0">
                          <a:latin typeface="Calibri" pitchFamily="34" charset="0"/>
                        </a:rPr>
                        <a:t> en ejecución dentro del Programa de Desarrollo de Proveedores.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baseline="0" dirty="0" smtClean="0"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baseline="0" dirty="0" smtClean="0"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baseline="0" dirty="0" smtClean="0"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dirty="0" smtClean="0"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91069" y="523876"/>
          <a:ext cx="11747900" cy="610893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3415"/>
                <a:gridCol w="2796363"/>
                <a:gridCol w="3912783"/>
                <a:gridCol w="3115339"/>
              </a:tblGrid>
              <a:tr h="398756">
                <a:tc>
                  <a:txBody>
                    <a:bodyPr/>
                    <a:lstStyle/>
                    <a:p>
                      <a:pPr algn="ctr"/>
                      <a:r>
                        <a:rPr lang="es-EC" sz="1900" dirty="0" smtClean="0"/>
                        <a:t>EJE</a:t>
                      </a:r>
                      <a:endParaRPr lang="es-EC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900" dirty="0" smtClean="0"/>
                        <a:t>REQUERIMIENTO</a:t>
                      </a:r>
                      <a:endParaRPr lang="es-EC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900" dirty="0" smtClean="0"/>
                        <a:t>AVANCES</a:t>
                      </a:r>
                      <a:r>
                        <a:rPr lang="es-EC" sz="1900" baseline="0" dirty="0" smtClean="0"/>
                        <a:t> </a:t>
                      </a:r>
                      <a:endParaRPr lang="es-EC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900" dirty="0" smtClean="0"/>
                        <a:t>IMPACTOS </a:t>
                      </a:r>
                      <a:endParaRPr lang="es-EC" sz="1900" dirty="0"/>
                    </a:p>
                  </a:txBody>
                  <a:tcPr/>
                </a:tc>
              </a:tr>
              <a:tr h="5710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 smtClean="0">
                          <a:solidFill>
                            <a:schemeClr val="tx1"/>
                          </a:solidFill>
                        </a:rPr>
                        <a:t>Emprendimiento</a:t>
                      </a:r>
                    </a:p>
                    <a:p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Fomentar el emprendimiento, articulando con actores públicos, privados y academia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C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Metodología</a:t>
                      </a:r>
                      <a:r>
                        <a:rPr lang="es-E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unificada de incubadoras</a:t>
                      </a:r>
                    </a:p>
                    <a:p>
                      <a:endParaRPr lang="es-E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s-E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s-E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C" sz="1600" dirty="0" smtClean="0">
                          <a:latin typeface="Calibri" pitchFamily="34" charset="0"/>
                        </a:rPr>
                        <a:t>Talleres de capacitación sobre la metodología establecida a incubadoras que buscan certificación de SENESCYT (11 Instituciones privadas).</a:t>
                      </a:r>
                      <a:endParaRPr lang="es-EC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endParaRPr lang="es-EC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Arial" pitchFamily="34" charset="0"/>
                        <a:buNone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Talleres programados para capacitación</a:t>
                      </a: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560 emprendedores en el primer semestre, con inclusión de operadores y usuarios del Plan Toda Una Vida.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endParaRPr lang="es-EC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Arial" pitchFamily="34" charset="0"/>
                        <a:buNone/>
                      </a:pP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 emprendimientos diagnosticados, 2 ingresados en el espacio de innovación y en desarrollo.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Arial" pitchFamily="34" charset="0"/>
                        <a:buNone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 Proyectos listos para ser postulados a capital semilla.</a:t>
                      </a:r>
                    </a:p>
                    <a:p>
                      <a:pPr lvl="0">
                        <a:buFont typeface="Arial" pitchFamily="34" charset="0"/>
                        <a:buNone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Arial" pitchFamily="34" charset="0"/>
                        <a:buNone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Arial" pitchFamily="34" charset="0"/>
                        <a:buNone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C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None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Reducción de la mortalidad de los emprendimientos a nivel nacional. 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Metas 2019: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Beneficiarios capacitados en metodologías de emprendimiento e innovación</a:t>
                      </a:r>
                      <a:r>
                        <a:rPr lang="es-EC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5.000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Emprendimientos diagnosticados a nivel nacional</a:t>
                      </a:r>
                      <a:r>
                        <a:rPr lang="es-EC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275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Empresas incubadas a nivel nacional</a:t>
                      </a:r>
                      <a:r>
                        <a:rPr lang="es-EC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75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Proyectos postulados a Capital Semilla</a:t>
                      </a:r>
                      <a:r>
                        <a:rPr lang="es-EC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40 </a:t>
                      </a:r>
                      <a:r>
                        <a:rPr lang="es-EC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(aprox. USD 2 MM)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91" name="7 CuadroTexto"/>
          <p:cNvSpPr txBox="1">
            <a:spLocks noChangeArrowheads="1"/>
          </p:cNvSpPr>
          <p:nvPr/>
        </p:nvSpPr>
        <p:spPr bwMode="auto">
          <a:xfrm>
            <a:off x="8049948" y="1"/>
            <a:ext cx="3944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8" rIns="91434" bIns="45718">
            <a:spAutoFit/>
          </a:bodyPr>
          <a:lstStyle/>
          <a:p>
            <a:pPr algn="r" eaLnBrk="0" hangingPunct="0"/>
            <a:r>
              <a:rPr lang="es-EC" sz="2800" b="1" dirty="0">
                <a:solidFill>
                  <a:srgbClr val="767171"/>
                </a:solidFill>
                <a:latin typeface="Calibri" pitchFamily="34" charset="0"/>
              </a:rPr>
              <a:t>Emprendimiento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76227" y="523875"/>
          <a:ext cx="11674552" cy="61635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75654"/>
                <a:gridCol w="2670776"/>
                <a:gridCol w="3912783"/>
                <a:gridCol w="3115339"/>
              </a:tblGrid>
              <a:tr h="458291">
                <a:tc>
                  <a:txBody>
                    <a:bodyPr/>
                    <a:lstStyle/>
                    <a:p>
                      <a:pPr algn="ctr"/>
                      <a:r>
                        <a:rPr lang="es-EC" sz="1900" dirty="0" smtClean="0"/>
                        <a:t>EJE</a:t>
                      </a:r>
                      <a:endParaRPr lang="es-EC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900" dirty="0" smtClean="0"/>
                        <a:t>REQUERIMIENTO</a:t>
                      </a:r>
                      <a:endParaRPr lang="es-EC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900" dirty="0" smtClean="0"/>
                        <a:t>AVANCES</a:t>
                      </a:r>
                      <a:r>
                        <a:rPr lang="es-EC" sz="1900" baseline="0" dirty="0" smtClean="0"/>
                        <a:t> </a:t>
                      </a:r>
                      <a:endParaRPr lang="es-EC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900" dirty="0" smtClean="0"/>
                        <a:t>IMPACTOS </a:t>
                      </a:r>
                      <a:endParaRPr lang="es-EC" sz="1900" dirty="0"/>
                    </a:p>
                  </a:txBody>
                  <a:tcPr/>
                </a:tc>
              </a:tr>
              <a:tr h="57052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 smtClean="0">
                          <a:solidFill>
                            <a:schemeClr val="tx1"/>
                          </a:solidFill>
                        </a:rPr>
                        <a:t>Emprendimiento</a:t>
                      </a:r>
                    </a:p>
                    <a:p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Fomentar el emprendimiento, articulando con actores públicos, privados y academia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Encadenamiento productivo</a:t>
                      </a: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COPROBICH</a:t>
                      </a:r>
                      <a:r>
                        <a:rPr lang="es-EC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Quinua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Proveedores y 541</a:t>
                      </a:r>
                      <a:r>
                        <a:rPr lang="es-EC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beneficiarios</a:t>
                      </a:r>
                      <a:endParaRPr lang="es-EC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SUMAK</a:t>
                      </a:r>
                      <a:r>
                        <a:rPr lang="es-EC" sz="16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MIKUY </a:t>
                      </a:r>
                      <a:r>
                        <a:rPr lang="es-EC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Fruta Deshidratada.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Proveedores y 80 beneficiarios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Promoción: Ejecutado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Diagnóstico: Ejecutado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Interacción: En ejecución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ASOCIACIÓN DE EMPRENDEDORES DE CARCHI y COTOPAXI </a:t>
                      </a:r>
                      <a:r>
                        <a:rPr lang="es-EC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Cebolla, Papa, Tomate.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Promoción: En Ejecución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None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Fortalecer la </a:t>
                      </a:r>
                      <a:r>
                        <a:rPr lang="es-EC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Asociatividad</a:t>
                      </a: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Productiva.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Arial" pitchFamily="34" charset="0"/>
                        <a:buNone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Mantener y Generar Empleo Directo.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Asociaciones </a:t>
                      </a:r>
                      <a:r>
                        <a:rPr lang="es-EC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intervenidas: 5 (</a:t>
                      </a:r>
                      <a:r>
                        <a:rPr lang="es-EC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Coprobich</a:t>
                      </a:r>
                      <a:r>
                        <a:rPr lang="es-EC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s-EC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Sumak</a:t>
                      </a:r>
                      <a:r>
                        <a:rPr lang="es-EC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C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Mikuy</a:t>
                      </a:r>
                      <a:r>
                        <a:rPr lang="es-EC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es-EC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Asociación de Emprendedores del Carchi y Asociación Cotopaxi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Asociación por definir</a:t>
                      </a:r>
                      <a:r>
                        <a:rPr lang="es-EC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Proveedores calificados: 25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Beneficiarios</a:t>
                      </a:r>
                      <a:r>
                        <a:rPr lang="es-EC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675 productores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Empresas Ancla: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Monto total de inversión: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USD 110.000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91" name="7 CuadroTexto"/>
          <p:cNvSpPr txBox="1">
            <a:spLocks noChangeArrowheads="1"/>
          </p:cNvSpPr>
          <p:nvPr/>
        </p:nvSpPr>
        <p:spPr bwMode="auto">
          <a:xfrm>
            <a:off x="8077244" y="1"/>
            <a:ext cx="3944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8" rIns="91434" bIns="45718">
            <a:spAutoFit/>
          </a:bodyPr>
          <a:lstStyle/>
          <a:p>
            <a:pPr algn="r" eaLnBrk="0" hangingPunct="0"/>
            <a:r>
              <a:rPr lang="es-EC" sz="2800" b="1" dirty="0">
                <a:solidFill>
                  <a:srgbClr val="767171"/>
                </a:solidFill>
                <a:latin typeface="Calibri" pitchFamily="34" charset="0"/>
              </a:rPr>
              <a:t>Emprendimiento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49800" y="2780270"/>
            <a:ext cx="6803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>
                <a:solidFill>
                  <a:schemeClr val="bg1"/>
                </a:solidFill>
              </a:rPr>
              <a:t>     GRACIAS</a:t>
            </a:r>
            <a:endParaRPr lang="es-ES_tradnl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428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6617</TotalTime>
  <Words>464</Words>
  <Application>Microsoft Office PowerPoint</Application>
  <PresentationFormat>Personalizado</PresentationFormat>
  <Paragraphs>109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cgallardo</cp:lastModifiedBy>
  <cp:revision>480</cp:revision>
  <dcterms:created xsi:type="dcterms:W3CDTF">2018-04-27T14:38:36Z</dcterms:created>
  <dcterms:modified xsi:type="dcterms:W3CDTF">2019-03-01T16:03:47Z</dcterms:modified>
</cp:coreProperties>
</file>