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84" r:id="rId3"/>
    <p:sldId id="387" r:id="rId4"/>
    <p:sldId id="388" r:id="rId5"/>
    <p:sldId id="389" r:id="rId6"/>
    <p:sldId id="390" r:id="rId7"/>
    <p:sldId id="391" r:id="rId8"/>
    <p:sldId id="386" r:id="rId9"/>
    <p:sldId id="257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En</a:t>
            </a:r>
            <a:r>
              <a:rPr lang="es-EC" baseline="0" dirty="0" smtClean="0"/>
              <a:t> respuesta a la consulta de FEDEXPOR, en sesión de fecha 24 de enero de 2019:</a:t>
            </a:r>
            <a:endParaRPr lang="es-EC" dirty="0" smtClean="0"/>
          </a:p>
          <a:p>
            <a:r>
              <a:rPr lang="es-EC" dirty="0" smtClean="0"/>
              <a:t>1)La única opción para tener estabilidad es mediante la firma de un contrato de inversión.</a:t>
            </a:r>
            <a:br>
              <a:rPr lang="es-EC" dirty="0" smtClean="0"/>
            </a:br>
            <a:r>
              <a:rPr lang="es-EC" dirty="0" smtClean="0"/>
              <a:t>2) Los</a:t>
            </a:r>
            <a:r>
              <a:rPr lang="es-EC" baseline="0" dirty="0" smtClean="0"/>
              <a:t> incentivos de devolución de </a:t>
            </a:r>
            <a:r>
              <a:rPr lang="es-EC" dirty="0" smtClean="0"/>
              <a:t>IVA y no pago de ISD solo tienen una duración de 24 meses, conforme</a:t>
            </a:r>
            <a:r>
              <a:rPr lang="es-EC" baseline="0" dirty="0" smtClean="0"/>
              <a:t> a lo establecido en la ley</a:t>
            </a:r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3370-5D60-4BED-877B-897C92C6F039}" type="slidenum">
              <a:rPr lang="es-EC" smtClean="0"/>
              <a:pPr/>
              <a:t>5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3239729"/>
              </p:ext>
            </p:extLst>
          </p:nvPr>
        </p:nvGraphicFramePr>
        <p:xfrm>
          <a:off x="191069" y="372931"/>
          <a:ext cx="11737074" cy="6300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7231"/>
                <a:gridCol w="4012034"/>
                <a:gridCol w="6277809"/>
              </a:tblGrid>
              <a:tr h="509489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64537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Creación de un marco legal para la inversión y reinversión </a:t>
                      </a:r>
                      <a:r>
                        <a:rPr lang="es-ES_tradnl" sz="16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 el Ecuador</a:t>
                      </a: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Promulgación de la Ley Orgánica para el Fomento Productivo y su Reglamento. </a:t>
                      </a:r>
                      <a:endParaRPr lang="es-EC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50049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Atracción de inversiones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Contratos de Inversión: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Firma de contratos de inversión en el primer semestre del 2019 por </a:t>
                      </a:r>
                      <a:r>
                        <a:rPr lang="es-EC" sz="1600" b="1" i="0" baseline="0" dirty="0" smtClean="0">
                          <a:solidFill>
                            <a:schemeClr val="tx1"/>
                          </a:solidFill>
                        </a:rPr>
                        <a:t>USD 935 MM.</a:t>
                      </a:r>
                      <a:endParaRPr lang="es-EC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CEPAI aprobó 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contratos por USD 922,6 MM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Hasta el momento se han recibido </a:t>
                      </a:r>
                      <a:r>
                        <a:rPr lang="es-EC" sz="1600" b="1" i="0" dirty="0" smtClean="0">
                          <a:solidFill>
                            <a:schemeClr val="tx1"/>
                          </a:solidFill>
                        </a:rPr>
                        <a:t>44 solicitudes de Contratos de Inversión.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Se cuenta con </a:t>
                      </a:r>
                      <a:r>
                        <a:rPr lang="es-EC" sz="1600" b="1" i="0" dirty="0" smtClean="0">
                          <a:solidFill>
                            <a:schemeClr val="tx1"/>
                          </a:solidFill>
                        </a:rPr>
                        <a:t>59 contratos de inversión monitoreados</a:t>
                      </a:r>
                      <a:r>
                        <a:rPr lang="es-EC" sz="1600" b="1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(1ra. etapa)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Se han realizado </a:t>
                      </a:r>
                      <a:r>
                        <a:rPr lang="es-EC" sz="1600" b="1" i="0" dirty="0" smtClean="0">
                          <a:solidFill>
                            <a:schemeClr val="tx1"/>
                          </a:solidFill>
                        </a:rPr>
                        <a:t>44 requerimientos</a:t>
                      </a:r>
                      <a:r>
                        <a:rPr lang="es-EC" sz="1600" b="1" i="0" baseline="0" dirty="0" smtClean="0">
                          <a:solidFill>
                            <a:schemeClr val="tx1"/>
                          </a:solidFill>
                        </a:rPr>
                        <a:t> de información enviados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. (2da. etapa)</a:t>
                      </a: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Actualización continua del Catálogo de Inversiones Públicas y Privadas: 62 fichas disponibles en inglés y en español (17 Proyectos de Inversión Público-Privada; 38 Proyectos de Inversión Privada; 6 Proyectos de Cooperación Internacional; 1 proyecto de Responsabilidad Social)</a:t>
                      </a:r>
                      <a:endParaRPr lang="es-EC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95913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Mejora continúa del clima de negocios a nivel nacional e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Ventanilla Única de Atención al Inversionista (VUI); finalizado y presentado al BID. </a:t>
                      </a:r>
                      <a:endParaRPr lang="es-EC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Mejoramiento del ranking 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</a:rPr>
                        <a:t>Doing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Business (DB 2019);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Presentación por parte del BM ,el memorándum de recomendaciones para  mejorar el indicador </a:t>
                      </a:r>
                      <a:r>
                        <a:rPr lang="es-EC" sz="1600" b="0" i="0" baseline="0" dirty="0" err="1" smtClean="0">
                          <a:solidFill>
                            <a:schemeClr val="tx1"/>
                          </a:solidFill>
                        </a:rPr>
                        <a:t>Doing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 Business.  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>
            <a:extLst>
              <a:ext uri="{FF2B5EF4-FFF2-40B4-BE49-F238E27FC236}">
                <a16:creationId xmlns:a16="http://schemas.microsoft.com/office/drawing/2014/main" xmlns="" id="{8489BEB5-2CC9-E044-A494-0BE01395915A}"/>
              </a:ext>
            </a:extLst>
          </p:cNvPr>
          <p:cNvSpPr txBox="1"/>
          <p:nvPr/>
        </p:nvSpPr>
        <p:spPr>
          <a:xfrm>
            <a:off x="9362380" y="-82049"/>
            <a:ext cx="26203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hangingPunct="0">
              <a:defRPr/>
            </a:pPr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Inversiones</a:t>
            </a:r>
            <a:r>
              <a:rPr lang="es-EC" sz="2800" b="1" dirty="0" smtClean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 </a:t>
            </a:r>
            <a:endParaRPr lang="es-EC" sz="2800" b="1" dirty="0">
              <a:solidFill>
                <a:srgbClr val="E7E6E6">
                  <a:lumMod val="50000"/>
                </a:srgb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3239729"/>
              </p:ext>
            </p:extLst>
          </p:nvPr>
        </p:nvGraphicFramePr>
        <p:xfrm>
          <a:off x="191069" y="427523"/>
          <a:ext cx="11764370" cy="62325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2254"/>
                <a:gridCol w="4117405"/>
                <a:gridCol w="6164711"/>
              </a:tblGrid>
              <a:tr h="426101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5806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Mejora continúa del clima de negocios a nivel nacional e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None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cs typeface="Calibri" pitchFamily="34" charset="0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Polos de Desarrollo y 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ZEDE´s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-Acuerdo Ministerial 18180 para Guía de Declaratoria de PDP.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-Acuerdo Ministerial 18181 que declara el PDP del Austro con la inversión de empresa </a:t>
                      </a:r>
                      <a:r>
                        <a:rPr lang="es-EC" sz="16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Indurama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S.A.  (USD 72 MM).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-Acuerdo Ministerial 18162 para emisión de autorización de Administrador de </a:t>
                      </a:r>
                      <a:r>
                        <a:rPr lang="es-EC" sz="16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Zede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Litoral.</a:t>
                      </a:r>
                      <a:endParaRPr lang="es-EC" sz="1600" i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Asociaciones Público-Privadas (APP):</a:t>
                      </a:r>
                    </a:p>
                    <a:p>
                      <a:pPr lvl="0"/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Aprobación del sector Salud como sector priorizado en la Ley APP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(30 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octubre de 2018) </a:t>
                      </a:r>
                      <a:endParaRPr lang="es-EC" sz="1600" b="1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>
            <a:extLst>
              <a:ext uri="{FF2B5EF4-FFF2-40B4-BE49-F238E27FC236}">
                <a16:creationId xmlns:a16="http://schemas.microsoft.com/office/drawing/2014/main" xmlns="" id="{8489BEB5-2CC9-E044-A494-0BE01395915A}"/>
              </a:ext>
            </a:extLst>
          </p:cNvPr>
          <p:cNvSpPr txBox="1"/>
          <p:nvPr/>
        </p:nvSpPr>
        <p:spPr>
          <a:xfrm>
            <a:off x="7326069" y="-27457"/>
            <a:ext cx="4673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hangingPunct="0">
              <a:defRPr/>
            </a:pPr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Inversiones</a:t>
            </a:r>
            <a:r>
              <a:rPr lang="es-EC" sz="2800" b="1" dirty="0" smtClean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 </a:t>
            </a:r>
            <a:endParaRPr lang="es-EC" sz="2800" b="1" dirty="0">
              <a:solidFill>
                <a:srgbClr val="E7E6E6">
                  <a:lumMod val="50000"/>
                </a:srgb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6478" y="534002"/>
          <a:ext cx="11846256" cy="61397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015"/>
                <a:gridCol w="2938712"/>
                <a:gridCol w="4481622"/>
                <a:gridCol w="2992907"/>
              </a:tblGrid>
              <a:tr h="347344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bg1"/>
                          </a:solidFill>
                        </a:rPr>
                        <a:t>AVANCES</a:t>
                      </a:r>
                      <a:r>
                        <a:rPr lang="es-EC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EC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2293814">
                <a:tc rowSpan="2"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Inversiones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Creación de un marco legal para la inversión y reinversión </a:t>
                      </a:r>
                      <a:r>
                        <a:rPr lang="es-ES_tradnl" sz="16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 el Ecuador</a:t>
                      </a: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Elaboración de la Política Nacional de Inversiones: se cuenta con el segundo borrador del documento</a:t>
                      </a: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 para revisión del MPCEIP.</a:t>
                      </a: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Elaboración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 del Proyecto de Ley de Fomento Productivo II; se encuentra en mesas de trabajo con el MEF.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Incremento de inversiones  nacionales y extrajeras en el Ecuador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Mejora del Clima de Inversiones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80179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Atracción de inversiones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Contratos de Inversión: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44 Solicitudes de Contratos de Inversión.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44 Requerimientos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 de información enviados.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59 contratos de inversión monitoreados.</a:t>
                      </a: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Actualización del Catálogo de Inversiones Públicas y Privadas: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r>
                        <a:rPr lang="es-ES_tradnl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fichas disponibles en inglés y en español (</a:t>
                      </a: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17 Proyectos de Inversión Público-Privada; 38 Proyectos de Inversión Privada; 6 Proyectos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 Cooperación Internacional; 1 proyecto de Responsabilidad Social</a:t>
                      </a:r>
                      <a:r>
                        <a:rPr lang="es-ES_tradnl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S_tradnl" sz="1600" b="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USD 922,6 MM por nuevos contratos suscritos.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Se cuenta con 114 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Convenios firmados por USD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 9.435 MM.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63591" y="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Inversiones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9615" y="374798"/>
          <a:ext cx="11876767" cy="62716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54343"/>
                <a:gridCol w="1828800"/>
                <a:gridCol w="5879342"/>
                <a:gridCol w="2814282"/>
              </a:tblGrid>
              <a:tr h="446357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bg1"/>
                          </a:solidFill>
                        </a:rPr>
                        <a:t>REQUERIMIENTO</a:t>
                      </a:r>
                      <a:endParaRPr lang="es-EC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5825304">
                <a:tc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Inversiones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Mejora continúa del clima de negocios a nivel nacional e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Ventanilla Única de Atención al Inversionista (VUI):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Finalizado y presentado al BID. Se encuentra en análisis de 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</a:rPr>
                        <a:t>Senplades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para la obtención del  Dictamen de Prioridad previa ejecución.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Mejoramiento del ranking 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</a:rPr>
                        <a:t>Doing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Business (DB 2019):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Generación de Reporte con la información de las instituciones involucradas en el indicador de </a:t>
                      </a:r>
                      <a:r>
                        <a:rPr lang="es-EC" sz="1600" b="0" i="1" baseline="0" dirty="0" smtClean="0">
                          <a:solidFill>
                            <a:schemeClr val="tx1"/>
                          </a:solidFill>
                        </a:rPr>
                        <a:t>apertura de negocios 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para la actualización del BM. Presentación por parte del BM el memorándum de recomendaciones para  mejorar el indicador DB.    </a:t>
                      </a: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Polos de Desarrollo (PDP) y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ZEDE´s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cs typeface="Calibri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-Reducción requisitos para autorizar administrador y calificar operadores de ZEDE a través del Reglamento de Inversiones.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-Declaratoria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Polo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Logístico Industrial de Mejía.</a:t>
                      </a:r>
                      <a:endParaRPr lang="es-EC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Implementación de la VUI físicamente en 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Mar. 2019 y de la VUI virtual en Oct. 2020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Escalar en el ranking DB 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2019 (</a:t>
                      </a: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 2019) con las recomendaciones 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de expertos del BM.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Concentración de oportunidades en PDP.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Promover la utilización de los mecanismos de atracción de inversiones nacional y extrajera APP, PDP.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Disminución de </a:t>
                      </a:r>
                      <a:r>
                        <a:rPr lang="es-EC" sz="1600" i="0" dirty="0" err="1" smtClean="0">
                          <a:solidFill>
                            <a:schemeClr val="tx1"/>
                          </a:solidFill>
                        </a:rPr>
                        <a:t>tramitología</a:t>
                      </a: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4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4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4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4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04535" y="-81601"/>
            <a:ext cx="3944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Inversiones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9615" y="374798"/>
          <a:ext cx="11904063" cy="63886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40695"/>
                <a:gridCol w="1897039"/>
                <a:gridCol w="5824751"/>
                <a:gridCol w="2841578"/>
              </a:tblGrid>
              <a:tr h="445001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>
                          <a:solidFill>
                            <a:schemeClr val="bg1"/>
                          </a:solidFill>
                        </a:rPr>
                        <a:t>REQUERIMIENTO</a:t>
                      </a:r>
                      <a:endParaRPr lang="es-EC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AVANCES</a:t>
                      </a:r>
                      <a:r>
                        <a:rPr lang="es-EC" sz="1800" baseline="0" dirty="0" smtClean="0"/>
                        <a:t> 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IMPACTOS </a:t>
                      </a:r>
                      <a:endParaRPr lang="es-EC" sz="1800" dirty="0"/>
                    </a:p>
                  </a:txBody>
                  <a:tcPr/>
                </a:tc>
              </a:tr>
              <a:tr h="5021443">
                <a:tc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Inversiones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Mejora continúa del clima de negocios a nivel nacional e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Asociaciones Público-Privadas (APP):</a:t>
                      </a:r>
                    </a:p>
                    <a:p>
                      <a:pPr lvl="0"/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IBERMANSA: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MSP evaluación técnica, económica y jurídica. (Abril 2019) </a:t>
                      </a:r>
                    </a:p>
                    <a:p>
                      <a:pPr lvl="0"/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FAXMATEL: MINTEL revisa planificación,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 recibir iniciativa privada. (Abril 2019)</a:t>
                      </a:r>
                    </a:p>
                    <a:p>
                      <a:pPr lvl="0"/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ANFAB: ARCSA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recibió iniciativa privada.</a:t>
                      </a:r>
                      <a:endParaRPr lang="es-EC" sz="1600" b="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C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GRAN SOLAR / METROFÉRICO</a:t>
                      </a: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Creación de un catálogo</a:t>
                      </a:r>
                      <a:r>
                        <a:rPr lang="es-EC" sz="1600" b="0" i="0" baseline="0" dirty="0" smtClean="0">
                          <a:solidFill>
                            <a:schemeClr val="tx1"/>
                          </a:solidFill>
                        </a:rPr>
                        <a:t> de 24 iniciativas públicas bajo esquema APP </a:t>
                      </a: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i="0" dirty="0" err="1" smtClean="0">
                          <a:solidFill>
                            <a:schemeClr val="tx1"/>
                          </a:solidFill>
                        </a:rPr>
                        <a:t>TBI´s</a:t>
                      </a:r>
                      <a:r>
                        <a:rPr lang="es-EC" sz="1600" b="0" i="0" dirty="0" smtClean="0">
                          <a:solidFill>
                            <a:schemeClr val="tx1"/>
                          </a:solidFill>
                        </a:rPr>
                        <a:t>: Avances negociación acuerdo con Brasil. Definición de base de negociación para Chile y Catar. Definición de un mecanismo de solución de controversias inversionista – Estado.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s-EC" sz="16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El Monto de inversión de propuestas asciende a USD 285 MM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 350 empleos.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Promover con las 32 OCE la utilización de APP como</a:t>
                      </a:r>
                      <a:r>
                        <a:rPr lang="es-EC" sz="1600" i="0" baseline="0" dirty="0" smtClean="0">
                          <a:solidFill>
                            <a:schemeClr val="tx1"/>
                          </a:solidFill>
                        </a:rPr>
                        <a:t> mecanismo de atracción de IED y nacional para ejecución de proyectos de interés general. </a:t>
                      </a: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i="0" dirty="0" smtClean="0">
                          <a:solidFill>
                            <a:schemeClr val="tx1"/>
                          </a:solidFill>
                        </a:rPr>
                        <a:t>Generación de Tratados Bilaterales de Promoción y Protección Recíproca de Inversiones.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45479" y="-95249"/>
            <a:ext cx="3944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Inversiones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7421" y="467833"/>
          <a:ext cx="11778018" cy="62682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5594"/>
                <a:gridCol w="3407209"/>
                <a:gridCol w="4149603"/>
                <a:gridCol w="2965612"/>
              </a:tblGrid>
              <a:tr h="418677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1022824">
                <a:tc rowSpan="5"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Innovación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Impulsar soluciones de innovación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agroindustrial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Validación de la metodología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y herramienta de  innovación abierta en el sector lácteo (El 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Salinerito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Las oficinas zonales se encuentran en proceso de transferencia de metodología para impulsar las soluciones de innovación abiertas a nivel sectorial  en territorio.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Diversificación de oferta productiva; desarrollo de soluciones de innovación en sectores priorizados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085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Fortalecer la cultura de innovación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Socialización a gremios y Cooperación Internacional  de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soluciones de innovación sectorial.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Fortalecimiento de capacidades a asociaciones en Manabí y Loja</a:t>
                      </a:r>
                    </a:p>
                  </a:txBody>
                  <a:tcPr/>
                </a:tc>
              </a:tr>
              <a:tr h="69348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Adaptar el desarrollo tecnológico e innovación a la mejora productiva 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Articulación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público - privado en el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lanzamiento de Desafíos Innovación Tecnológica.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Programa de asesoramiento y soluciones tecnológicas desde Corea del Sur (TASK).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Desarrollo de capacidades tecnológicas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en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10 empresas  agroindustriales.</a:t>
                      </a:r>
                    </a:p>
                  </a:txBody>
                  <a:tcPr/>
                </a:tc>
              </a:tr>
              <a:tr h="86794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Impulsar la articulación de servicios especializados en innovación para empresas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Participación del MPCEIP en mesas de trabajo para el diseño de un centro de Innovación y diseño Industrial.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Diseño de proyecto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para inversión público-privada,. Oferta integral de servicios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de innovación para la agroindustria.</a:t>
                      </a:r>
                    </a:p>
                  </a:txBody>
                  <a:tcPr/>
                </a:tc>
              </a:tr>
              <a:tr h="99082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Masificar la herramienta tecnológica 2030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Socialización de la herramienta tecnológica 2030.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Adopción de la herramienta 2030 en la política sectorial.</a:t>
                      </a:r>
                      <a:endParaRPr lang="es-EC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08999" y="-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Innovación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6620</TotalTime>
  <Words>1026</Words>
  <Application>Microsoft Office PowerPoint</Application>
  <PresentationFormat>Personalizado</PresentationFormat>
  <Paragraphs>255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482</cp:revision>
  <dcterms:created xsi:type="dcterms:W3CDTF">2018-04-27T14:38:36Z</dcterms:created>
  <dcterms:modified xsi:type="dcterms:W3CDTF">2019-03-01T16:07:19Z</dcterms:modified>
</cp:coreProperties>
</file>