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84" r:id="rId3"/>
    <p:sldId id="385" r:id="rId4"/>
    <p:sldId id="257" r:id="rId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773" autoAdjust="0"/>
    <p:restoredTop sz="97312" autoAdjust="0"/>
  </p:normalViewPr>
  <p:slideViewPr>
    <p:cSldViewPr snapToGrid="0" snapToObjects="1">
      <p:cViewPr>
        <p:scale>
          <a:sx n="70" d="100"/>
          <a:sy n="70" d="100"/>
        </p:scale>
        <p:origin x="-61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28BED-BA2A-4A89-9604-8131B7350E6F}" type="datetimeFigureOut">
              <a:rPr lang="es-EC" smtClean="0"/>
              <a:pPr/>
              <a:t>01/03/2019</a:t>
            </a:fld>
            <a:endParaRPr lang="es-EC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D3370-5D60-4BED-877B-897C92C6F039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95258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1738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37980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3081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08940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531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2549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4428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2567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85069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45348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32239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88000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421035" y="2780270"/>
            <a:ext cx="8300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Política de Estado para la Producción</a:t>
            </a:r>
            <a:endParaRPr lang="es-ES_tradnl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113028" y="5369442"/>
            <a:ext cx="414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Febrero 2019</a:t>
            </a:r>
            <a:endParaRPr lang="es-ES_tradnl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6559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dondear rectángulo de esquina del mismo lado 88"/>
          <p:cNvSpPr/>
          <p:nvPr/>
        </p:nvSpPr>
        <p:spPr>
          <a:xfrm rot="16200000" flipV="1">
            <a:off x="1605992" y="-1388566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/>
            <a:endParaRPr lang="es-ES" dirty="0"/>
          </a:p>
        </p:txBody>
      </p:sp>
      <p:sp>
        <p:nvSpPr>
          <p:cNvPr id="6" name="CuadroTexto 89"/>
          <p:cNvSpPr txBox="1"/>
          <p:nvPr/>
        </p:nvSpPr>
        <p:spPr>
          <a:xfrm>
            <a:off x="149458" y="201596"/>
            <a:ext cx="2019001" cy="408117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</a:rPr>
              <a:t>ANTECEDENTES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gray">
          <a:xfrm>
            <a:off x="1489074" y="4019725"/>
            <a:ext cx="9898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s-EC" sz="2400" b="1" dirty="0" smtClean="0"/>
              <a:t>Elaborar Política Productiva con un enfoque integral de cadena de valor.</a:t>
            </a:r>
            <a:endParaRPr lang="en-US" sz="2400" b="1" dirty="0"/>
          </a:p>
        </p:txBody>
      </p:sp>
      <p:sp>
        <p:nvSpPr>
          <p:cNvPr id="14" name="Text Box 71"/>
          <p:cNvSpPr txBox="1">
            <a:spLocks noChangeArrowheads="1"/>
          </p:cNvSpPr>
          <p:nvPr/>
        </p:nvSpPr>
        <p:spPr bwMode="gray">
          <a:xfrm>
            <a:off x="149458" y="4967384"/>
            <a:ext cx="115234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s-EC" sz="2400" dirty="0" smtClean="0"/>
              <a:t>El comité se ha instalado en </a:t>
            </a:r>
            <a:r>
              <a:rPr lang="es-EC" sz="2400" b="1" dirty="0" smtClean="0"/>
              <a:t>10 ocasiones </a:t>
            </a:r>
            <a:r>
              <a:rPr lang="es-EC" sz="2400" dirty="0" smtClean="0"/>
              <a:t>en donde se han mostrado los avances.</a:t>
            </a:r>
            <a:endParaRPr lang="en-US" sz="2400" dirty="0"/>
          </a:p>
        </p:txBody>
      </p:sp>
      <p:sp>
        <p:nvSpPr>
          <p:cNvPr id="40" name="39 Rectángulo"/>
          <p:cNvSpPr/>
          <p:nvPr/>
        </p:nvSpPr>
        <p:spPr>
          <a:xfrm>
            <a:off x="149457" y="785813"/>
            <a:ext cx="112315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200" dirty="0" smtClean="0"/>
              <a:t>El 12 de septiembre de 2018 se creó el </a:t>
            </a:r>
            <a:r>
              <a:rPr lang="es-EC" sz="2200" b="1" dirty="0" smtClean="0"/>
              <a:t>Comité de Política de Estado para la Producción,</a:t>
            </a:r>
            <a:r>
              <a:rPr lang="es-EC" sz="2200" dirty="0" smtClean="0"/>
              <a:t> impulsado por el entonces Ministerio de Industrias y Productividad, con la presencia de los principales Directivos de las Cámaras de la Producción y  Gremios del país. </a:t>
            </a:r>
          </a:p>
          <a:p>
            <a:pPr algn="just"/>
            <a:endParaRPr lang="es-EC" sz="2200" dirty="0" smtClean="0"/>
          </a:p>
          <a:p>
            <a:pPr algn="just"/>
            <a:r>
              <a:rPr lang="es-EC" sz="2200" dirty="0" smtClean="0"/>
              <a:t>El Comité es el espacio en donde el </a:t>
            </a:r>
            <a:r>
              <a:rPr lang="es-EC" sz="2200" b="1" dirty="0" smtClean="0"/>
              <a:t>sector privado, mediante diálogo público privado, presenta propuestas de los sectores productivos. </a:t>
            </a:r>
          </a:p>
          <a:p>
            <a:endParaRPr lang="es-EC" sz="2400" dirty="0" smtClean="0"/>
          </a:p>
          <a:p>
            <a:endParaRPr lang="es-EC" sz="2400" dirty="0"/>
          </a:p>
        </p:txBody>
      </p:sp>
      <p:sp>
        <p:nvSpPr>
          <p:cNvPr id="43" name="Redondear rectángulo de esquina del mismo lado 88"/>
          <p:cNvSpPr/>
          <p:nvPr/>
        </p:nvSpPr>
        <p:spPr>
          <a:xfrm rot="16200000" flipV="1">
            <a:off x="1605992" y="1656819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/>
            <a:endParaRPr lang="es-ES" dirty="0"/>
          </a:p>
        </p:txBody>
      </p:sp>
      <p:sp>
        <p:nvSpPr>
          <p:cNvPr id="44" name="CuadroTexto 89"/>
          <p:cNvSpPr txBox="1"/>
          <p:nvPr/>
        </p:nvSpPr>
        <p:spPr>
          <a:xfrm>
            <a:off x="149458" y="3246981"/>
            <a:ext cx="1286173" cy="408117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</a:rPr>
              <a:t>OBJETIVO</a:t>
            </a:r>
            <a:endParaRPr lang="es-ES" sz="2200" b="1" dirty="0">
              <a:solidFill>
                <a:schemeClr val="bg1"/>
              </a:solidFill>
            </a:endParaRPr>
          </a:p>
        </p:txBody>
      </p:sp>
      <p:sp>
        <p:nvSpPr>
          <p:cNvPr id="45" name="44 Flecha derecha"/>
          <p:cNvSpPr/>
          <p:nvPr/>
        </p:nvSpPr>
        <p:spPr>
          <a:xfrm>
            <a:off x="685799" y="3962573"/>
            <a:ext cx="628650" cy="6650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6424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FD5C8361-2287-41EC-8341-1597642C9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92377063"/>
              </p:ext>
            </p:extLst>
          </p:nvPr>
        </p:nvGraphicFramePr>
        <p:xfrm>
          <a:off x="242641" y="487912"/>
          <a:ext cx="11765887" cy="610395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01269">
                  <a:extLst>
                    <a:ext uri="{9D8B030D-6E8A-4147-A177-3AD203B41FA5}">
                      <a16:colId xmlns="" xmlns:a16="http://schemas.microsoft.com/office/drawing/2014/main" val="2926095497"/>
                    </a:ext>
                  </a:extLst>
                </a:gridCol>
                <a:gridCol w="1880340">
                  <a:extLst>
                    <a:ext uri="{9D8B030D-6E8A-4147-A177-3AD203B41FA5}">
                      <a16:colId xmlns="" xmlns:a16="http://schemas.microsoft.com/office/drawing/2014/main" val="4279001416"/>
                    </a:ext>
                  </a:extLst>
                </a:gridCol>
                <a:gridCol w="6343650">
                  <a:extLst>
                    <a:ext uri="{9D8B030D-6E8A-4147-A177-3AD203B41FA5}">
                      <a16:colId xmlns="" xmlns:a16="http://schemas.microsoft.com/office/drawing/2014/main" val="1040666970"/>
                    </a:ext>
                  </a:extLst>
                </a:gridCol>
                <a:gridCol w="2140628">
                  <a:extLst>
                    <a:ext uri="{9D8B030D-6E8A-4147-A177-3AD203B41FA5}">
                      <a16:colId xmlns="" xmlns:a16="http://schemas.microsoft.com/office/drawing/2014/main" val="359821772"/>
                    </a:ext>
                  </a:extLst>
                </a:gridCol>
              </a:tblGrid>
              <a:tr h="3891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PRIORIDAD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REQUERIMIENTO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AVANCES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IMPACTOS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29149393"/>
                  </a:ext>
                </a:extLst>
              </a:tr>
              <a:tr h="875657">
                <a:tc rowSpan="4">
                  <a:txBody>
                    <a:bodyPr/>
                    <a:lstStyle/>
                    <a:p>
                      <a:pPr lvl="0"/>
                      <a:endParaRPr lang="es-EC" sz="1800" b="1" dirty="0" smtClean="0"/>
                    </a:p>
                    <a:p>
                      <a:pPr lvl="0"/>
                      <a:endParaRPr lang="es-EC" sz="1800" b="1" dirty="0" smtClean="0"/>
                    </a:p>
                    <a:p>
                      <a:pPr lvl="0"/>
                      <a:endParaRPr lang="es-EC" sz="1800" b="1" dirty="0" smtClean="0"/>
                    </a:p>
                    <a:p>
                      <a:pPr lvl="0"/>
                      <a:endParaRPr lang="es-EC" sz="1800" b="1" dirty="0" smtClean="0"/>
                    </a:p>
                    <a:p>
                      <a:pPr lvl="0"/>
                      <a:r>
                        <a:rPr lang="es-EC" sz="1800" b="1" dirty="0" smtClean="0"/>
                        <a:t>Productos </a:t>
                      </a:r>
                      <a:r>
                        <a:rPr lang="es-EC" sz="1800" b="1" dirty="0"/>
                        <a:t>Base de la Pirámide y </a:t>
                      </a:r>
                      <a:r>
                        <a:rPr lang="es-EC" sz="1800" b="1" dirty="0" smtClean="0"/>
                        <a:t>exportación</a:t>
                      </a:r>
                    </a:p>
                    <a:p>
                      <a:pPr lvl="0"/>
                      <a:endParaRPr lang="es-EC" sz="1600" dirty="0" smtClean="0"/>
                    </a:p>
                    <a:p>
                      <a:pPr lvl="0"/>
                      <a:endParaRPr lang="es-EC" sz="1600" dirty="0" smtClean="0"/>
                    </a:p>
                    <a:p>
                      <a:pPr lvl="0"/>
                      <a:endParaRPr lang="es-EC" sz="1600" dirty="0" smtClean="0"/>
                    </a:p>
                    <a:p>
                      <a:pPr lvl="0"/>
                      <a:endParaRPr lang="es-EC" sz="1600" dirty="0" smtClean="0"/>
                    </a:p>
                    <a:p>
                      <a:pPr lvl="0"/>
                      <a:endParaRPr lang="es-EC" sz="1600" dirty="0" smtClean="0"/>
                    </a:p>
                    <a:p>
                      <a:pPr lvl="0"/>
                      <a:endParaRPr lang="es-EC" sz="1600" dirty="0" smtClean="0"/>
                    </a:p>
                    <a:p>
                      <a:pPr lvl="0"/>
                      <a:endParaRPr lang="es-EC" sz="1600" dirty="0"/>
                    </a:p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600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Campaña de </a:t>
                      </a:r>
                      <a:r>
                        <a:rPr kumimoji="0" lang="es-EC" sz="16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consumo</a:t>
                      </a:r>
                      <a:endParaRPr kumimoji="0" lang="es-EC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None/>
                      </a:pPr>
                      <a:r>
                        <a:rPr lang="es-ES" sz="1600" dirty="0"/>
                        <a:t>En marcha campaña Más leche </a:t>
                      </a:r>
                      <a:r>
                        <a:rPr lang="es-ES" sz="1600" dirty="0" smtClean="0"/>
                        <a:t>Ecuador</a:t>
                      </a:r>
                      <a:endParaRPr lang="es-E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/>
                        <a:t>Incrementar el consumo per cápita por año de 90 a 110 </a:t>
                      </a:r>
                      <a:r>
                        <a:rPr lang="es-ES" sz="1600" dirty="0" smtClean="0"/>
                        <a:t>litros </a:t>
                      </a:r>
                      <a:endParaRPr lang="es-E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8042797"/>
                  </a:ext>
                </a:extLst>
              </a:tr>
              <a:tr h="1149843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600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Mercados para </a:t>
                      </a:r>
                      <a:r>
                        <a:rPr kumimoji="0" lang="es-EC" sz="16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exportación</a:t>
                      </a:r>
                      <a:endParaRPr kumimoji="0" lang="es-EC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Mercados identificados: Bolivia, Chile, Guatemala, México</a:t>
                      </a:r>
                      <a:r>
                        <a:rPr lang="en-US" sz="1600" dirty="0" smtClean="0"/>
                        <a:t>,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Perú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smtClean="0"/>
                        <a:t>Rep. </a:t>
                      </a:r>
                      <a:r>
                        <a:rPr lang="en-US" sz="1600" dirty="0" err="1" smtClean="0"/>
                        <a:t>Dominicana</a:t>
                      </a:r>
                      <a:r>
                        <a:rPr lang="en-US" sz="1600" dirty="0" smtClean="0"/>
                        <a:t> y China. </a:t>
                      </a:r>
                      <a:r>
                        <a:rPr lang="en-US" sz="1600" dirty="0" err="1" smtClean="0"/>
                        <a:t>Cumplido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None/>
                      </a:pP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Incentivo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 al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acuerdo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108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para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compra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 leche cruda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precio diferenciado.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None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Incremento del procesamiento formal de leche del 50 al 75</a:t>
                      </a:r>
                      <a:r>
                        <a:rPr lang="en-US" sz="1600" dirty="0" smtClean="0"/>
                        <a:t>%</a:t>
                      </a:r>
                      <a:endParaRPr lang="en-US" sz="1600" dirty="0"/>
                    </a:p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3077861"/>
                  </a:ext>
                </a:extLst>
              </a:tr>
              <a:tr h="2172928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Sostenibilidad económica de la cadena</a:t>
                      </a:r>
                      <a:endParaRPr kumimoji="0" lang="es-EC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None/>
                      </a:pP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Modificación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del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semáforo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de los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productos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lácteos</a:t>
                      </a:r>
                      <a:endParaRPr lang="en-US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Crédito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de la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banca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pública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gremios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para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compra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insumos</a:t>
                      </a:r>
                      <a:endParaRPr lang="en-US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Fondo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lechero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Impuesto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único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al sector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ganadero</a:t>
                      </a:r>
                      <a:endParaRPr lang="en-US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Control a la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informalidad</a:t>
                      </a:r>
                      <a:endParaRPr lang="en-US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Capacitación</a:t>
                      </a:r>
                      <a:endParaRPr lang="en-US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Moratoria de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uso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suero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por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6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meses</a:t>
                      </a:r>
                      <a:endParaRPr lang="en-US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Plan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quesero</a:t>
                      </a:r>
                      <a:endParaRPr lang="en-US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516345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6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Denominación de queso amasado carchense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285750" algn="l">
                        <a:buFont typeface="Arial" panose="020B0604020202020204" pitchFamily="34" charset="0"/>
                        <a:buNone/>
                      </a:pP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Identificación de la receta a postularse como DOP</a:t>
                      </a:r>
                    </a:p>
                    <a:p>
                      <a:pPr marL="0" indent="-285750" algn="l">
                        <a:buFont typeface="Arial" panose="020B0604020202020204" pitchFamily="34" charset="0"/>
                        <a:buNone/>
                      </a:pP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Hoja de ruta de la implementación DOP</a:t>
                      </a:r>
                      <a:endParaRPr lang="es-E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Mejora competitiva de la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cadena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521946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839AF05-E686-40C7-9024-66B67F1EB834}"/>
              </a:ext>
            </a:extLst>
          </p:cNvPr>
          <p:cNvSpPr txBox="1"/>
          <p:nvPr/>
        </p:nvSpPr>
        <p:spPr>
          <a:xfrm>
            <a:off x="348791" y="51004"/>
            <a:ext cx="275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SECTOR: LÁCTEOS</a:t>
            </a:r>
          </a:p>
        </p:txBody>
      </p:sp>
      <p:sp>
        <p:nvSpPr>
          <p:cNvPr id="6" name="7 CuadroTexto"/>
          <p:cNvSpPr txBox="1">
            <a:spLocks noChangeArrowheads="1"/>
          </p:cNvSpPr>
          <p:nvPr/>
        </p:nvSpPr>
        <p:spPr bwMode="auto">
          <a:xfrm>
            <a:off x="8063591" y="0"/>
            <a:ext cx="3944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s-EC" sz="2800" b="1" dirty="0">
                <a:solidFill>
                  <a:srgbClr val="767171"/>
                </a:solidFill>
                <a:latin typeface="Calibri" pitchFamily="34" charset="0"/>
              </a:rPr>
              <a:t>Política Sectorial </a:t>
            </a:r>
          </a:p>
        </p:txBody>
      </p:sp>
      <p:pic>
        <p:nvPicPr>
          <p:cNvPr id="7" name="Picture 2" descr="Resultado de imagen para icono vis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27062" y="2074406"/>
            <a:ext cx="303647" cy="30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53925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749800" y="2780270"/>
            <a:ext cx="6803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 smtClean="0">
                <a:solidFill>
                  <a:schemeClr val="bg1"/>
                </a:solidFill>
              </a:rPr>
              <a:t>     GRACIAS</a:t>
            </a:r>
            <a:endParaRPr lang="es-ES_tradnl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6428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6637</TotalTime>
  <Words>228</Words>
  <Application>Microsoft Office PowerPoint</Application>
  <PresentationFormat>Personalizado</PresentationFormat>
  <Paragraphs>48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cgallardo</cp:lastModifiedBy>
  <cp:revision>487</cp:revision>
  <dcterms:created xsi:type="dcterms:W3CDTF">2018-04-27T14:38:36Z</dcterms:created>
  <dcterms:modified xsi:type="dcterms:W3CDTF">2019-03-01T16:23:46Z</dcterms:modified>
</cp:coreProperties>
</file>