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84" r:id="rId3"/>
    <p:sldId id="359" r:id="rId4"/>
    <p:sldId id="369" r:id="rId5"/>
    <p:sldId id="347" r:id="rId6"/>
    <p:sldId id="348" r:id="rId7"/>
    <p:sldId id="349" r:id="rId8"/>
    <p:sldId id="257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28/02/2019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177421" y="487680"/>
          <a:ext cx="11791666" cy="61451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2783"/>
                <a:gridCol w="3422554"/>
                <a:gridCol w="7116329"/>
              </a:tblGrid>
              <a:tr h="413632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</a:t>
                      </a:r>
                      <a:endParaRPr lang="es-EC" sz="1800" dirty="0"/>
                    </a:p>
                  </a:txBody>
                  <a:tcPr/>
                </a:tc>
              </a:tr>
              <a:tr h="573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Mercado</a:t>
                      </a:r>
                      <a:r>
                        <a:rPr lang="es-EC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Externo</a:t>
                      </a: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 la Agenda Comercial de negociaciones y defensa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Noviembre 2018 - II reunión del Consejo Comercio Exterior e Inversiones con EEUU, estableciendo</a:t>
                      </a: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agenda de trabajo con miras a impulsar una futura negociación de un Acuerdo Comercial con EEUU.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Diciembre 2018 - Ecuador sede de las reuniones del “V Comité de Comercio”</a:t>
                      </a: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 Acuerdo Comercial con la UE, del cual Ecuador es parte desde enero de 2017. Evaluación del funcionamiento del Acuerdo y la correcta aplicación de sus disposiciones; medición de los resultados obtenidos en materia de comercio por las partes e impulsar su aprovechamiento.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Investigaciones en materia de  defensa comercial (azúcar),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2 investigaciones realizadas para la aplicación de una medida que mejore condiciones de competencia a las industrias productoras de azúcar.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Ecuador exportó USD 18 MM y 31.857 toneladas de arroz a Colombia,</a:t>
                      </a: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omo el exitoso resultado de</a:t>
                      </a: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negociaciones con Colombia en el marco de las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sanciones autorizadas por el Tribunal de Justicia de la Comunidad Andina.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Acceso sanitario para el camarón ecuatoriano a Brasil, producto de la ratificación que hizo el Gobierno de Brasil, con lo cual se espera que en los próximos meses se concrete exportaciones.</a:t>
                      </a:r>
                      <a:endParaRPr lang="es-E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63591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Mercado Externo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191069" y="523875"/>
          <a:ext cx="11778017" cy="61362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4524"/>
                <a:gridCol w="3517188"/>
                <a:gridCol w="6516305"/>
              </a:tblGrid>
              <a:tr h="376799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</a:t>
                      </a:r>
                      <a:endParaRPr lang="es-EC" sz="1800" dirty="0"/>
                    </a:p>
                  </a:txBody>
                  <a:tcPr/>
                </a:tc>
              </a:tr>
              <a:tr h="200552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Mercado</a:t>
                      </a:r>
                      <a:r>
                        <a:rPr lang="es-EC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Externo</a:t>
                      </a: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Fortalecer  la promoción comercial de bienes y servicios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empresas  participaron en dos eventos: Feria </a:t>
                      </a:r>
                      <a:r>
                        <a:rPr lang="es-EC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Feria </a:t>
                      </a:r>
                      <a:r>
                        <a:rPr lang="es-EC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Biofach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promocionado frutas no tradicionales y alimentos procesados orgánicos.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servicios se avanzó con la utilización de la plataforma e-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cuador para su promoción.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 empresas registradas , su carga en la plataforma está aún en progreso.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214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Profundizar la diversificación de la oferta exportable, promoviendo la inserción en las cadenas de valor regionales y globales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mecanismos de diversificación, que son los eventos de promoción se realizarán durante todo el año. Se entregó a cada OCE los sectores a promover bajo la directriz de diversificación en la promoción.</a:t>
                      </a:r>
                    </a:p>
                  </a:txBody>
                  <a:tcPr/>
                </a:tc>
              </a:tr>
              <a:tr h="227769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Fomentar mecanismos de mejora y simplificación de exportación y logística 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Octubre 2018 </a:t>
                      </a:r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la Asamblea Nacional aprobó el “Acuerdo sobre Facilitación del Comercio” en el marco de la OMC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con lo cual se logra: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Agilizar procesos y trámites de exportación e importación / Optimizar los procesos aduaneros y las políticas gubernamentales relacionadas con el comercio.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90887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Mercado Externo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6605559"/>
              </p:ext>
            </p:extLst>
          </p:nvPr>
        </p:nvGraphicFramePr>
        <p:xfrm>
          <a:off x="177421" y="523875"/>
          <a:ext cx="11869267" cy="6098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26728"/>
                <a:gridCol w="3426917"/>
                <a:gridCol w="4048305"/>
                <a:gridCol w="2967317"/>
              </a:tblGrid>
              <a:tr h="418677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5679339">
                <a:tc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Mercado</a:t>
                      </a:r>
                      <a:r>
                        <a:rPr lang="es-EC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Externo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u="none" dirty="0" smtClean="0">
                          <a:solidFill>
                            <a:schemeClr val="tx1"/>
                          </a:solidFill>
                        </a:rPr>
                        <a:t>Implementar la Agenda Comercial de negociaciones y defensa comercial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Aprobación </a:t>
                      </a: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bilateral del estudio conjunto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de factibilidad para un Acuerdo de Alcance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Parcial India.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Aprobación del COMEX del inicio de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negociaciones con la India.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Con Rep. Dominicana se acordó un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Memorando de </a:t>
                      </a:r>
                      <a:r>
                        <a:rPr lang="es-EC" sz="1600" b="0" baseline="0" dirty="0" err="1" smtClean="0">
                          <a:solidFill>
                            <a:schemeClr val="tx1"/>
                          </a:solidFill>
                        </a:rPr>
                        <a:t>Coop</a:t>
                      </a: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. Comercial para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impulsar el intercambio comercial y un futuro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Acuerdo.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Elaboración de un informe y resolución para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implementar medidas de vigilancia para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importaciones de Alambrón.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Análisis en conjunto con SENAE para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implementar un proceso de valoración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en aduana con base en precios umbrales,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para textil y calzado.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r>
                        <a:rPr lang="es-EC" sz="1600" dirty="0" smtClean="0"/>
                        <a:t>Incremento </a:t>
                      </a:r>
                      <a:r>
                        <a:rPr lang="es-EC" sz="1600" baseline="0" dirty="0" smtClean="0"/>
                        <a:t>de exportaciones no petroleras a países con acuerdos comerciales en relación a las exportaciones no petroleras.</a:t>
                      </a:r>
                      <a:endParaRPr lang="es-EC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7231063" y="0"/>
            <a:ext cx="481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Mercado Externo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2418008"/>
              </p:ext>
            </p:extLst>
          </p:nvPr>
        </p:nvGraphicFramePr>
        <p:xfrm>
          <a:off x="191069" y="523875"/>
          <a:ext cx="11855619" cy="61362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25087"/>
                <a:gridCol w="3422977"/>
                <a:gridCol w="4043650"/>
                <a:gridCol w="2963905"/>
              </a:tblGrid>
              <a:tr h="428204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5708028">
                <a:tc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Mercado</a:t>
                      </a:r>
                      <a:r>
                        <a:rPr lang="es-EC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Externo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u="none" dirty="0" smtClean="0">
                          <a:solidFill>
                            <a:schemeClr val="tx1"/>
                          </a:solidFill>
                        </a:rPr>
                        <a:t>Fortalecer  la promoción comercial de bienes y servicios</a:t>
                      </a:r>
                      <a:endParaRPr lang="es-ES_tradnl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Creación y difusión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 a las </a:t>
                      </a:r>
                      <a:r>
                        <a:rPr lang="es-ES" sz="1600" b="0" baseline="0" dirty="0" err="1" smtClean="0">
                          <a:solidFill>
                            <a:schemeClr val="tx1"/>
                          </a:solidFill>
                        </a:rPr>
                        <a:t>OCE´s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 del Plan de exportaciones de bienes y servicios para su ejecución. (Se contempló dentro de la estrategia de promoción, turismo, tecnología, BPO, KPO).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Desarrollo de un catálogo de productos certificados y convencionales en servicios. Turismo y tecnología en construcción.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Desarrollo de un catálogo de productos certificados y convencionales en servicios, en el sistema de inteligencia comercial. Turismo y tecnología en construcción.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Incremento de las exportaciones en al menos un 6%.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304 MM</a:t>
                      </a: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 en negocios concretados hasta el 2019.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Información que será difundida en las 32 </a:t>
                      </a:r>
                      <a:r>
                        <a:rPr lang="es-EC" sz="1600" b="0" baseline="0" dirty="0" err="1" smtClean="0">
                          <a:solidFill>
                            <a:schemeClr val="tx1"/>
                          </a:solidFill>
                        </a:rPr>
                        <a:t>OCES´s</a:t>
                      </a: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solidFill>
                            <a:schemeClr val="tx1"/>
                          </a:solidFill>
                        </a:rPr>
                        <a:t>2500 exportadores se beneficiarán de la información y data proporcionada por la herramienta.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45479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Mercado Externo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092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0741745"/>
              </p:ext>
            </p:extLst>
          </p:nvPr>
        </p:nvGraphicFramePr>
        <p:xfrm>
          <a:off x="191069" y="523874"/>
          <a:ext cx="11855619" cy="61225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25087"/>
                <a:gridCol w="3422977"/>
                <a:gridCol w="4043650"/>
                <a:gridCol w="2963905"/>
              </a:tblGrid>
              <a:tr h="406133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2661613">
                <a:tc rowSpan="2"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Mercado</a:t>
                      </a:r>
                      <a:r>
                        <a:rPr lang="es-EC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Externo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u="none" dirty="0" smtClean="0">
                          <a:solidFill>
                            <a:schemeClr val="tx1"/>
                          </a:solidFill>
                        </a:rPr>
                        <a:t>Profundizar la diversificación de la oferta exportable, promoviendo la inserción en las cadenas de valor regionales y globales</a:t>
                      </a:r>
                      <a:endParaRPr lang="es-ES_tradnl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Creación de portafolios sectoriales por OCE. Cada oficina cuenta con un grupo de productos desconcentrados para realizar promoción comercial.</a:t>
                      </a:r>
                      <a:endParaRPr lang="es-EC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Diversificación de Oferta exportable, promoción con productos de sectores no tradicionales.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4841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>
                          <a:solidFill>
                            <a:schemeClr val="tx1"/>
                          </a:solidFill>
                        </a:rPr>
                        <a:t>Fomentar mecanismo y simplificación de exportación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Ecuador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 ratificó en la OMC el Acuerdo de Facilitación del Comercio con lo cual entró en vigencia este instrumento.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Variación en</a:t>
                      </a:r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 valores</a:t>
                      </a: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 de las exportaciones no petroleras.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45479" y="-1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Mercado Externo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8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7985</TotalTime>
  <Words>826</Words>
  <Application>Microsoft Office PowerPoint</Application>
  <PresentationFormat>Personalizado</PresentationFormat>
  <Paragraphs>195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478</cp:revision>
  <dcterms:created xsi:type="dcterms:W3CDTF">2018-04-27T14:38:36Z</dcterms:created>
  <dcterms:modified xsi:type="dcterms:W3CDTF">2019-03-01T15:40:49Z</dcterms:modified>
</cp:coreProperties>
</file>