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84" r:id="rId3"/>
    <p:sldId id="385" r:id="rId4"/>
    <p:sldId id="257" r:id="rId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773" autoAdjust="0"/>
    <p:restoredTop sz="97312" autoAdjust="0"/>
  </p:normalViewPr>
  <p:slideViewPr>
    <p:cSldViewPr snapToGrid="0" snapToObjects="1">
      <p:cViewPr>
        <p:scale>
          <a:sx n="70" d="100"/>
          <a:sy n="70" d="100"/>
        </p:scale>
        <p:origin x="-61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28BED-BA2A-4A89-9604-8131B7350E6F}" type="datetimeFigureOut">
              <a:rPr lang="es-EC" smtClean="0"/>
              <a:pPr/>
              <a:t>01/03/2019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3370-5D60-4BED-877B-897C92C6F039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95258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1738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7980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308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08940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531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254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442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2567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85069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45348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2239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88000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21035" y="2780270"/>
            <a:ext cx="8300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Política de Estado para la Producción</a:t>
            </a:r>
            <a:endParaRPr lang="es-ES_tradnl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13028" y="5369442"/>
            <a:ext cx="414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Febrero 2019</a:t>
            </a:r>
            <a:endParaRPr lang="es-ES_tradn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655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dondear rectángulo de esquina del mismo lado 88"/>
          <p:cNvSpPr/>
          <p:nvPr/>
        </p:nvSpPr>
        <p:spPr>
          <a:xfrm rot="16200000" flipV="1">
            <a:off x="1605992" y="-1388566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6" name="CuadroTexto 89"/>
          <p:cNvSpPr txBox="1"/>
          <p:nvPr/>
        </p:nvSpPr>
        <p:spPr>
          <a:xfrm>
            <a:off x="149458" y="201596"/>
            <a:ext cx="2019001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ANTECEDENTES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gray">
          <a:xfrm>
            <a:off x="1489074" y="4019725"/>
            <a:ext cx="989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b="1" dirty="0" smtClean="0"/>
              <a:t>Elaborar Política Productiva con un enfoque integral de cadena de valor.</a:t>
            </a:r>
            <a:endParaRPr lang="en-US" sz="2400" b="1" dirty="0"/>
          </a:p>
        </p:txBody>
      </p:sp>
      <p:sp>
        <p:nvSpPr>
          <p:cNvPr id="14" name="Text Box 71"/>
          <p:cNvSpPr txBox="1">
            <a:spLocks noChangeArrowheads="1"/>
          </p:cNvSpPr>
          <p:nvPr/>
        </p:nvSpPr>
        <p:spPr bwMode="gray">
          <a:xfrm>
            <a:off x="149458" y="4967384"/>
            <a:ext cx="115234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dirty="0" smtClean="0"/>
              <a:t>El comité se ha instalado en </a:t>
            </a:r>
            <a:r>
              <a:rPr lang="es-EC" sz="2400" b="1" dirty="0" smtClean="0"/>
              <a:t>10 ocasiones </a:t>
            </a:r>
            <a:r>
              <a:rPr lang="es-EC" sz="2400" dirty="0" smtClean="0"/>
              <a:t>en donde se han mostrado los avances.</a:t>
            </a:r>
            <a:endParaRPr lang="en-US" sz="2400" dirty="0"/>
          </a:p>
        </p:txBody>
      </p:sp>
      <p:sp>
        <p:nvSpPr>
          <p:cNvPr id="40" name="39 Rectángulo"/>
          <p:cNvSpPr/>
          <p:nvPr/>
        </p:nvSpPr>
        <p:spPr>
          <a:xfrm>
            <a:off x="149457" y="785813"/>
            <a:ext cx="11231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200" dirty="0" smtClean="0"/>
              <a:t>El 12 de septiembre de 2018 se creó el </a:t>
            </a:r>
            <a:r>
              <a:rPr lang="es-EC" sz="2200" b="1" dirty="0" smtClean="0"/>
              <a:t>Comité de Política de Estado para la Producción,</a:t>
            </a:r>
            <a:r>
              <a:rPr lang="es-EC" sz="2200" dirty="0" smtClean="0"/>
              <a:t> impulsado por el entonces Ministerio de Industrias y Productividad, con la presencia de los principales Directivos de las Cámaras de la Producción y  Gremios del país. </a:t>
            </a:r>
          </a:p>
          <a:p>
            <a:pPr algn="just"/>
            <a:endParaRPr lang="es-EC" sz="2200" dirty="0" smtClean="0"/>
          </a:p>
          <a:p>
            <a:pPr algn="just"/>
            <a:r>
              <a:rPr lang="es-EC" sz="2200" dirty="0" smtClean="0"/>
              <a:t>El Comité es el espacio en donde el </a:t>
            </a:r>
            <a:r>
              <a:rPr lang="es-EC" sz="2200" b="1" dirty="0" smtClean="0"/>
              <a:t>sector privado, mediante diálogo público privado, presenta propuestas de los sectores productivos. </a:t>
            </a:r>
          </a:p>
          <a:p>
            <a:endParaRPr lang="es-EC" sz="2400" dirty="0" smtClean="0"/>
          </a:p>
          <a:p>
            <a:endParaRPr lang="es-EC" sz="2400" dirty="0"/>
          </a:p>
        </p:txBody>
      </p:sp>
      <p:sp>
        <p:nvSpPr>
          <p:cNvPr id="43" name="Redondear rectángulo de esquina del mismo lado 88"/>
          <p:cNvSpPr/>
          <p:nvPr/>
        </p:nvSpPr>
        <p:spPr>
          <a:xfrm rot="16200000" flipV="1">
            <a:off x="1605992" y="1656819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44" name="CuadroTexto 89"/>
          <p:cNvSpPr txBox="1"/>
          <p:nvPr/>
        </p:nvSpPr>
        <p:spPr>
          <a:xfrm>
            <a:off x="149458" y="3246981"/>
            <a:ext cx="1286173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OBJETIVO</a:t>
            </a:r>
            <a:endParaRPr lang="es-ES" sz="2200" b="1" dirty="0">
              <a:solidFill>
                <a:schemeClr val="bg1"/>
              </a:solidFill>
            </a:endParaRPr>
          </a:p>
        </p:txBody>
      </p:sp>
      <p:sp>
        <p:nvSpPr>
          <p:cNvPr id="45" name="44 Flecha derecha"/>
          <p:cNvSpPr/>
          <p:nvPr/>
        </p:nvSpPr>
        <p:spPr>
          <a:xfrm>
            <a:off x="685799" y="3962573"/>
            <a:ext cx="628650" cy="6650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6424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FD5C8361-2287-41EC-8341-1597642C9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40325886"/>
              </p:ext>
            </p:extLst>
          </p:nvPr>
        </p:nvGraphicFramePr>
        <p:xfrm>
          <a:off x="177422" y="518307"/>
          <a:ext cx="11791664" cy="615999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86540">
                  <a:extLst>
                    <a:ext uri="{9D8B030D-6E8A-4147-A177-3AD203B41FA5}">
                      <a16:colId xmlns="" xmlns:a16="http://schemas.microsoft.com/office/drawing/2014/main" val="2926095497"/>
                    </a:ext>
                  </a:extLst>
                </a:gridCol>
                <a:gridCol w="2954442">
                  <a:extLst>
                    <a:ext uri="{9D8B030D-6E8A-4147-A177-3AD203B41FA5}">
                      <a16:colId xmlns="" xmlns:a16="http://schemas.microsoft.com/office/drawing/2014/main" val="4279001416"/>
                    </a:ext>
                  </a:extLst>
                </a:gridCol>
                <a:gridCol w="5242628">
                  <a:extLst>
                    <a:ext uri="{9D8B030D-6E8A-4147-A177-3AD203B41FA5}">
                      <a16:colId xmlns="" xmlns:a16="http://schemas.microsoft.com/office/drawing/2014/main" val="1040666970"/>
                    </a:ext>
                  </a:extLst>
                </a:gridCol>
                <a:gridCol w="1708054">
                  <a:extLst>
                    <a:ext uri="{9D8B030D-6E8A-4147-A177-3AD203B41FA5}">
                      <a16:colId xmlns="" xmlns:a16="http://schemas.microsoft.com/office/drawing/2014/main" val="359821772"/>
                    </a:ext>
                  </a:extLst>
                </a:gridCol>
              </a:tblGrid>
              <a:tr h="3687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29149393"/>
                  </a:ext>
                </a:extLst>
              </a:tr>
              <a:tr h="2770496">
                <a:tc>
                  <a:txBody>
                    <a:bodyPr/>
                    <a:lstStyle/>
                    <a:p>
                      <a:pPr lvl="0"/>
                      <a:endParaRPr lang="es-EC" sz="1600" dirty="0" smtClean="0"/>
                    </a:p>
                    <a:p>
                      <a:pPr lvl="0"/>
                      <a:endParaRPr lang="es-EC" sz="1600" dirty="0" smtClean="0"/>
                    </a:p>
                    <a:p>
                      <a:pPr lvl="0"/>
                      <a:endParaRPr lang="es-EC" sz="1600" dirty="0" smtClean="0"/>
                    </a:p>
                    <a:p>
                      <a:pPr lvl="0"/>
                      <a:endParaRPr lang="es-EC" sz="1600" dirty="0" smtClean="0"/>
                    </a:p>
                    <a:p>
                      <a:pPr lvl="0"/>
                      <a:r>
                        <a:rPr lang="es-EC" sz="1800" b="1" dirty="0" smtClean="0"/>
                        <a:t>Entorno productivo</a:t>
                      </a:r>
                      <a:endParaRPr lang="es-EC" sz="1800" b="1" dirty="0"/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711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Eliminación de aranceles para bienes de capital y materias primas.</a:t>
                      </a:r>
                    </a:p>
                    <a:p>
                      <a:pPr marL="0" lvl="0" indent="0" algn="l" defTabSz="711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defTabSz="711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Desdoblamiento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arancelario para identificación de producción nacional.</a:t>
                      </a: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defTabSz="711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defTabSz="711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Impulso  en promoción de exportaciones.</a:t>
                      </a:r>
                    </a:p>
                    <a:p>
                      <a:pPr marL="0" marR="0" lvl="0" indent="0" algn="l" defTabSz="7112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r>
                        <a:rPr lang="es-EC" sz="1600" dirty="0" smtClean="0"/>
                        <a:t>Se identificó listado BK y MP</a:t>
                      </a:r>
                      <a:r>
                        <a:rPr lang="es-EC" sz="1600" baseline="0" dirty="0" smtClean="0"/>
                        <a:t> y se analizó el impacto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r>
                        <a:rPr lang="es-EC" sz="1600" baseline="0" dirty="0" smtClean="0"/>
                        <a:t>económico.</a:t>
                      </a:r>
                      <a:endParaRPr lang="es-EC" sz="1600" dirty="0" smtClean="0"/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endParaRPr lang="es-EC" sz="1600" baseline="0" dirty="0" smtClean="0"/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endParaRPr lang="es-EC" sz="1600" baseline="0" dirty="0" smtClean="0"/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r>
                        <a:rPr lang="es-EC" sz="1600" baseline="0" dirty="0" smtClean="0"/>
                        <a:t>Subsecretaría de Competitividad Industrial y Territorial se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r>
                        <a:rPr lang="es-EC" sz="1600" baseline="0" dirty="0" smtClean="0"/>
                        <a:t>encuentra realizando el informe para poner en conocimiento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r>
                        <a:rPr lang="es-EC" sz="1600" baseline="0" dirty="0" smtClean="0"/>
                        <a:t>del COMEX.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endParaRPr lang="es-EC" sz="1600" baseline="0" dirty="0" smtClean="0"/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r>
                        <a:rPr lang="es-EC" sz="1600" baseline="0" dirty="0" err="1" smtClean="0"/>
                        <a:t>ProEcuador</a:t>
                      </a:r>
                      <a:r>
                        <a:rPr lang="es-EC" sz="1600" baseline="0" dirty="0" smtClean="0"/>
                        <a:t> capacitó a representantes de </a:t>
                      </a:r>
                      <a:r>
                        <a:rPr lang="es-EC" sz="1600" baseline="0" dirty="0" err="1" smtClean="0"/>
                        <a:t>Fedimetal</a:t>
                      </a:r>
                      <a:r>
                        <a:rPr lang="es-EC" sz="1600" baseline="0" dirty="0" smtClean="0"/>
                        <a:t> sobre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r>
                        <a:rPr lang="es-EC" sz="1600" baseline="0" dirty="0" smtClean="0"/>
                        <a:t>el uso de la plataforma B2B e-Ecuador.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es-ES" sz="1600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Incremento en la competitividad.</a:t>
                      </a:r>
                    </a:p>
                    <a:p>
                      <a:pPr lvl="0" algn="l"/>
                      <a:endParaRPr lang="es-EC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/>
                      <a:endParaRPr lang="es-EC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/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Identificación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de producción nacional.</a:t>
                      </a:r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8042797"/>
                  </a:ext>
                </a:extLst>
              </a:tr>
              <a:tr h="2038190">
                <a:tc>
                  <a:txBody>
                    <a:bodyPr/>
                    <a:lstStyle/>
                    <a:p>
                      <a:endParaRPr lang="es-EC" sz="1600" noProof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sz="1600" noProof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C" sz="1800" b="1" noProof="0" dirty="0" smtClean="0">
                          <a:solidFill>
                            <a:schemeClr val="tx1"/>
                          </a:solidFill>
                        </a:rPr>
                        <a:t>Compras públicas</a:t>
                      </a:r>
                      <a:endParaRPr lang="es-EC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MX" sz="1600" dirty="0" smtClean="0">
                          <a:solidFill>
                            <a:schemeClr val="tx1"/>
                          </a:solidFill>
                        </a:rPr>
                        <a:t>Compras </a:t>
                      </a:r>
                      <a:r>
                        <a:rPr lang="es-MX" sz="1600" dirty="0" err="1" smtClean="0">
                          <a:solidFill>
                            <a:schemeClr val="tx1"/>
                          </a:solidFill>
                        </a:rPr>
                        <a:t>EP´s</a:t>
                      </a:r>
                      <a:r>
                        <a:rPr lang="es-MX" sz="1600" dirty="0" smtClean="0">
                          <a:solidFill>
                            <a:schemeClr val="tx1"/>
                          </a:solidFill>
                        </a:rPr>
                        <a:t> de sectores estratégicos.</a:t>
                      </a:r>
                    </a:p>
                    <a:p>
                      <a:pPr lvl="0" algn="l"/>
                      <a:endParaRPr lang="es-MX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/>
                      <a:r>
                        <a:rPr lang="es-MX" sz="1600" dirty="0" smtClean="0">
                          <a:solidFill>
                            <a:schemeClr val="tx1"/>
                          </a:solidFill>
                        </a:rPr>
                        <a:t>Propuesta de reforma a Ley de compras públicas.</a:t>
                      </a:r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Análisis de aportaciones de </a:t>
                      </a:r>
                      <a:r>
                        <a:rPr lang="es-EC" sz="16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EP´s</a:t>
                      </a: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sectores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estratégicos y catálogo de producción del sector.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Se remitió a SERCOP.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endParaRPr lang="es-EC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endParaRPr lang="es-EC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endParaRPr lang="es-EC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endParaRPr lang="es-EC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endParaRPr lang="es-EC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endParaRPr lang="es-EC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endParaRPr lang="es-EC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itchFamily="34" charset="0"/>
                        <a:buNone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Incremento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 en</a:t>
                      </a:r>
                    </a:p>
                    <a:p>
                      <a:pPr marL="285750" lvl="0" indent="-285750" algn="l">
                        <a:buFont typeface="Arial" pitchFamily="34" charset="0"/>
                        <a:buNone/>
                      </a:pP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participación de</a:t>
                      </a:r>
                    </a:p>
                    <a:p>
                      <a:pPr marL="285750" lvl="0" indent="-285750" algn="l">
                        <a:buFont typeface="Arial" pitchFamily="34" charset="0"/>
                        <a:buNone/>
                      </a:pP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compra pública.</a:t>
                      </a:r>
                    </a:p>
                    <a:p>
                      <a:pPr marL="285750" lvl="0" indent="-285750" algn="l">
                        <a:buFont typeface="Arial" pitchFamily="34" charset="0"/>
                        <a:buNone/>
                      </a:pPr>
                      <a:endParaRPr lang="es-E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Font typeface="Arial" pitchFamily="34" charset="0"/>
                        <a:buNone/>
                      </a:pPr>
                      <a:endParaRPr lang="es-E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Font typeface="Arial" pitchFamily="34" charset="0"/>
                        <a:buNone/>
                      </a:pPr>
                      <a:endParaRPr lang="es-E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Font typeface="Arial" pitchFamily="34" charset="0"/>
                        <a:buNone/>
                      </a:pPr>
                      <a:endParaRPr lang="es-E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Font typeface="Arial" pitchFamily="34" charset="0"/>
                        <a:buNone/>
                      </a:pPr>
                      <a:endParaRPr lang="es-E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Font typeface="Arial" pitchFamily="34" charset="0"/>
                        <a:buNone/>
                      </a:pP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930778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CF883A1-E816-4EA8-96AD-748C2D234C28}"/>
              </a:ext>
            </a:extLst>
          </p:cNvPr>
          <p:cNvSpPr txBox="1"/>
          <p:nvPr/>
        </p:nvSpPr>
        <p:spPr>
          <a:xfrm>
            <a:off x="348791" y="51004"/>
            <a:ext cx="304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/>
              <a:t>SECTOR: METALMECÁNICO</a:t>
            </a:r>
            <a:endParaRPr lang="es-EC" b="1" dirty="0"/>
          </a:p>
        </p:txBody>
      </p:sp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8090887" y="0"/>
            <a:ext cx="3944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s-EC" sz="2800" b="1" dirty="0" smtClean="0">
                <a:solidFill>
                  <a:srgbClr val="767171"/>
                </a:solidFill>
                <a:latin typeface="Calibri" pitchFamily="34" charset="0"/>
              </a:rPr>
              <a:t>Política Sectorial </a:t>
            </a:r>
            <a:endParaRPr lang="es-EC" sz="2800" b="1" dirty="0">
              <a:solidFill>
                <a:srgbClr val="76717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2293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49800" y="2780270"/>
            <a:ext cx="6803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>
                <a:solidFill>
                  <a:schemeClr val="bg1"/>
                </a:solidFill>
              </a:rPr>
              <a:t>     GRACIAS</a:t>
            </a:r>
            <a:endParaRPr lang="es-ES_tradnl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428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6639</TotalTime>
  <Words>211</Words>
  <Application>Microsoft Office PowerPoint</Application>
  <PresentationFormat>Personalizado</PresentationFormat>
  <Paragraphs>62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cgallardo</cp:lastModifiedBy>
  <cp:revision>494</cp:revision>
  <dcterms:created xsi:type="dcterms:W3CDTF">2018-04-27T14:38:36Z</dcterms:created>
  <dcterms:modified xsi:type="dcterms:W3CDTF">2019-03-01T16:26:08Z</dcterms:modified>
</cp:coreProperties>
</file>