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6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6686531"/>
              </p:ext>
            </p:extLst>
          </p:nvPr>
        </p:nvGraphicFramePr>
        <p:xfrm>
          <a:off x="204717" y="481867"/>
          <a:ext cx="11778017" cy="61918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1470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1912793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310081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2923673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572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535705">
                <a:tc rowSpan="5">
                  <a:txBody>
                    <a:bodyPr/>
                    <a:lstStyle/>
                    <a:p>
                      <a:pPr lvl="0"/>
                      <a:r>
                        <a:rPr lang="es-EC" sz="1800" b="1" dirty="0"/>
                        <a:t>Productos diferenciados</a:t>
                      </a:r>
                    </a:p>
                    <a:p>
                      <a:pPr lvl="0"/>
                      <a:r>
                        <a:rPr lang="es-EC" sz="1800" b="1" dirty="0" smtClean="0"/>
                        <a:t>BioDiesel</a:t>
                      </a:r>
                      <a:endParaRPr lang="es-EC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/>
                        <a:t>Mitigaci</a:t>
                      </a:r>
                      <a:r>
                        <a:rPr lang="es-ES" sz="1600" dirty="0"/>
                        <a:t>ón de </a:t>
                      </a:r>
                      <a:r>
                        <a:rPr lang="es-EC" sz="1600" dirty="0"/>
                        <a:t>la PC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/>
                        <a:t>Plan de reconversión a palma híbrida.</a:t>
                      </a:r>
                      <a:endParaRPr lang="es-EC" sz="1600" b="1" dirty="0" smtClean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vl="0" algn="l"/>
                      <a:r>
                        <a:rPr lang="es-EC" sz="1600" dirty="0"/>
                        <a:t>Reducción en 20% la importación de aceite de soya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S" sz="1600" dirty="0"/>
                        <a:t>Incremento</a:t>
                      </a:r>
                      <a:r>
                        <a:rPr lang="es-ES" sz="1600" baseline="0" dirty="0"/>
                        <a:t> de </a:t>
                      </a:r>
                      <a:r>
                        <a:rPr lang="es-ES" sz="1600" dirty="0"/>
                        <a:t>exportaciones en un 25% con productos diferenciados (palma sostenible</a:t>
                      </a:r>
                      <a:r>
                        <a:rPr lang="es-ES" sz="16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1527122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MX" sz="1600" dirty="0"/>
                        <a:t>Exportación de productos diferenciados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Fabricación</a:t>
                      </a:r>
                      <a:r>
                        <a:rPr lang="es-EC" sz="1600" baseline="0" dirty="0" smtClean="0"/>
                        <a:t> de nuevos productos con la variedad de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reconversión, mejores en calidad de ácidos grasos (oleinas)</a:t>
                      </a:r>
                      <a:endParaRPr lang="es-EC" sz="160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Mercados </a:t>
                      </a:r>
                      <a:r>
                        <a:rPr lang="es-EC" sz="1600" dirty="0"/>
                        <a:t>identificados: Europa y </a:t>
                      </a:r>
                      <a:r>
                        <a:rPr lang="es-EC" sz="1600" dirty="0" smtClean="0"/>
                        <a:t>USA.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  <a:tr h="119943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/>
                        <a:t>Programa de Sostenibilidad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/>
                        <a:t>Mesa de palma </a:t>
                      </a:r>
                      <a:r>
                        <a:rPr lang="es-EC" sz="1600" dirty="0" smtClean="0"/>
                        <a:t>sostenible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Certificación de palma sostenible RPSO.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77040"/>
                  </a:ext>
                </a:extLst>
              </a:tr>
              <a:tr h="1049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/>
                        <a:t>Instrumentos financieros para el sector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s-ES" sz="1600" baseline="0" dirty="0" err="1" smtClean="0">
                          <a:solidFill>
                            <a:schemeClr val="tx1"/>
                          </a:solidFill>
                        </a:rPr>
                        <a:t>ínea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baseline="0" dirty="0">
                          <a:solidFill>
                            <a:schemeClr val="tx1"/>
                          </a:solidFill>
                        </a:rPr>
                        <a:t>de crédito 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específica aceptada por </a:t>
                      </a:r>
                      <a:r>
                        <a:rPr lang="es-ES" sz="1600" baseline="0" dirty="0" err="1" smtClean="0">
                          <a:solidFill>
                            <a:schemeClr val="tx1"/>
                          </a:solidFill>
                        </a:rPr>
                        <a:t>BanEcuador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422487856"/>
                  </a:ext>
                </a:extLst>
              </a:tr>
              <a:tr h="1307702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err="1" smtClean="0"/>
                        <a:t>BioDiesel</a:t>
                      </a:r>
                      <a:endParaRPr lang="es-EC" sz="16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/>
                        <a:t>Presentación de propuesta a </a:t>
                      </a:r>
                      <a:r>
                        <a:rPr lang="es-EC" sz="1600" dirty="0" smtClean="0"/>
                        <a:t>Vicepresidencia.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Análisis técnico.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55416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5100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PALMA ACEITERA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90887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</p:spTree>
    <p:extLst>
      <p:ext uri="{BB962C8B-B14F-4D97-AF65-F5344CB8AC3E}">
        <p14:creationId xmlns:p14="http://schemas.microsoft.com/office/powerpoint/2010/main" xmlns="" val="319229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</TotalTime>
  <Words>191</Words>
  <Application>Microsoft Office PowerPoint</Application>
  <PresentationFormat>Personalizado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490</cp:revision>
  <dcterms:created xsi:type="dcterms:W3CDTF">2018-04-27T14:38:36Z</dcterms:created>
  <dcterms:modified xsi:type="dcterms:W3CDTF">2019-03-01T16:24:39Z</dcterms:modified>
</cp:coreProperties>
</file>