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6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3554087"/>
              </p:ext>
            </p:extLst>
          </p:nvPr>
        </p:nvGraphicFramePr>
        <p:xfrm>
          <a:off x="177421" y="433239"/>
          <a:ext cx="11778018" cy="62814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40282">
                  <a:extLst>
                    <a:ext uri="{9D8B030D-6E8A-4147-A177-3AD203B41FA5}">
                      <a16:colId xmlns="" xmlns:a16="http://schemas.microsoft.com/office/drawing/2014/main" val="2926095497"/>
                    </a:ext>
                  </a:extLst>
                </a:gridCol>
                <a:gridCol w="2987873">
                  <a:extLst>
                    <a:ext uri="{9D8B030D-6E8A-4147-A177-3AD203B41FA5}">
                      <a16:colId xmlns="" xmlns:a16="http://schemas.microsoft.com/office/drawing/2014/main" val="4279001416"/>
                    </a:ext>
                  </a:extLst>
                </a:gridCol>
                <a:gridCol w="5666573">
                  <a:extLst>
                    <a:ext uri="{9D8B030D-6E8A-4147-A177-3AD203B41FA5}">
                      <a16:colId xmlns="" xmlns:a16="http://schemas.microsoft.com/office/drawing/2014/main" val="1040666970"/>
                    </a:ext>
                  </a:extLst>
                </a:gridCol>
                <a:gridCol w="1483290">
                  <a:extLst>
                    <a:ext uri="{9D8B030D-6E8A-4147-A177-3AD203B41FA5}">
                      <a16:colId xmlns="" xmlns:a16="http://schemas.microsoft.com/office/drawing/2014/main" val="359821772"/>
                    </a:ext>
                  </a:extLst>
                </a:gridCol>
              </a:tblGrid>
              <a:tr h="3800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9149393"/>
                  </a:ext>
                </a:extLst>
              </a:tr>
              <a:tr h="3127698">
                <a:tc>
                  <a:txBody>
                    <a:bodyPr/>
                    <a:lstStyle/>
                    <a:p>
                      <a:pPr lvl="0"/>
                      <a:endParaRPr lang="es-EC" sz="1600" dirty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800" b="1" dirty="0" smtClean="0"/>
                    </a:p>
                    <a:p>
                      <a:pPr lvl="0"/>
                      <a:r>
                        <a:rPr lang="es-EC" sz="1800" b="1" dirty="0" smtClean="0"/>
                        <a:t>Propuesta de Ley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Ley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para regular el uso  de plásticos.</a:t>
                      </a: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defTabSz="711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Unificar las propuestas presentadas por los GAD, además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de varias propuestas de ley en la asamblea para regular el uso de plásticos. 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dirty="0" smtClean="0"/>
                        <a:t>Reuniones</a:t>
                      </a:r>
                      <a:r>
                        <a:rPr lang="es-EC" sz="1600" baseline="0" dirty="0" smtClean="0"/>
                        <a:t> con actores del sector industrial y la academia.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Reunión con el MINEDUC para analizar el impacto industrial del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acuerdo Nro. 0097-A que prohíbe los plásticos de un solo uso en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las instituciones educativas a nivel nacional.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Propuesta de </a:t>
                      </a:r>
                      <a:r>
                        <a:rPr lang="es-EC" sz="1600" dirty="0" smtClean="0"/>
                        <a:t>ley</a:t>
                      </a:r>
                      <a:r>
                        <a:rPr lang="es-EC" sz="1600" baseline="0" dirty="0" smtClean="0"/>
                        <a:t> para regular la producción, importación,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distribución, uso responsable y reciclaje de productos de plástico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/>
                        <a:t>de un solo uso en el Ecuador.</a:t>
                      </a: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endParaRPr lang="es-EC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Socialización de la propuesta con el Ministerio de Ambiente a 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fin de obtener una retroalimentación.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Normativa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para regular el uso de plásticos de un solo uso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78042797"/>
                  </a:ext>
                </a:extLst>
              </a:tr>
              <a:tr h="2620370">
                <a:tc>
                  <a:txBody>
                    <a:bodyPr/>
                    <a:lstStyle/>
                    <a:p>
                      <a:endParaRPr lang="es-EC" sz="1600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noProof="0" dirty="0" smtClean="0">
                          <a:solidFill>
                            <a:schemeClr val="tx1"/>
                          </a:solidFill>
                        </a:rPr>
                        <a:t>Impuesto redimible de botellas plásticas (IRBP)</a:t>
                      </a:r>
                      <a:endParaRPr lang="es-EC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Corregir las distorsiones en el pago del impuesto.</a:t>
                      </a:r>
                    </a:p>
                    <a:p>
                      <a:pPr lvl="0" algn="l"/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Problemas con el contrabando de botellas plásticas PET para reciclaje.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Reuniones con los actores de la cadena valor del IRBP, a fin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conocer los problemas en la devolución del impuesto.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Propuesta de reforma del IRBP consensuada con el SRI.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realizó una reunión entre MPCEIP, MAE y SRI a fin de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afinar la propuesta.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Corrección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de distorsiones en el pago al Impuesto Redimible </a:t>
                      </a:r>
                    </a:p>
                    <a:p>
                      <a:pPr lvl="0" algn="l"/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30778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F883A1-E816-4EA8-96AD-748C2D234C28}"/>
              </a:ext>
            </a:extLst>
          </p:cNvPr>
          <p:cNvSpPr txBox="1"/>
          <p:nvPr/>
        </p:nvSpPr>
        <p:spPr>
          <a:xfrm>
            <a:off x="348791" y="51004"/>
            <a:ext cx="304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SECTOR: PLÁSTICOS</a:t>
            </a:r>
            <a:endParaRPr lang="es-EC" b="1" dirty="0"/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77239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174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6639</TotalTime>
  <Words>301</Words>
  <Application>Microsoft Office PowerPoint</Application>
  <PresentationFormat>Personalizado</PresentationFormat>
  <Paragraphs>60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493</cp:revision>
  <dcterms:created xsi:type="dcterms:W3CDTF">2018-04-27T14:38:36Z</dcterms:created>
  <dcterms:modified xsi:type="dcterms:W3CDTF">2019-03-01T16:25:37Z</dcterms:modified>
</cp:coreProperties>
</file>