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84" r:id="rId3"/>
    <p:sldId id="385" r:id="rId4"/>
    <p:sldId id="257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3370-5D60-4BED-877B-897C92C6F039}" type="slidenum">
              <a:rPr lang="es-EC" smtClean="0"/>
              <a:pPr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159431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D5C8361-2287-41EC-8341-1597642C9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200270"/>
              </p:ext>
            </p:extLst>
          </p:nvPr>
        </p:nvGraphicFramePr>
        <p:xfrm>
          <a:off x="184344" y="433387"/>
          <a:ext cx="11825685" cy="62540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65485">
                  <a:extLst>
                    <a:ext uri="{9D8B030D-6E8A-4147-A177-3AD203B41FA5}">
                      <a16:colId xmlns:a16="http://schemas.microsoft.com/office/drawing/2014/main" xmlns="" val="2926095497"/>
                    </a:ext>
                  </a:extLst>
                </a:gridCol>
                <a:gridCol w="2944899">
                  <a:extLst>
                    <a:ext uri="{9D8B030D-6E8A-4147-A177-3AD203B41FA5}">
                      <a16:colId xmlns:a16="http://schemas.microsoft.com/office/drawing/2014/main" xmlns="" val="4279001416"/>
                    </a:ext>
                  </a:extLst>
                </a:gridCol>
                <a:gridCol w="4358880">
                  <a:extLst>
                    <a:ext uri="{9D8B030D-6E8A-4147-A177-3AD203B41FA5}">
                      <a16:colId xmlns:a16="http://schemas.microsoft.com/office/drawing/2014/main" xmlns="" val="1040666970"/>
                    </a:ext>
                  </a:extLst>
                </a:gridCol>
                <a:gridCol w="2956421">
                  <a:extLst>
                    <a:ext uri="{9D8B030D-6E8A-4147-A177-3AD203B41FA5}">
                      <a16:colId xmlns:a16="http://schemas.microsoft.com/office/drawing/2014/main" xmlns="" val="359821772"/>
                    </a:ext>
                  </a:extLst>
                </a:gridCol>
              </a:tblGrid>
              <a:tr h="617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9149393"/>
                  </a:ext>
                </a:extLst>
              </a:tr>
              <a:tr h="1513895">
                <a:tc rowSpan="4">
                  <a:txBody>
                    <a:bodyPr/>
                    <a:lstStyle/>
                    <a:p>
                      <a:pPr lvl="0"/>
                      <a:r>
                        <a:rPr lang="es-ES" sz="1800" b="1" dirty="0" smtClean="0"/>
                        <a:t>Incremento</a:t>
                      </a:r>
                      <a:r>
                        <a:rPr lang="es-ES" sz="1800" b="1" baseline="0" dirty="0" smtClean="0"/>
                        <a:t> en la productividad primaria y exportaciones de  café y elaborados</a:t>
                      </a:r>
                      <a:endParaRPr lang="es-E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Líneas de crédito para renovación, tecnificación, ampliación y nuevas inversiones, del sector.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dirty="0" smtClean="0"/>
                        <a:t>Definición</a:t>
                      </a:r>
                      <a:r>
                        <a:rPr lang="es-EC" sz="1600" baseline="0" dirty="0" smtClean="0"/>
                        <a:t> de características 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aseline="0" dirty="0" smtClean="0"/>
                        <a:t>montos específicos con el sector.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Incremento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en la producción en un 30%,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inversión, empleo y mejora de competitividad.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78042797"/>
                  </a:ext>
                </a:extLst>
              </a:tr>
              <a:tr h="131162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 err="1" smtClean="0"/>
                        <a:t>Acceso</a:t>
                      </a:r>
                      <a:r>
                        <a:rPr lang="en-US" sz="1600" dirty="0" smtClean="0"/>
                        <a:t> a agua a menor </a:t>
                      </a:r>
                      <a:r>
                        <a:rPr lang="en-US" sz="1600" dirty="0" err="1" smtClean="0"/>
                        <a:t>costo</a:t>
                      </a:r>
                      <a:r>
                        <a:rPr lang="en-US" sz="1600" dirty="0" smtClean="0"/>
                        <a:t> INTERAGUA–RDP–SENAGUA.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</a:pPr>
                      <a:r>
                        <a:rPr lang="es-EC" sz="1600" dirty="0" smtClean="0"/>
                        <a:t>Mesa Técnica Público – Privada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dirty="0" smtClean="0"/>
                        <a:t>Hoja de ruta para</a:t>
                      </a:r>
                      <a:r>
                        <a:rPr lang="es-EC" sz="1600" baseline="0" dirty="0" smtClean="0"/>
                        <a:t> la resolución de uso de agua por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/>
                        <a:t>parte de SENAGUA.</a:t>
                      </a:r>
                      <a:endParaRPr lang="es-EC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Disminución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de costo de producción de un 5%.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93077861"/>
                  </a:ext>
                </a:extLst>
              </a:tr>
              <a:tr h="1010307">
                <a:tc vMerge="1">
                  <a:txBody>
                    <a:bodyPr/>
                    <a:lstStyle/>
                    <a:p>
                      <a:pPr lvl="0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Revisión de costos logísticos de movilización de </a:t>
                      </a:r>
                      <a:r>
                        <a:rPr lang="en-US" sz="1600" dirty="0" err="1" smtClean="0"/>
                        <a:t>contenedores</a:t>
                      </a:r>
                      <a:r>
                        <a:rPr lang="en-US" sz="16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Propuesta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 del requerimiento en el proyecto de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Ley de Fomento Productivo.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Disminución de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costos logísticos en un 10%.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800777">
                <a:tc vMerge="1">
                  <a:txBody>
                    <a:bodyPr/>
                    <a:lstStyle/>
                    <a:p>
                      <a:pPr lvl="0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 smtClean="0"/>
                        <a:t>Cumplimiento de normativa de etiquetado y control de falsificación.</a:t>
                      </a:r>
                    </a:p>
                    <a:p>
                      <a:pPr lvl="0" algn="l"/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s-ES" sz="1600" dirty="0" smtClean="0"/>
                        <a:t>Inicio</a:t>
                      </a:r>
                      <a:r>
                        <a:rPr lang="es-ES" sz="1600" baseline="0" dirty="0" smtClean="0"/>
                        <a:t> de proceso administrativo sancionador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s-ES" sz="1600" baseline="0" dirty="0" smtClean="0"/>
                        <a:t>(caso denunciado) y para todo el sector del café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s-ES" sz="1600" baseline="0" dirty="0" smtClean="0"/>
                        <a:t>verificación del cumplimiento  RTE 284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s-ES" sz="1600" baseline="0" dirty="0" smtClean="0"/>
                        <a:t>(contenido neto).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endParaRPr lang="es-ES" sz="1600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endParaRPr lang="es-ES" sz="16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Regularización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de 4 marcas importadoras de café soluble.</a:t>
                      </a:r>
                    </a:p>
                    <a:p>
                      <a:pPr lvl="0" algn="l"/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64EA64C-0938-4BD8-B811-E03D53F991FF}"/>
              </a:ext>
            </a:extLst>
          </p:cNvPr>
          <p:cNvSpPr txBox="1"/>
          <p:nvPr/>
        </p:nvSpPr>
        <p:spPr>
          <a:xfrm>
            <a:off x="348791" y="51004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SECTOR: </a:t>
            </a:r>
            <a:r>
              <a:rPr lang="en-US" b="1" dirty="0" smtClean="0"/>
              <a:t>CAFÉ SOLUBLE</a:t>
            </a:r>
            <a:endParaRPr lang="en-US" b="1" dirty="0"/>
          </a:p>
        </p:txBody>
      </p:sp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131831" y="0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>
                <a:solidFill>
                  <a:srgbClr val="767171"/>
                </a:solidFill>
                <a:latin typeface="Calibri" pitchFamily="34" charset="0"/>
              </a:rPr>
              <a:t>Política Sectorial </a:t>
            </a:r>
          </a:p>
        </p:txBody>
      </p:sp>
    </p:spTree>
    <p:extLst>
      <p:ext uri="{BB962C8B-B14F-4D97-AF65-F5344CB8AC3E}">
        <p14:creationId xmlns:p14="http://schemas.microsoft.com/office/powerpoint/2010/main" xmlns="" val="2158769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6637</TotalTime>
  <Words>249</Words>
  <Application>Microsoft Office PowerPoint</Application>
  <PresentationFormat>Personalizado</PresentationFormat>
  <Paragraphs>40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489</cp:revision>
  <dcterms:created xsi:type="dcterms:W3CDTF">2018-04-27T14:38:36Z</dcterms:created>
  <dcterms:modified xsi:type="dcterms:W3CDTF">2019-03-01T16:24:24Z</dcterms:modified>
</cp:coreProperties>
</file>